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4.xml" ContentType="application/vnd.openxmlformats-officedocument.presentationml.tags+xml"/>
  <Override PartName="/ppt/tags/tag5.xml" ContentType="application/vnd.openxmlformats-officedocument.presentationml.tags+xml"/>
  <Override PartName="/ppt/notesSlides/notesSlide1.xml" ContentType="application/vnd.openxmlformats-officedocument.presentationml.notesSlide+xml"/>
  <Override PartName="/ppt/tags/tag6.xml" ContentType="application/vnd.openxmlformats-officedocument.presentationml.tags+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tags/tag7.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tags/tag8.xml" ContentType="application/vnd.openxmlformats-officedocument.presentationml.tags+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tags/tag9.xml" ContentType="application/vnd.openxmlformats-officedocument.presentationml.tags+xml"/>
  <Override PartName="/ppt/notesSlides/notesSlide6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64"/>
  </p:notesMasterIdLst>
  <p:handoutMasterIdLst>
    <p:handoutMasterId r:id="rId65"/>
  </p:handoutMasterIdLst>
  <p:sldIdLst>
    <p:sldId id="256" r:id="rId2"/>
    <p:sldId id="257" r:id="rId3"/>
    <p:sldId id="489" r:id="rId4"/>
    <p:sldId id="259" r:id="rId5"/>
    <p:sldId id="475" r:id="rId6"/>
    <p:sldId id="523" r:id="rId7"/>
    <p:sldId id="487" r:id="rId8"/>
    <p:sldId id="512" r:id="rId9"/>
    <p:sldId id="476" r:id="rId10"/>
    <p:sldId id="478" r:id="rId11"/>
    <p:sldId id="479" r:id="rId12"/>
    <p:sldId id="524" r:id="rId13"/>
    <p:sldId id="485" r:id="rId14"/>
    <p:sldId id="521" r:id="rId15"/>
    <p:sldId id="520" r:id="rId16"/>
    <p:sldId id="519" r:id="rId17"/>
    <p:sldId id="522" r:id="rId18"/>
    <p:sldId id="486" r:id="rId19"/>
    <p:sldId id="483" r:id="rId20"/>
    <p:sldId id="525" r:id="rId21"/>
    <p:sldId id="500" r:id="rId22"/>
    <p:sldId id="526" r:id="rId23"/>
    <p:sldId id="527" r:id="rId24"/>
    <p:sldId id="490" r:id="rId25"/>
    <p:sldId id="528" r:id="rId26"/>
    <p:sldId id="513" r:id="rId27"/>
    <p:sldId id="514" r:id="rId28"/>
    <p:sldId id="413" r:id="rId29"/>
    <p:sldId id="505" r:id="rId30"/>
    <p:sldId id="529" r:id="rId31"/>
    <p:sldId id="497" r:id="rId32"/>
    <p:sldId id="492" r:id="rId33"/>
    <p:sldId id="509" r:id="rId34"/>
    <p:sldId id="507" r:id="rId35"/>
    <p:sldId id="510" r:id="rId36"/>
    <p:sldId id="499" r:id="rId37"/>
    <p:sldId id="498" r:id="rId38"/>
    <p:sldId id="547" r:id="rId39"/>
    <p:sldId id="493" r:id="rId40"/>
    <p:sldId id="540" r:id="rId41"/>
    <p:sldId id="537" r:id="rId42"/>
    <p:sldId id="531" r:id="rId43"/>
    <p:sldId id="515" r:id="rId44"/>
    <p:sldId id="533" r:id="rId45"/>
    <p:sldId id="534" r:id="rId46"/>
    <p:sldId id="517" r:id="rId47"/>
    <p:sldId id="535" r:id="rId48"/>
    <p:sldId id="516" r:id="rId49"/>
    <p:sldId id="518" r:id="rId50"/>
    <p:sldId id="536" r:id="rId51"/>
    <p:sldId id="538" r:id="rId52"/>
    <p:sldId id="542" r:id="rId53"/>
    <p:sldId id="543" r:id="rId54"/>
    <p:sldId id="539" r:id="rId55"/>
    <p:sldId id="549" r:id="rId56"/>
    <p:sldId id="550" r:id="rId57"/>
    <p:sldId id="551" r:id="rId58"/>
    <p:sldId id="552" r:id="rId59"/>
    <p:sldId id="541" r:id="rId60"/>
    <p:sldId id="545" r:id="rId61"/>
    <p:sldId id="546" r:id="rId62"/>
    <p:sldId id="285" r:id="rId63"/>
  </p:sldIdLst>
  <p:sldSz cx="12192000" cy="6858000"/>
  <p:notesSz cx="7104063" cy="10234613"/>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908" userDrawn="1">
          <p15:clr>
            <a:srgbClr val="A4A3A4"/>
          </p15:clr>
        </p15:guide>
        <p15:guide id="3"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77DEB"/>
    <a:srgbClr val="6956D7"/>
    <a:srgbClr val="7356DD"/>
    <a:srgbClr val="735630"/>
    <a:srgbClr val="E19E8E"/>
    <a:srgbClr val="E2E2E2"/>
    <a:srgbClr val="7154DB"/>
    <a:srgbClr val="000000"/>
    <a:srgbClr val="90B160"/>
    <a:srgbClr val="C51A1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4386" autoAdjust="0"/>
    <p:restoredTop sz="96305" autoAdjust="0"/>
  </p:normalViewPr>
  <p:slideViewPr>
    <p:cSldViewPr snapToGrid="0" showGuides="1">
      <p:cViewPr varScale="1">
        <p:scale>
          <a:sx n="102" d="100"/>
          <a:sy n="102" d="100"/>
        </p:scale>
        <p:origin x="92" y="300"/>
      </p:cViewPr>
      <p:guideLst>
        <p:guide pos="3908"/>
        <p:guide orient="horz" pos="2160"/>
      </p:guideLst>
    </p:cSldViewPr>
  </p:slideViewPr>
  <p:outlineViewPr>
    <p:cViewPr>
      <p:scale>
        <a:sx n="33" d="100"/>
        <a:sy n="33" d="100"/>
      </p:scale>
      <p:origin x="0" y="0"/>
    </p:cViewPr>
  </p:outlineViewPr>
  <p:notesTextViewPr>
    <p:cViewPr>
      <p:scale>
        <a:sx n="3" d="2"/>
        <a:sy n="3" d="2"/>
      </p:scale>
      <p:origin x="0" y="0"/>
    </p:cViewPr>
  </p:notesTextViewPr>
  <p:sorterViewPr>
    <p:cViewPr>
      <p:scale>
        <a:sx n="80" d="100"/>
        <a:sy n="80" d="100"/>
      </p:scale>
      <p:origin x="0" y="0"/>
    </p:cViewPr>
  </p:sorterViewPr>
  <p:notesViewPr>
    <p:cSldViewPr snapToGrid="0" showGuides="1">
      <p:cViewPr varScale="1">
        <p:scale>
          <a:sx n="152" d="100"/>
          <a:sy n="152" d="100"/>
        </p:scale>
        <p:origin x="5648" y="184"/>
      </p:cViewPr>
      <p:guideLst/>
    </p:cSldViewPr>
  </p:notesViewPr>
  <p:gridSpacing cx="72000" cy="720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631390C-4018-594E-9F6E-AE023EC5A3A1}" type="doc">
      <dgm:prSet loTypeId="urn:microsoft.com/office/officeart/2005/8/layout/hList1" loCatId="" qsTypeId="urn:microsoft.com/office/officeart/2005/8/quickstyle/simple1" qsCatId="simple" csTypeId="urn:microsoft.com/office/officeart/2005/8/colors/accent1_2" csCatId="accent1" phldr="1"/>
      <dgm:spPr/>
      <dgm:t>
        <a:bodyPr/>
        <a:lstStyle/>
        <a:p>
          <a:endParaRPr lang="zh-CN" altLang="en-US"/>
        </a:p>
      </dgm:t>
    </dgm:pt>
    <dgm:pt modelId="{1BA82018-58F5-3949-B8EC-217B3CBC910D}">
      <dgm:prSet phldrT="[文本]"/>
      <dgm:spPr>
        <a:solidFill>
          <a:srgbClr val="7154DB"/>
        </a:solidFill>
      </dgm:spPr>
      <dgm:t>
        <a:bodyPr/>
        <a:lstStyle/>
        <a:p>
          <a:r>
            <a:rPr lang="en-US" altLang="zh-CN" dirty="0"/>
            <a:t>1.DOM</a:t>
          </a:r>
          <a:endParaRPr lang="zh-CN" altLang="en-US" dirty="0"/>
        </a:p>
      </dgm:t>
    </dgm:pt>
    <dgm:pt modelId="{832AF051-95AA-A044-A5F6-B3BEC0089F28}" type="parTrans" cxnId="{3D7A6EC5-1541-FF48-9638-22D567E1BE36}">
      <dgm:prSet/>
      <dgm:spPr/>
      <dgm:t>
        <a:bodyPr/>
        <a:lstStyle/>
        <a:p>
          <a:endParaRPr lang="zh-CN" altLang="en-US"/>
        </a:p>
      </dgm:t>
    </dgm:pt>
    <dgm:pt modelId="{8C446D7A-5CCD-D244-A810-80464C065A1F}" type="sibTrans" cxnId="{3D7A6EC5-1541-FF48-9638-22D567E1BE36}">
      <dgm:prSet/>
      <dgm:spPr/>
      <dgm:t>
        <a:bodyPr/>
        <a:lstStyle/>
        <a:p>
          <a:endParaRPr lang="zh-CN" altLang="en-US"/>
        </a:p>
      </dgm:t>
    </dgm:pt>
    <dgm:pt modelId="{B16B6A17-DCD3-9E40-A29B-6F06E51D1BE2}">
      <dgm:prSet phldrT="[文本]"/>
      <dgm:spPr>
        <a:solidFill>
          <a:srgbClr val="7154DB"/>
        </a:solidFill>
      </dgm:spPr>
      <dgm:t>
        <a:bodyPr/>
        <a:lstStyle/>
        <a:p>
          <a:r>
            <a:rPr lang="en-US" altLang="zh-CN" dirty="0"/>
            <a:t>2.</a:t>
          </a:r>
          <a:r>
            <a:rPr lang="zh-CN" altLang="en-US" dirty="0"/>
            <a:t>事件</a:t>
          </a:r>
        </a:p>
      </dgm:t>
    </dgm:pt>
    <dgm:pt modelId="{31C256BE-C5C8-4241-815E-9F2526C4089E}" type="parTrans" cxnId="{BC4F2CCC-A1B2-6142-BB67-D83719932322}">
      <dgm:prSet/>
      <dgm:spPr/>
      <dgm:t>
        <a:bodyPr/>
        <a:lstStyle/>
        <a:p>
          <a:endParaRPr lang="zh-CN" altLang="en-US"/>
        </a:p>
      </dgm:t>
    </dgm:pt>
    <dgm:pt modelId="{C7624D4F-75F4-F143-B9A5-3A3776DC8E95}" type="sibTrans" cxnId="{BC4F2CCC-A1B2-6142-BB67-D83719932322}">
      <dgm:prSet/>
      <dgm:spPr/>
      <dgm:t>
        <a:bodyPr/>
        <a:lstStyle/>
        <a:p>
          <a:endParaRPr lang="zh-CN" altLang="en-US"/>
        </a:p>
      </dgm:t>
    </dgm:pt>
    <dgm:pt modelId="{DA050901-A569-F648-A100-1B465F7ACBCA}">
      <dgm:prSet phldrT="[文本]"/>
      <dgm:spPr>
        <a:solidFill>
          <a:srgbClr val="7356DD"/>
        </a:solidFill>
      </dgm:spPr>
      <dgm:t>
        <a:bodyPr/>
        <a:lstStyle/>
        <a:p>
          <a:r>
            <a:rPr lang="en-US" altLang="zh-CN" dirty="0"/>
            <a:t>4.</a:t>
          </a:r>
          <a:r>
            <a:rPr lang="zh-CN" altLang="en-US" dirty="0"/>
            <a:t> </a:t>
          </a:r>
          <a:r>
            <a:rPr lang="en-US" altLang="zh-CN" dirty="0"/>
            <a:t>BOM</a:t>
          </a:r>
          <a:endParaRPr lang="zh-CN" altLang="en-US" dirty="0"/>
        </a:p>
      </dgm:t>
    </dgm:pt>
    <dgm:pt modelId="{C34DF622-E1A2-5743-A71E-08B8EF2A4F01}" type="parTrans" cxnId="{F8EC568E-BD2C-3A47-B719-2E10A5528851}">
      <dgm:prSet/>
      <dgm:spPr/>
      <dgm:t>
        <a:bodyPr/>
        <a:lstStyle/>
        <a:p>
          <a:endParaRPr lang="zh-CN" altLang="en-US"/>
        </a:p>
      </dgm:t>
    </dgm:pt>
    <dgm:pt modelId="{E096A970-CE6F-6043-BCF6-F9DB411A8D47}" type="sibTrans" cxnId="{F8EC568E-BD2C-3A47-B719-2E10A5528851}">
      <dgm:prSet/>
      <dgm:spPr/>
      <dgm:t>
        <a:bodyPr/>
        <a:lstStyle/>
        <a:p>
          <a:endParaRPr lang="zh-CN" altLang="en-US"/>
        </a:p>
      </dgm:t>
    </dgm:pt>
    <dgm:pt modelId="{3905938C-476B-7346-BA14-977529632385}">
      <dgm:prSet/>
      <dgm:spPr>
        <a:solidFill>
          <a:srgbClr val="7356DD"/>
        </a:solidFill>
      </dgm:spPr>
      <dgm:t>
        <a:bodyPr/>
        <a:lstStyle/>
        <a:p>
          <a:r>
            <a:rPr lang="en-US" altLang="zh-CN" dirty="0"/>
            <a:t>3.</a:t>
          </a:r>
          <a:r>
            <a:rPr lang="zh-CN" altLang="en-US" dirty="0"/>
            <a:t>表单编程</a:t>
          </a:r>
        </a:p>
      </dgm:t>
    </dgm:pt>
    <dgm:pt modelId="{58924D57-A9D4-7641-A444-8898209CB7A9}" type="parTrans" cxnId="{803313AD-884E-E44E-A906-A7E065D181F6}">
      <dgm:prSet/>
      <dgm:spPr/>
      <dgm:t>
        <a:bodyPr/>
        <a:lstStyle/>
        <a:p>
          <a:endParaRPr lang="zh-CN" altLang="en-US"/>
        </a:p>
      </dgm:t>
    </dgm:pt>
    <dgm:pt modelId="{69B8EFC2-A3A8-E541-88CD-F8B6745C6E40}" type="sibTrans" cxnId="{803313AD-884E-E44E-A906-A7E065D181F6}">
      <dgm:prSet/>
      <dgm:spPr/>
      <dgm:t>
        <a:bodyPr/>
        <a:lstStyle/>
        <a:p>
          <a:endParaRPr lang="zh-CN" altLang="en-US"/>
        </a:p>
      </dgm:t>
    </dgm:pt>
    <dgm:pt modelId="{4209B3B9-7648-A64D-A767-E534426CF2CE}" type="pres">
      <dgm:prSet presAssocID="{2631390C-4018-594E-9F6E-AE023EC5A3A1}" presName="Name0" presStyleCnt="0">
        <dgm:presLayoutVars>
          <dgm:dir/>
          <dgm:animLvl val="lvl"/>
          <dgm:resizeHandles val="exact"/>
        </dgm:presLayoutVars>
      </dgm:prSet>
      <dgm:spPr/>
    </dgm:pt>
    <dgm:pt modelId="{EA798A36-0052-FB4C-9E92-3B01D1D1367D}" type="pres">
      <dgm:prSet presAssocID="{1BA82018-58F5-3949-B8EC-217B3CBC910D}" presName="composite" presStyleCnt="0"/>
      <dgm:spPr/>
    </dgm:pt>
    <dgm:pt modelId="{DEB8B1F2-9248-1D4E-B8C9-654F91A3D904}" type="pres">
      <dgm:prSet presAssocID="{1BA82018-58F5-3949-B8EC-217B3CBC910D}" presName="parTx" presStyleLbl="alignNode1" presStyleIdx="0" presStyleCnt="4">
        <dgm:presLayoutVars>
          <dgm:chMax val="0"/>
          <dgm:chPref val="0"/>
          <dgm:bulletEnabled val="1"/>
        </dgm:presLayoutVars>
      </dgm:prSet>
      <dgm:spPr/>
    </dgm:pt>
    <dgm:pt modelId="{C8F33F06-14AD-AC4F-AE61-7A687D58B078}" type="pres">
      <dgm:prSet presAssocID="{1BA82018-58F5-3949-B8EC-217B3CBC910D}" presName="desTx" presStyleLbl="alignAccFollowNode1" presStyleIdx="0" presStyleCnt="4">
        <dgm:presLayoutVars>
          <dgm:bulletEnabled val="1"/>
        </dgm:presLayoutVars>
      </dgm:prSet>
      <dgm:spPr/>
    </dgm:pt>
    <dgm:pt modelId="{963576C8-8733-3F46-9A4C-B789CF545DBB}" type="pres">
      <dgm:prSet presAssocID="{8C446D7A-5CCD-D244-A810-80464C065A1F}" presName="space" presStyleCnt="0"/>
      <dgm:spPr/>
    </dgm:pt>
    <dgm:pt modelId="{F6988B25-914F-0340-974A-79B11456EF35}" type="pres">
      <dgm:prSet presAssocID="{B16B6A17-DCD3-9E40-A29B-6F06E51D1BE2}" presName="composite" presStyleCnt="0"/>
      <dgm:spPr/>
    </dgm:pt>
    <dgm:pt modelId="{CCC40D40-9E39-8742-8DD8-1E8D9F1747AE}" type="pres">
      <dgm:prSet presAssocID="{B16B6A17-DCD3-9E40-A29B-6F06E51D1BE2}" presName="parTx" presStyleLbl="alignNode1" presStyleIdx="1" presStyleCnt="4">
        <dgm:presLayoutVars>
          <dgm:chMax val="0"/>
          <dgm:chPref val="0"/>
          <dgm:bulletEnabled val="1"/>
        </dgm:presLayoutVars>
      </dgm:prSet>
      <dgm:spPr/>
    </dgm:pt>
    <dgm:pt modelId="{D7C3A7B8-8CED-8546-93DA-F5F2DA5B620E}" type="pres">
      <dgm:prSet presAssocID="{B16B6A17-DCD3-9E40-A29B-6F06E51D1BE2}" presName="desTx" presStyleLbl="alignAccFollowNode1" presStyleIdx="1" presStyleCnt="4">
        <dgm:presLayoutVars>
          <dgm:bulletEnabled val="1"/>
        </dgm:presLayoutVars>
      </dgm:prSet>
      <dgm:spPr/>
    </dgm:pt>
    <dgm:pt modelId="{B9454BB8-1E03-3743-9D94-BD507F12BEC8}" type="pres">
      <dgm:prSet presAssocID="{C7624D4F-75F4-F143-B9A5-3A3776DC8E95}" presName="space" presStyleCnt="0"/>
      <dgm:spPr/>
    </dgm:pt>
    <dgm:pt modelId="{0A747AAF-8C7F-F148-A25F-467F15A18AF3}" type="pres">
      <dgm:prSet presAssocID="{3905938C-476B-7346-BA14-977529632385}" presName="composite" presStyleCnt="0"/>
      <dgm:spPr/>
    </dgm:pt>
    <dgm:pt modelId="{D730D6E5-0F62-A142-BC3C-71DFF4F70CA0}" type="pres">
      <dgm:prSet presAssocID="{3905938C-476B-7346-BA14-977529632385}" presName="parTx" presStyleLbl="alignNode1" presStyleIdx="2" presStyleCnt="4">
        <dgm:presLayoutVars>
          <dgm:chMax val="0"/>
          <dgm:chPref val="0"/>
          <dgm:bulletEnabled val="1"/>
        </dgm:presLayoutVars>
      </dgm:prSet>
      <dgm:spPr/>
    </dgm:pt>
    <dgm:pt modelId="{D586F78B-AF17-DB42-96E7-202F364BB873}" type="pres">
      <dgm:prSet presAssocID="{3905938C-476B-7346-BA14-977529632385}" presName="desTx" presStyleLbl="alignAccFollowNode1" presStyleIdx="2" presStyleCnt="4">
        <dgm:presLayoutVars>
          <dgm:bulletEnabled val="1"/>
        </dgm:presLayoutVars>
      </dgm:prSet>
      <dgm:spPr/>
    </dgm:pt>
    <dgm:pt modelId="{F69C48CC-D3D7-9A46-A0EC-1FC5AD7B96A5}" type="pres">
      <dgm:prSet presAssocID="{69B8EFC2-A3A8-E541-88CD-F8B6745C6E40}" presName="space" presStyleCnt="0"/>
      <dgm:spPr/>
    </dgm:pt>
    <dgm:pt modelId="{193BC98F-7F4D-1F4D-AD69-3921BC6B6C40}" type="pres">
      <dgm:prSet presAssocID="{DA050901-A569-F648-A100-1B465F7ACBCA}" presName="composite" presStyleCnt="0"/>
      <dgm:spPr/>
    </dgm:pt>
    <dgm:pt modelId="{2A2FBFC8-AC1D-C84A-8BBD-2E7A8BEFED0C}" type="pres">
      <dgm:prSet presAssocID="{DA050901-A569-F648-A100-1B465F7ACBCA}" presName="parTx" presStyleLbl="alignNode1" presStyleIdx="3" presStyleCnt="4">
        <dgm:presLayoutVars>
          <dgm:chMax val="0"/>
          <dgm:chPref val="0"/>
          <dgm:bulletEnabled val="1"/>
        </dgm:presLayoutVars>
      </dgm:prSet>
      <dgm:spPr/>
    </dgm:pt>
    <dgm:pt modelId="{9BF534F9-691B-7A4C-A935-0D305BF690DC}" type="pres">
      <dgm:prSet presAssocID="{DA050901-A569-F648-A100-1B465F7ACBCA}" presName="desTx" presStyleLbl="alignAccFollowNode1" presStyleIdx="3" presStyleCnt="4">
        <dgm:presLayoutVars>
          <dgm:bulletEnabled val="1"/>
        </dgm:presLayoutVars>
      </dgm:prSet>
      <dgm:spPr/>
    </dgm:pt>
  </dgm:ptLst>
  <dgm:cxnLst>
    <dgm:cxn modelId="{5262BC01-5BC9-8844-A77D-DD66384D9955}" type="presOf" srcId="{2631390C-4018-594E-9F6E-AE023EC5A3A1}" destId="{4209B3B9-7648-A64D-A767-E534426CF2CE}" srcOrd="0" destOrd="0" presId="urn:microsoft.com/office/officeart/2005/8/layout/hList1"/>
    <dgm:cxn modelId="{C53D4C3A-1D74-4E4A-B10D-559A83E31A6A}" type="presOf" srcId="{DA050901-A569-F648-A100-1B465F7ACBCA}" destId="{2A2FBFC8-AC1D-C84A-8BBD-2E7A8BEFED0C}" srcOrd="0" destOrd="0" presId="urn:microsoft.com/office/officeart/2005/8/layout/hList1"/>
    <dgm:cxn modelId="{5733325C-37C1-044E-A8AA-2CAFBA9D3614}" type="presOf" srcId="{3905938C-476B-7346-BA14-977529632385}" destId="{D730D6E5-0F62-A142-BC3C-71DFF4F70CA0}" srcOrd="0" destOrd="0" presId="urn:microsoft.com/office/officeart/2005/8/layout/hList1"/>
    <dgm:cxn modelId="{415EEA4E-B55A-3B47-9C31-88BD3BE4A647}" type="presOf" srcId="{B16B6A17-DCD3-9E40-A29B-6F06E51D1BE2}" destId="{CCC40D40-9E39-8742-8DD8-1E8D9F1747AE}" srcOrd="0" destOrd="0" presId="urn:microsoft.com/office/officeart/2005/8/layout/hList1"/>
    <dgm:cxn modelId="{F8EC568E-BD2C-3A47-B719-2E10A5528851}" srcId="{2631390C-4018-594E-9F6E-AE023EC5A3A1}" destId="{DA050901-A569-F648-A100-1B465F7ACBCA}" srcOrd="3" destOrd="0" parTransId="{C34DF622-E1A2-5743-A71E-08B8EF2A4F01}" sibTransId="{E096A970-CE6F-6043-BCF6-F9DB411A8D47}"/>
    <dgm:cxn modelId="{803313AD-884E-E44E-A906-A7E065D181F6}" srcId="{2631390C-4018-594E-9F6E-AE023EC5A3A1}" destId="{3905938C-476B-7346-BA14-977529632385}" srcOrd="2" destOrd="0" parTransId="{58924D57-A9D4-7641-A444-8898209CB7A9}" sibTransId="{69B8EFC2-A3A8-E541-88CD-F8B6745C6E40}"/>
    <dgm:cxn modelId="{228A83B5-0F77-1F43-8237-025692B3768A}" type="presOf" srcId="{1BA82018-58F5-3949-B8EC-217B3CBC910D}" destId="{DEB8B1F2-9248-1D4E-B8C9-654F91A3D904}" srcOrd="0" destOrd="0" presId="urn:microsoft.com/office/officeart/2005/8/layout/hList1"/>
    <dgm:cxn modelId="{3D7A6EC5-1541-FF48-9638-22D567E1BE36}" srcId="{2631390C-4018-594E-9F6E-AE023EC5A3A1}" destId="{1BA82018-58F5-3949-B8EC-217B3CBC910D}" srcOrd="0" destOrd="0" parTransId="{832AF051-95AA-A044-A5F6-B3BEC0089F28}" sibTransId="{8C446D7A-5CCD-D244-A810-80464C065A1F}"/>
    <dgm:cxn modelId="{BC4F2CCC-A1B2-6142-BB67-D83719932322}" srcId="{2631390C-4018-594E-9F6E-AE023EC5A3A1}" destId="{B16B6A17-DCD3-9E40-A29B-6F06E51D1BE2}" srcOrd="1" destOrd="0" parTransId="{31C256BE-C5C8-4241-815E-9F2526C4089E}" sibTransId="{C7624D4F-75F4-F143-B9A5-3A3776DC8E95}"/>
    <dgm:cxn modelId="{8C15B130-A744-BC49-B588-93F4E768289E}" type="presParOf" srcId="{4209B3B9-7648-A64D-A767-E534426CF2CE}" destId="{EA798A36-0052-FB4C-9E92-3B01D1D1367D}" srcOrd="0" destOrd="0" presId="urn:microsoft.com/office/officeart/2005/8/layout/hList1"/>
    <dgm:cxn modelId="{8FAEF8F1-564B-EA4D-8D0B-6193F75E7FEA}" type="presParOf" srcId="{EA798A36-0052-FB4C-9E92-3B01D1D1367D}" destId="{DEB8B1F2-9248-1D4E-B8C9-654F91A3D904}" srcOrd="0" destOrd="0" presId="urn:microsoft.com/office/officeart/2005/8/layout/hList1"/>
    <dgm:cxn modelId="{AD2B1700-4E94-BE4A-9D69-D7858679B5CF}" type="presParOf" srcId="{EA798A36-0052-FB4C-9E92-3B01D1D1367D}" destId="{C8F33F06-14AD-AC4F-AE61-7A687D58B078}" srcOrd="1" destOrd="0" presId="urn:microsoft.com/office/officeart/2005/8/layout/hList1"/>
    <dgm:cxn modelId="{C2CBBE8D-4A7F-EA4C-ADA8-351B333238AE}" type="presParOf" srcId="{4209B3B9-7648-A64D-A767-E534426CF2CE}" destId="{963576C8-8733-3F46-9A4C-B789CF545DBB}" srcOrd="1" destOrd="0" presId="urn:microsoft.com/office/officeart/2005/8/layout/hList1"/>
    <dgm:cxn modelId="{0EF8094E-524E-9346-8599-F37D299D2F06}" type="presParOf" srcId="{4209B3B9-7648-A64D-A767-E534426CF2CE}" destId="{F6988B25-914F-0340-974A-79B11456EF35}" srcOrd="2" destOrd="0" presId="urn:microsoft.com/office/officeart/2005/8/layout/hList1"/>
    <dgm:cxn modelId="{8625D815-E0AF-DF49-A859-866E712DB6CA}" type="presParOf" srcId="{F6988B25-914F-0340-974A-79B11456EF35}" destId="{CCC40D40-9E39-8742-8DD8-1E8D9F1747AE}" srcOrd="0" destOrd="0" presId="urn:microsoft.com/office/officeart/2005/8/layout/hList1"/>
    <dgm:cxn modelId="{5025EA2F-0BB1-0541-97B9-130CE6A57C70}" type="presParOf" srcId="{F6988B25-914F-0340-974A-79B11456EF35}" destId="{D7C3A7B8-8CED-8546-93DA-F5F2DA5B620E}" srcOrd="1" destOrd="0" presId="urn:microsoft.com/office/officeart/2005/8/layout/hList1"/>
    <dgm:cxn modelId="{FC045B35-4843-0A45-9E78-5EED02397F47}" type="presParOf" srcId="{4209B3B9-7648-A64D-A767-E534426CF2CE}" destId="{B9454BB8-1E03-3743-9D94-BD507F12BEC8}" srcOrd="3" destOrd="0" presId="urn:microsoft.com/office/officeart/2005/8/layout/hList1"/>
    <dgm:cxn modelId="{2BF56AC2-AD94-914E-9A4E-7E4D8B0050E1}" type="presParOf" srcId="{4209B3B9-7648-A64D-A767-E534426CF2CE}" destId="{0A747AAF-8C7F-F148-A25F-467F15A18AF3}" srcOrd="4" destOrd="0" presId="urn:microsoft.com/office/officeart/2005/8/layout/hList1"/>
    <dgm:cxn modelId="{74A761BE-714D-5F47-9D28-8A6C25C7C093}" type="presParOf" srcId="{0A747AAF-8C7F-F148-A25F-467F15A18AF3}" destId="{D730D6E5-0F62-A142-BC3C-71DFF4F70CA0}" srcOrd="0" destOrd="0" presId="urn:microsoft.com/office/officeart/2005/8/layout/hList1"/>
    <dgm:cxn modelId="{EEE98913-1F40-5C4B-88C0-EE02658D4638}" type="presParOf" srcId="{0A747AAF-8C7F-F148-A25F-467F15A18AF3}" destId="{D586F78B-AF17-DB42-96E7-202F364BB873}" srcOrd="1" destOrd="0" presId="urn:microsoft.com/office/officeart/2005/8/layout/hList1"/>
    <dgm:cxn modelId="{B150D842-EC4E-234D-A991-28D0172ABB71}" type="presParOf" srcId="{4209B3B9-7648-A64D-A767-E534426CF2CE}" destId="{F69C48CC-D3D7-9A46-A0EC-1FC5AD7B96A5}" srcOrd="5" destOrd="0" presId="urn:microsoft.com/office/officeart/2005/8/layout/hList1"/>
    <dgm:cxn modelId="{32693A69-99C2-8346-A5AA-CBBCCCC80B4F}" type="presParOf" srcId="{4209B3B9-7648-A64D-A767-E534426CF2CE}" destId="{193BC98F-7F4D-1F4D-AD69-3921BC6B6C40}" srcOrd="6" destOrd="0" presId="urn:microsoft.com/office/officeart/2005/8/layout/hList1"/>
    <dgm:cxn modelId="{F8273AAA-F01C-3F4D-948D-5C16E429F751}" type="presParOf" srcId="{193BC98F-7F4D-1F4D-AD69-3921BC6B6C40}" destId="{2A2FBFC8-AC1D-C84A-8BBD-2E7A8BEFED0C}" srcOrd="0" destOrd="0" presId="urn:microsoft.com/office/officeart/2005/8/layout/hList1"/>
    <dgm:cxn modelId="{59EC2186-70CC-C64B-9B1F-11C455662CAD}" type="presParOf" srcId="{193BC98F-7F4D-1F4D-AD69-3921BC6B6C40}" destId="{9BF534F9-691B-7A4C-A935-0D305BF690DC}" srcOrd="1" destOrd="0" presId="urn:microsoft.com/office/officeart/2005/8/layout/hList1"/>
  </dgm:cxnLst>
  <dgm:bg/>
  <dgm:whole/>
  <dgm:extLst>
    <a:ext uri="http://schemas.microsoft.com/office/drawing/2008/diagram">
      <dsp:dataModelExt xmlns:dsp="http://schemas.microsoft.com/office/drawing/2008/diagram" relId="rId8"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B8B1F2-9248-1D4E-B8C9-654F91A3D904}">
      <dsp:nvSpPr>
        <dsp:cNvPr id="0" name=""/>
        <dsp:cNvSpPr/>
      </dsp:nvSpPr>
      <dsp:spPr>
        <a:xfrm>
          <a:off x="3992" y="21075"/>
          <a:ext cx="2400645" cy="892800"/>
        </a:xfrm>
        <a:prstGeom prst="rect">
          <a:avLst/>
        </a:prstGeom>
        <a:solidFill>
          <a:srgbClr val="7154DB"/>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0472" tIns="125984" rIns="220472" bIns="125984" numCol="1" spcCol="1270" anchor="ctr" anchorCtr="0">
          <a:noAutofit/>
        </a:bodyPr>
        <a:lstStyle/>
        <a:p>
          <a:pPr marL="0" lvl="0" indent="0" algn="ctr" defTabSz="1377950">
            <a:lnSpc>
              <a:spcPct val="90000"/>
            </a:lnSpc>
            <a:spcBef>
              <a:spcPct val="0"/>
            </a:spcBef>
            <a:spcAft>
              <a:spcPct val="35000"/>
            </a:spcAft>
            <a:buNone/>
          </a:pPr>
          <a:r>
            <a:rPr lang="en-US" altLang="zh-CN" sz="3100" kern="1200" dirty="0"/>
            <a:t>1.DOM</a:t>
          </a:r>
          <a:endParaRPr lang="zh-CN" altLang="en-US" sz="3100" kern="1200" dirty="0"/>
        </a:p>
      </dsp:txBody>
      <dsp:txXfrm>
        <a:off x="3992" y="21075"/>
        <a:ext cx="2400645" cy="892800"/>
      </dsp:txXfrm>
    </dsp:sp>
    <dsp:sp modelId="{C8F33F06-14AD-AC4F-AE61-7A687D58B078}">
      <dsp:nvSpPr>
        <dsp:cNvPr id="0" name=""/>
        <dsp:cNvSpPr/>
      </dsp:nvSpPr>
      <dsp:spPr>
        <a:xfrm>
          <a:off x="3992" y="913875"/>
          <a:ext cx="2400645" cy="136152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CC40D40-9E39-8742-8DD8-1E8D9F1747AE}">
      <dsp:nvSpPr>
        <dsp:cNvPr id="0" name=""/>
        <dsp:cNvSpPr/>
      </dsp:nvSpPr>
      <dsp:spPr>
        <a:xfrm>
          <a:off x="2740728" y="21075"/>
          <a:ext cx="2400645" cy="892800"/>
        </a:xfrm>
        <a:prstGeom prst="rect">
          <a:avLst/>
        </a:prstGeom>
        <a:solidFill>
          <a:srgbClr val="7154DB"/>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0472" tIns="125984" rIns="220472" bIns="125984" numCol="1" spcCol="1270" anchor="ctr" anchorCtr="0">
          <a:noAutofit/>
        </a:bodyPr>
        <a:lstStyle/>
        <a:p>
          <a:pPr marL="0" lvl="0" indent="0" algn="ctr" defTabSz="1377950">
            <a:lnSpc>
              <a:spcPct val="90000"/>
            </a:lnSpc>
            <a:spcBef>
              <a:spcPct val="0"/>
            </a:spcBef>
            <a:spcAft>
              <a:spcPct val="35000"/>
            </a:spcAft>
            <a:buNone/>
          </a:pPr>
          <a:r>
            <a:rPr lang="en-US" altLang="zh-CN" sz="3100" kern="1200" dirty="0"/>
            <a:t>2.</a:t>
          </a:r>
          <a:r>
            <a:rPr lang="zh-CN" altLang="en-US" sz="3100" kern="1200" dirty="0"/>
            <a:t>事件</a:t>
          </a:r>
        </a:p>
      </dsp:txBody>
      <dsp:txXfrm>
        <a:off x="2740728" y="21075"/>
        <a:ext cx="2400645" cy="892800"/>
      </dsp:txXfrm>
    </dsp:sp>
    <dsp:sp modelId="{D7C3A7B8-8CED-8546-93DA-F5F2DA5B620E}">
      <dsp:nvSpPr>
        <dsp:cNvPr id="0" name=""/>
        <dsp:cNvSpPr/>
      </dsp:nvSpPr>
      <dsp:spPr>
        <a:xfrm>
          <a:off x="2740728" y="913875"/>
          <a:ext cx="2400645" cy="136152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730D6E5-0F62-A142-BC3C-71DFF4F70CA0}">
      <dsp:nvSpPr>
        <dsp:cNvPr id="0" name=""/>
        <dsp:cNvSpPr/>
      </dsp:nvSpPr>
      <dsp:spPr>
        <a:xfrm>
          <a:off x="5477463" y="21075"/>
          <a:ext cx="2400645" cy="892800"/>
        </a:xfrm>
        <a:prstGeom prst="rect">
          <a:avLst/>
        </a:prstGeom>
        <a:solidFill>
          <a:srgbClr val="7356DD"/>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0472" tIns="125984" rIns="220472" bIns="125984" numCol="1" spcCol="1270" anchor="ctr" anchorCtr="0">
          <a:noAutofit/>
        </a:bodyPr>
        <a:lstStyle/>
        <a:p>
          <a:pPr marL="0" lvl="0" indent="0" algn="ctr" defTabSz="1377950">
            <a:lnSpc>
              <a:spcPct val="90000"/>
            </a:lnSpc>
            <a:spcBef>
              <a:spcPct val="0"/>
            </a:spcBef>
            <a:spcAft>
              <a:spcPct val="35000"/>
            </a:spcAft>
            <a:buNone/>
          </a:pPr>
          <a:r>
            <a:rPr lang="en-US" altLang="zh-CN" sz="3100" kern="1200" dirty="0"/>
            <a:t>3.</a:t>
          </a:r>
          <a:r>
            <a:rPr lang="zh-CN" altLang="en-US" sz="3100" kern="1200" dirty="0"/>
            <a:t>表单编程</a:t>
          </a:r>
        </a:p>
      </dsp:txBody>
      <dsp:txXfrm>
        <a:off x="5477463" y="21075"/>
        <a:ext cx="2400645" cy="892800"/>
      </dsp:txXfrm>
    </dsp:sp>
    <dsp:sp modelId="{D586F78B-AF17-DB42-96E7-202F364BB873}">
      <dsp:nvSpPr>
        <dsp:cNvPr id="0" name=""/>
        <dsp:cNvSpPr/>
      </dsp:nvSpPr>
      <dsp:spPr>
        <a:xfrm>
          <a:off x="5477463" y="913875"/>
          <a:ext cx="2400645" cy="136152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A2FBFC8-AC1D-C84A-8BBD-2E7A8BEFED0C}">
      <dsp:nvSpPr>
        <dsp:cNvPr id="0" name=""/>
        <dsp:cNvSpPr/>
      </dsp:nvSpPr>
      <dsp:spPr>
        <a:xfrm>
          <a:off x="8214199" y="21075"/>
          <a:ext cx="2400645" cy="892800"/>
        </a:xfrm>
        <a:prstGeom prst="rect">
          <a:avLst/>
        </a:prstGeom>
        <a:solidFill>
          <a:srgbClr val="7356DD"/>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0472" tIns="125984" rIns="220472" bIns="125984" numCol="1" spcCol="1270" anchor="ctr" anchorCtr="0">
          <a:noAutofit/>
        </a:bodyPr>
        <a:lstStyle/>
        <a:p>
          <a:pPr marL="0" lvl="0" indent="0" algn="ctr" defTabSz="1377950">
            <a:lnSpc>
              <a:spcPct val="90000"/>
            </a:lnSpc>
            <a:spcBef>
              <a:spcPct val="0"/>
            </a:spcBef>
            <a:spcAft>
              <a:spcPct val="35000"/>
            </a:spcAft>
            <a:buNone/>
          </a:pPr>
          <a:r>
            <a:rPr lang="en-US" altLang="zh-CN" sz="3100" kern="1200" dirty="0"/>
            <a:t>4.</a:t>
          </a:r>
          <a:r>
            <a:rPr lang="zh-CN" altLang="en-US" sz="3100" kern="1200" dirty="0"/>
            <a:t> </a:t>
          </a:r>
          <a:r>
            <a:rPr lang="en-US" altLang="zh-CN" sz="3100" kern="1200" dirty="0"/>
            <a:t>BOM</a:t>
          </a:r>
          <a:endParaRPr lang="zh-CN" altLang="en-US" sz="3100" kern="1200" dirty="0"/>
        </a:p>
      </dsp:txBody>
      <dsp:txXfrm>
        <a:off x="8214199" y="21075"/>
        <a:ext cx="2400645" cy="892800"/>
      </dsp:txXfrm>
    </dsp:sp>
    <dsp:sp modelId="{9BF534F9-691B-7A4C-A935-0D305BF690DC}">
      <dsp:nvSpPr>
        <dsp:cNvPr id="0" name=""/>
        <dsp:cNvSpPr/>
      </dsp:nvSpPr>
      <dsp:spPr>
        <a:xfrm>
          <a:off x="8214199" y="913875"/>
          <a:ext cx="2400645" cy="136152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45"/>
            </a:lvl1pPr>
          </a:lstStyle>
          <a:p>
            <a:endParaRPr lang="zh-CN" altLang="en-US"/>
          </a:p>
        </p:txBody>
      </p:sp>
      <p:sp>
        <p:nvSpPr>
          <p:cNvPr id="3" name="日期占位符 2"/>
          <p:cNvSpPr>
            <a:spLocks noGrp="1"/>
          </p:cNvSpPr>
          <p:nvPr>
            <p:ph type="dt" sz="quarter" idx="1"/>
          </p:nvPr>
        </p:nvSpPr>
        <p:spPr>
          <a:xfrm>
            <a:off x="4023813" y="0"/>
            <a:ext cx="3078290" cy="513492"/>
          </a:xfrm>
          <a:prstGeom prst="rect">
            <a:avLst/>
          </a:prstGeom>
        </p:spPr>
        <p:txBody>
          <a:bodyPr vert="horz" lIns="91440" tIns="45720" rIns="91440" bIns="45720" rtlCol="0"/>
          <a:lstStyle>
            <a:lvl1pPr algn="r">
              <a:defRPr sz="1245"/>
            </a:lvl1pPr>
          </a:lstStyle>
          <a:p>
            <a:fld id="{0F9B84EA-7D68-4D60-9CB1-D50884785D1C}" type="datetimeFigureOut">
              <a:rPr lang="zh-CN" altLang="en-US" smtClean="0"/>
              <a:t>2020/11/16</a:t>
            </a:fld>
            <a:endParaRPr lang="zh-CN" altLang="en-US"/>
          </a:p>
        </p:txBody>
      </p:sp>
      <p:sp>
        <p:nvSpPr>
          <p:cNvPr id="4" name="页脚占位符 3"/>
          <p:cNvSpPr>
            <a:spLocks noGrp="1"/>
          </p:cNvSpPr>
          <p:nvPr>
            <p:ph type="ftr" sz="quarter" idx="2"/>
          </p:nvPr>
        </p:nvSpPr>
        <p:spPr>
          <a:xfrm>
            <a:off x="0" y="9720806"/>
            <a:ext cx="3078290" cy="513491"/>
          </a:xfrm>
          <a:prstGeom prst="rect">
            <a:avLst/>
          </a:prstGeom>
        </p:spPr>
        <p:txBody>
          <a:bodyPr vert="horz" lIns="91440" tIns="45720" rIns="91440" bIns="45720" rtlCol="0" anchor="b"/>
          <a:lstStyle>
            <a:lvl1pPr algn="l">
              <a:defRPr sz="1245"/>
            </a:lvl1pPr>
          </a:lstStyle>
          <a:p>
            <a:endParaRPr lang="zh-CN" altLang="en-US"/>
          </a:p>
        </p:txBody>
      </p:sp>
      <p:sp>
        <p:nvSpPr>
          <p:cNvPr id="5" name="灯片编号占位符 4"/>
          <p:cNvSpPr>
            <a:spLocks noGrp="1"/>
          </p:cNvSpPr>
          <p:nvPr>
            <p:ph type="sldNum" sz="quarter" idx="3"/>
          </p:nvPr>
        </p:nvSpPr>
        <p:spPr>
          <a:xfrm>
            <a:off x="4023813" y="9720806"/>
            <a:ext cx="3078290" cy="513491"/>
          </a:xfrm>
          <a:prstGeom prst="rect">
            <a:avLst/>
          </a:prstGeom>
        </p:spPr>
        <p:txBody>
          <a:bodyPr vert="horz" lIns="91440" tIns="45720" rIns="91440" bIns="45720" rtlCol="0" anchor="b"/>
          <a:lstStyle>
            <a:lvl1pPr algn="r">
              <a:defRPr sz="1245"/>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备注占位符 4"/>
          <p:cNvSpPr>
            <a:spLocks noGrp="1"/>
          </p:cNvSpPr>
          <p:nvPr>
            <p:ph type="body" sz="quarter" idx="3"/>
          </p:nvPr>
        </p:nvSpPr>
        <p:spPr>
          <a:xfrm>
            <a:off x="711200" y="4926014"/>
            <a:ext cx="5683250" cy="4029075"/>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8" name="幻灯片图像占位符 7">
            <a:extLst>
              <a:ext uri="{FF2B5EF4-FFF2-40B4-BE49-F238E27FC236}">
                <a16:creationId xmlns:a16="http://schemas.microsoft.com/office/drawing/2014/main" id="{8D69924C-1317-B84D-ABC7-771CF4B6A062}"/>
              </a:ext>
            </a:extLst>
          </p:cNvPr>
          <p:cNvSpPr>
            <a:spLocks noGrp="1" noRot="1" noChangeAspect="1"/>
          </p:cNvSpPr>
          <p:nvPr>
            <p:ph type="sldImg" idx="2"/>
          </p:nvPr>
        </p:nvSpPr>
        <p:spPr>
          <a:xfrm>
            <a:off x="482600" y="1279525"/>
            <a:ext cx="6140450" cy="3454400"/>
          </a:xfrm>
          <a:prstGeom prst="rect">
            <a:avLst/>
          </a:prstGeom>
          <a:noFill/>
          <a:ln w="12700">
            <a:solidFill>
              <a:prstClr val="black"/>
            </a:solidFill>
          </a:ln>
        </p:spPr>
        <p:txBody>
          <a:bodyPr vert="horz" lIns="91440" tIns="45720" rIns="91440" bIns="45720" rtlCol="0" anchor="ctr"/>
          <a:lstStyle/>
          <a:p>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Microsoft YaHei" panose="020B0503020204020204" pitchFamily="34" charset="-122"/>
        <a:ea typeface="Microsoft YaHei" panose="020B0503020204020204" pitchFamily="34" charset="-122"/>
        <a:cs typeface="+mn-cs"/>
      </a:defRPr>
    </a:lvl1pPr>
    <a:lvl2pPr marL="457200" algn="l" defTabSz="914400" rtl="0" eaLnBrk="1" latinLnBrk="0" hangingPunct="1">
      <a:defRPr sz="1200" b="0" i="0" kern="1200">
        <a:solidFill>
          <a:schemeClr val="tx1"/>
        </a:solidFill>
        <a:latin typeface="Microsoft YaHei" panose="020B0503020204020204" pitchFamily="34" charset="-122"/>
        <a:ea typeface="Microsoft YaHei" panose="020B0503020204020204" pitchFamily="34" charset="-122"/>
        <a:cs typeface="+mn-cs"/>
      </a:defRPr>
    </a:lvl2pPr>
    <a:lvl3pPr marL="914400" algn="l" defTabSz="914400" rtl="0" eaLnBrk="1" latinLnBrk="0" hangingPunct="1">
      <a:defRPr sz="1200" b="0" i="0" kern="1200">
        <a:solidFill>
          <a:schemeClr val="tx1"/>
        </a:solidFill>
        <a:latin typeface="Microsoft YaHei" panose="020B0503020204020204" pitchFamily="34" charset="-122"/>
        <a:ea typeface="Microsoft YaHei" panose="020B0503020204020204" pitchFamily="34" charset="-122"/>
        <a:cs typeface="+mn-cs"/>
      </a:defRPr>
    </a:lvl3pPr>
    <a:lvl4pPr marL="1371600" algn="l" defTabSz="914400" rtl="0" eaLnBrk="1" latinLnBrk="0" hangingPunct="1">
      <a:defRPr sz="1200" b="0" i="0" kern="1200">
        <a:solidFill>
          <a:schemeClr val="tx1"/>
        </a:solidFill>
        <a:latin typeface="Microsoft YaHei" panose="020B0503020204020204" pitchFamily="34" charset="-122"/>
        <a:ea typeface="Microsoft YaHei" panose="020B0503020204020204" pitchFamily="34" charset="-122"/>
        <a:cs typeface="+mn-cs"/>
      </a:defRPr>
    </a:lvl4pPr>
    <a:lvl5pPr marL="1828800" algn="l" defTabSz="914400" rtl="0" eaLnBrk="1" latinLnBrk="0" hangingPunct="1">
      <a:defRPr sz="1200" b="0" i="0" kern="1200">
        <a:solidFill>
          <a:schemeClr val="tx1"/>
        </a:solidFill>
        <a:latin typeface="Microsoft YaHei" panose="020B0503020204020204" pitchFamily="34" charset="-122"/>
        <a:ea typeface="Microsoft YaHei" panose="020B0503020204020204"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3" Type="http://schemas.openxmlformats.org/officeDocument/2006/relationships/hyperlink" Target="https://link.zhihu.com/?target=https%3A//developer.mozilla.org/en-US/docs/Web/API/KeyboardEvent/getModifierState%23Modifier_keys_on_Gecko" TargetMode="External"/><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3" Type="http://schemas.openxmlformats.org/officeDocument/2006/relationships/hyperlink" Target="https://link.zhihu.com/?target=https%3A//developer.mozilla.org/en-US/docs/Web/API/KeyboardEvent/code%23Code_values" TargetMode="External"/><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7938"/>
            <a:ext cx="6143625" cy="3455987"/>
          </a:xfrm>
          <a:prstGeom prst="rect">
            <a:avLst/>
          </a:prstGeom>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a:xfrm>
            <a:off x="4024313" y="9721850"/>
            <a:ext cx="3078162" cy="512763"/>
          </a:xfrm>
          <a:prstGeom prst="rect">
            <a:avLst/>
          </a:prstGeom>
        </p:spPr>
        <p:txBody>
          <a:bodyPr/>
          <a:lstStyle/>
          <a:p>
            <a:fld id="{85D0DACE-38E0-42D2-9336-2B707D34BC6D}"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7938"/>
            <a:ext cx="6143625" cy="3455987"/>
          </a:xfrm>
          <a:prstGeom prst="rect">
            <a:avLst/>
          </a:prstGeom>
        </p:spPr>
      </p:sp>
      <p:sp>
        <p:nvSpPr>
          <p:cNvPr id="3" name="备注占位符 2"/>
          <p:cNvSpPr>
            <a:spLocks noGrp="1"/>
          </p:cNvSpPr>
          <p:nvPr>
            <p:ph type="body" idx="1"/>
          </p:nvPr>
        </p:nvSpPr>
        <p:spPr/>
        <p:txBody>
          <a:bodyPr/>
          <a:lstStyle/>
          <a:p>
            <a:r>
              <a:rPr kumimoji="1" lang="en-US" altLang="zh-CN" dirty="0"/>
              <a:t>Array.from()</a:t>
            </a:r>
          </a:p>
          <a:p>
            <a:endParaRPr kumimoji="1" lang="en-US" altLang="zh-CN" dirty="0"/>
          </a:p>
        </p:txBody>
      </p:sp>
      <p:sp>
        <p:nvSpPr>
          <p:cNvPr id="4" name="灯片编号占位符 3"/>
          <p:cNvSpPr>
            <a:spLocks noGrp="1"/>
          </p:cNvSpPr>
          <p:nvPr>
            <p:ph type="sldNum" sz="quarter" idx="5"/>
          </p:nvPr>
        </p:nvSpPr>
        <p:spPr>
          <a:xfrm>
            <a:off x="4024313" y="9721850"/>
            <a:ext cx="3078162" cy="512763"/>
          </a:xfrm>
          <a:prstGeom prst="rect">
            <a:avLst/>
          </a:prstGeom>
        </p:spPr>
        <p:txBody>
          <a:bodyPr/>
          <a:lstStyle/>
          <a:p>
            <a:fld id="{85D0DACE-38E0-42D2-9336-2B707D34BC6D}" type="slidenum">
              <a:rPr lang="zh-CN" altLang="en-US" smtClean="0"/>
              <a:t>10</a:t>
            </a:fld>
            <a:endParaRPr lang="zh-CN" altLang="en-US"/>
          </a:p>
        </p:txBody>
      </p:sp>
    </p:spTree>
    <p:extLst>
      <p:ext uri="{BB962C8B-B14F-4D97-AF65-F5344CB8AC3E}">
        <p14:creationId xmlns:p14="http://schemas.microsoft.com/office/powerpoint/2010/main" val="10175950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7938"/>
            <a:ext cx="6143625" cy="3455987"/>
          </a:xfrm>
          <a:prstGeom prst="rect">
            <a:avLst/>
          </a:prstGeom>
        </p:spPr>
      </p:sp>
      <p:sp>
        <p:nvSpPr>
          <p:cNvPr id="3" name="备注占位符 2"/>
          <p:cNvSpPr>
            <a:spLocks noGrp="1"/>
          </p:cNvSpPr>
          <p:nvPr>
            <p:ph type="body" idx="1"/>
          </p:nvPr>
        </p:nvSpPr>
        <p:spPr/>
        <p:txBody>
          <a:bodyPr/>
          <a:lstStyle/>
          <a:p>
            <a:r>
              <a:rPr kumimoji="1" lang="en-US" altLang="zh-CN" dirty="0"/>
              <a:t>Array.from()</a:t>
            </a:r>
            <a:r>
              <a:rPr kumimoji="1" lang="zh-CN" altLang="en-US" dirty="0"/>
              <a:t> 可以把</a:t>
            </a:r>
            <a:r>
              <a:rPr kumimoji="1" lang="en-US" altLang="zh-CN" dirty="0"/>
              <a:t> NodeList</a:t>
            </a:r>
            <a:r>
              <a:rPr kumimoji="1" lang="zh-CN" altLang="en-US" dirty="0"/>
              <a:t>转换成数组。。。</a:t>
            </a:r>
            <a:endParaRPr kumimoji="1" lang="en-US" altLang="zh-CN" dirty="0"/>
          </a:p>
          <a:p>
            <a:endParaRPr kumimoji="1" lang="en-US" altLang="zh-CN" dirty="0"/>
          </a:p>
          <a:p>
            <a:r>
              <a:rPr kumimoji="1" lang="zh-CN" altLang="en-US" dirty="0"/>
              <a:t>元素</a:t>
            </a:r>
            <a:r>
              <a:rPr kumimoji="1" lang="en-US" altLang="zh-CN" dirty="0"/>
              <a:t>.closest()</a:t>
            </a:r>
          </a:p>
        </p:txBody>
      </p:sp>
      <p:sp>
        <p:nvSpPr>
          <p:cNvPr id="4" name="灯片编号占位符 3"/>
          <p:cNvSpPr>
            <a:spLocks noGrp="1"/>
          </p:cNvSpPr>
          <p:nvPr>
            <p:ph type="sldNum" sz="quarter" idx="5"/>
          </p:nvPr>
        </p:nvSpPr>
        <p:spPr>
          <a:xfrm>
            <a:off x="4024313" y="9721850"/>
            <a:ext cx="3078162" cy="512763"/>
          </a:xfrm>
          <a:prstGeom prst="rect">
            <a:avLst/>
          </a:prstGeom>
        </p:spPr>
        <p:txBody>
          <a:bodyPr/>
          <a:lstStyle/>
          <a:p>
            <a:fld id="{85D0DACE-38E0-42D2-9336-2B707D34BC6D}" type="slidenum">
              <a:rPr lang="zh-CN" altLang="en-US" smtClean="0"/>
              <a:t>11</a:t>
            </a:fld>
            <a:endParaRPr lang="zh-CN" altLang="en-US"/>
          </a:p>
        </p:txBody>
      </p:sp>
    </p:spTree>
    <p:extLst>
      <p:ext uri="{BB962C8B-B14F-4D97-AF65-F5344CB8AC3E}">
        <p14:creationId xmlns:p14="http://schemas.microsoft.com/office/powerpoint/2010/main" val="10262511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7938"/>
            <a:ext cx="6143625" cy="3455987"/>
          </a:xfrm>
          <a:prstGeom prst="rect">
            <a:avLst/>
          </a:prstGeom>
        </p:spPr>
      </p:sp>
      <p:sp>
        <p:nvSpPr>
          <p:cNvPr id="3" name="备注占位符 2"/>
          <p:cNvSpPr>
            <a:spLocks noGrp="1"/>
          </p:cNvSpPr>
          <p:nvPr>
            <p:ph type="body" idx="1"/>
          </p:nvPr>
        </p:nvSpPr>
        <p:spPr/>
        <p:txBody>
          <a:bodyPr/>
          <a:lstStyle/>
          <a:p>
            <a:endParaRPr kumimoji="1" lang="en-US" altLang="zh-CN" dirty="0"/>
          </a:p>
          <a:p>
            <a:endParaRPr kumimoji="1" lang="en-US" altLang="zh-CN" dirty="0"/>
          </a:p>
          <a:p>
            <a:endParaRPr kumimoji="1" lang="en-US" altLang="zh-CN" dirty="0"/>
          </a:p>
        </p:txBody>
      </p:sp>
      <p:sp>
        <p:nvSpPr>
          <p:cNvPr id="4" name="灯片编号占位符 3"/>
          <p:cNvSpPr>
            <a:spLocks noGrp="1"/>
          </p:cNvSpPr>
          <p:nvPr>
            <p:ph type="sldNum" sz="quarter" idx="5"/>
          </p:nvPr>
        </p:nvSpPr>
        <p:spPr>
          <a:xfrm>
            <a:off x="4024313" y="9721850"/>
            <a:ext cx="3078162" cy="512763"/>
          </a:xfrm>
          <a:prstGeom prst="rect">
            <a:avLst/>
          </a:prstGeom>
        </p:spPr>
        <p:txBody>
          <a:bodyPr/>
          <a:lstStyle/>
          <a:p>
            <a:fld id="{85D0DACE-38E0-42D2-9336-2B707D34BC6D}" type="slidenum">
              <a:rPr lang="zh-CN" altLang="en-US" smtClean="0"/>
              <a:t>12</a:t>
            </a:fld>
            <a:endParaRPr lang="zh-CN" altLang="en-US"/>
          </a:p>
        </p:txBody>
      </p:sp>
    </p:spTree>
    <p:extLst>
      <p:ext uri="{BB962C8B-B14F-4D97-AF65-F5344CB8AC3E}">
        <p14:creationId xmlns:p14="http://schemas.microsoft.com/office/powerpoint/2010/main" val="2923388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7938"/>
            <a:ext cx="6143625" cy="3455987"/>
          </a:xfrm>
          <a:prstGeom prst="rect">
            <a:avLst/>
          </a:prstGeom>
        </p:spPr>
      </p:sp>
      <p:sp>
        <p:nvSpPr>
          <p:cNvPr id="3" name="备注占位符 2"/>
          <p:cNvSpPr>
            <a:spLocks noGrp="1"/>
          </p:cNvSpPr>
          <p:nvPr>
            <p:ph type="body" idx="1"/>
          </p:nvPr>
        </p:nvSpPr>
        <p:spPr/>
        <p:txBody>
          <a:bodyPr/>
          <a:lstStyle/>
          <a:p>
            <a:r>
              <a:rPr kumimoji="1" lang="zh-CN" altLang="en-US" dirty="0"/>
              <a:t>得到元素后，我们就可以操作元素的属性了。</a:t>
            </a:r>
            <a:endParaRPr kumimoji="1" lang="en-US" altLang="zh-CN" dirty="0"/>
          </a:p>
          <a:p>
            <a:endParaRPr kumimoji="1" lang="en-US" altLang="zh-CN" dirty="0"/>
          </a:p>
        </p:txBody>
      </p:sp>
      <p:sp>
        <p:nvSpPr>
          <p:cNvPr id="4" name="灯片编号占位符 3"/>
          <p:cNvSpPr>
            <a:spLocks noGrp="1"/>
          </p:cNvSpPr>
          <p:nvPr>
            <p:ph type="sldNum" sz="quarter" idx="5"/>
          </p:nvPr>
        </p:nvSpPr>
        <p:spPr>
          <a:xfrm>
            <a:off x="4024313" y="9721850"/>
            <a:ext cx="3078162" cy="512763"/>
          </a:xfrm>
          <a:prstGeom prst="rect">
            <a:avLst/>
          </a:prstGeom>
        </p:spPr>
        <p:txBody>
          <a:bodyPr/>
          <a:lstStyle/>
          <a:p>
            <a:fld id="{85D0DACE-38E0-42D2-9336-2B707D34BC6D}" type="slidenum">
              <a:rPr lang="zh-CN" altLang="en-US" smtClean="0"/>
              <a:t>13</a:t>
            </a:fld>
            <a:endParaRPr lang="zh-CN" altLang="en-US"/>
          </a:p>
        </p:txBody>
      </p:sp>
    </p:spTree>
    <p:extLst>
      <p:ext uri="{BB962C8B-B14F-4D97-AF65-F5344CB8AC3E}">
        <p14:creationId xmlns:p14="http://schemas.microsoft.com/office/powerpoint/2010/main" val="24879226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7938"/>
            <a:ext cx="6143625" cy="3455987"/>
          </a:xfrm>
          <a:prstGeom prst="rect">
            <a:avLst/>
          </a:prstGeom>
        </p:spPr>
      </p:sp>
      <p:sp>
        <p:nvSpPr>
          <p:cNvPr id="3" name="备注占位符 2"/>
          <p:cNvSpPr>
            <a:spLocks noGrp="1"/>
          </p:cNvSpPr>
          <p:nvPr>
            <p:ph type="body" idx="1"/>
          </p:nvPr>
        </p:nvSpPr>
        <p:spPr/>
        <p:txBody>
          <a:bodyPr/>
          <a:lstStyle/>
          <a:p>
            <a:endParaRPr kumimoji="1" lang="en-US" altLang="zh-CN" dirty="0"/>
          </a:p>
        </p:txBody>
      </p:sp>
      <p:sp>
        <p:nvSpPr>
          <p:cNvPr id="4" name="灯片编号占位符 3"/>
          <p:cNvSpPr>
            <a:spLocks noGrp="1"/>
          </p:cNvSpPr>
          <p:nvPr>
            <p:ph type="sldNum" sz="quarter" idx="5"/>
          </p:nvPr>
        </p:nvSpPr>
        <p:spPr>
          <a:xfrm>
            <a:off x="4024313" y="9721850"/>
            <a:ext cx="3078162" cy="512763"/>
          </a:xfrm>
          <a:prstGeom prst="rect">
            <a:avLst/>
          </a:prstGeom>
        </p:spPr>
        <p:txBody>
          <a:bodyPr/>
          <a:lstStyle/>
          <a:p>
            <a:fld id="{85D0DACE-38E0-42D2-9336-2B707D34BC6D}" type="slidenum">
              <a:rPr lang="zh-CN" altLang="en-US" smtClean="0"/>
              <a:t>14</a:t>
            </a:fld>
            <a:endParaRPr lang="zh-CN" altLang="en-US"/>
          </a:p>
        </p:txBody>
      </p:sp>
    </p:spTree>
    <p:extLst>
      <p:ext uri="{BB962C8B-B14F-4D97-AF65-F5344CB8AC3E}">
        <p14:creationId xmlns:p14="http://schemas.microsoft.com/office/powerpoint/2010/main" val="36269473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7938"/>
            <a:ext cx="6143625" cy="3455987"/>
          </a:xfrm>
          <a:prstGeom prst="rect">
            <a:avLst/>
          </a:prstGeom>
        </p:spPr>
      </p:sp>
      <p:sp>
        <p:nvSpPr>
          <p:cNvPr id="3" name="备注占位符 2"/>
          <p:cNvSpPr>
            <a:spLocks noGrp="1"/>
          </p:cNvSpPr>
          <p:nvPr>
            <p:ph type="body" idx="1"/>
          </p:nvPr>
        </p:nvSpPr>
        <p:spPr/>
        <p:txBody>
          <a:bodyPr/>
          <a:lstStyle/>
          <a:p>
            <a:endParaRPr kumimoji="1" lang="en-US" altLang="zh-CN" dirty="0"/>
          </a:p>
        </p:txBody>
      </p:sp>
      <p:sp>
        <p:nvSpPr>
          <p:cNvPr id="4" name="灯片编号占位符 3"/>
          <p:cNvSpPr>
            <a:spLocks noGrp="1"/>
          </p:cNvSpPr>
          <p:nvPr>
            <p:ph type="sldNum" sz="quarter" idx="5"/>
          </p:nvPr>
        </p:nvSpPr>
        <p:spPr>
          <a:xfrm>
            <a:off x="4024313" y="9721850"/>
            <a:ext cx="3078162" cy="512763"/>
          </a:xfrm>
          <a:prstGeom prst="rect">
            <a:avLst/>
          </a:prstGeom>
        </p:spPr>
        <p:txBody>
          <a:bodyPr/>
          <a:lstStyle/>
          <a:p>
            <a:fld id="{85D0DACE-38E0-42D2-9336-2B707D34BC6D}" type="slidenum">
              <a:rPr lang="zh-CN" altLang="en-US" smtClean="0"/>
              <a:t>15</a:t>
            </a:fld>
            <a:endParaRPr lang="zh-CN" altLang="en-US"/>
          </a:p>
        </p:txBody>
      </p:sp>
    </p:spTree>
    <p:extLst>
      <p:ext uri="{BB962C8B-B14F-4D97-AF65-F5344CB8AC3E}">
        <p14:creationId xmlns:p14="http://schemas.microsoft.com/office/powerpoint/2010/main" val="5433969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7938"/>
            <a:ext cx="6143625" cy="3455987"/>
          </a:xfrm>
          <a:prstGeom prst="rect">
            <a:avLst/>
          </a:prstGeom>
        </p:spPr>
      </p:sp>
      <p:sp>
        <p:nvSpPr>
          <p:cNvPr id="3" name="备注占位符 2"/>
          <p:cNvSpPr>
            <a:spLocks noGrp="1"/>
          </p:cNvSpPr>
          <p:nvPr>
            <p:ph type="body" idx="1"/>
          </p:nvPr>
        </p:nvSpPr>
        <p:spPr/>
        <p:txBody>
          <a:bodyPr/>
          <a:lstStyle/>
          <a:p>
            <a:endParaRPr kumimoji="1" lang="en-US" altLang="zh-CN" dirty="0"/>
          </a:p>
        </p:txBody>
      </p:sp>
      <p:sp>
        <p:nvSpPr>
          <p:cNvPr id="4" name="灯片编号占位符 3"/>
          <p:cNvSpPr>
            <a:spLocks noGrp="1"/>
          </p:cNvSpPr>
          <p:nvPr>
            <p:ph type="sldNum" sz="quarter" idx="5"/>
          </p:nvPr>
        </p:nvSpPr>
        <p:spPr>
          <a:xfrm>
            <a:off x="4024313" y="9721850"/>
            <a:ext cx="3078162" cy="512763"/>
          </a:xfrm>
          <a:prstGeom prst="rect">
            <a:avLst/>
          </a:prstGeom>
        </p:spPr>
        <p:txBody>
          <a:bodyPr/>
          <a:lstStyle/>
          <a:p>
            <a:fld id="{85D0DACE-38E0-42D2-9336-2B707D34BC6D}" type="slidenum">
              <a:rPr lang="zh-CN" altLang="en-US" smtClean="0"/>
              <a:t>16</a:t>
            </a:fld>
            <a:endParaRPr lang="zh-CN" altLang="en-US"/>
          </a:p>
        </p:txBody>
      </p:sp>
    </p:spTree>
    <p:extLst>
      <p:ext uri="{BB962C8B-B14F-4D97-AF65-F5344CB8AC3E}">
        <p14:creationId xmlns:p14="http://schemas.microsoft.com/office/powerpoint/2010/main" val="40727108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7938"/>
            <a:ext cx="6143625" cy="3455987"/>
          </a:xfrm>
          <a:prstGeom prst="rect">
            <a:avLst/>
          </a:prstGeom>
        </p:spPr>
      </p:sp>
      <p:sp>
        <p:nvSpPr>
          <p:cNvPr id="3" name="备注占位符 2"/>
          <p:cNvSpPr>
            <a:spLocks noGrp="1"/>
          </p:cNvSpPr>
          <p:nvPr>
            <p:ph type="body" idx="1"/>
          </p:nvPr>
        </p:nvSpPr>
        <p:spPr/>
        <p:txBody>
          <a:bodyPr/>
          <a:lstStyle/>
          <a:p>
            <a:endParaRPr kumimoji="1" lang="en-US" altLang="zh-CN" dirty="0"/>
          </a:p>
        </p:txBody>
      </p:sp>
      <p:sp>
        <p:nvSpPr>
          <p:cNvPr id="4" name="灯片编号占位符 3"/>
          <p:cNvSpPr>
            <a:spLocks noGrp="1"/>
          </p:cNvSpPr>
          <p:nvPr>
            <p:ph type="sldNum" sz="quarter" idx="5"/>
          </p:nvPr>
        </p:nvSpPr>
        <p:spPr>
          <a:xfrm>
            <a:off x="4024313" y="9721850"/>
            <a:ext cx="3078162" cy="512763"/>
          </a:xfrm>
          <a:prstGeom prst="rect">
            <a:avLst/>
          </a:prstGeom>
        </p:spPr>
        <p:txBody>
          <a:bodyPr/>
          <a:lstStyle/>
          <a:p>
            <a:fld id="{85D0DACE-38E0-42D2-9336-2B707D34BC6D}" type="slidenum">
              <a:rPr lang="zh-CN" altLang="en-US" smtClean="0"/>
              <a:t>17</a:t>
            </a:fld>
            <a:endParaRPr lang="zh-CN" altLang="en-US"/>
          </a:p>
        </p:txBody>
      </p:sp>
    </p:spTree>
    <p:extLst>
      <p:ext uri="{BB962C8B-B14F-4D97-AF65-F5344CB8AC3E}">
        <p14:creationId xmlns:p14="http://schemas.microsoft.com/office/powerpoint/2010/main" val="2471172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7938"/>
            <a:ext cx="6143625" cy="3455987"/>
          </a:xfrm>
          <a:prstGeom prst="rect">
            <a:avLst/>
          </a:prstGeom>
        </p:spPr>
      </p:sp>
      <p:sp>
        <p:nvSpPr>
          <p:cNvPr id="3" name="备注占位符 2"/>
          <p:cNvSpPr>
            <a:spLocks noGrp="1"/>
          </p:cNvSpPr>
          <p:nvPr>
            <p:ph type="body" idx="1"/>
          </p:nvPr>
        </p:nvSpPr>
        <p:spPr/>
        <p:txBody>
          <a:bodyPr/>
          <a:lstStyle/>
          <a:p>
            <a:endParaRPr kumimoji="1" lang="en-US" altLang="zh-CN" dirty="0"/>
          </a:p>
        </p:txBody>
      </p:sp>
      <p:sp>
        <p:nvSpPr>
          <p:cNvPr id="4" name="灯片编号占位符 3"/>
          <p:cNvSpPr>
            <a:spLocks noGrp="1"/>
          </p:cNvSpPr>
          <p:nvPr>
            <p:ph type="sldNum" sz="quarter" idx="5"/>
          </p:nvPr>
        </p:nvSpPr>
        <p:spPr>
          <a:xfrm>
            <a:off x="4024313" y="9721850"/>
            <a:ext cx="3078162" cy="512763"/>
          </a:xfrm>
          <a:prstGeom prst="rect">
            <a:avLst/>
          </a:prstGeom>
        </p:spPr>
        <p:txBody>
          <a:bodyPr/>
          <a:lstStyle/>
          <a:p>
            <a:fld id="{85D0DACE-38E0-42D2-9336-2B707D34BC6D}" type="slidenum">
              <a:rPr lang="zh-CN" altLang="en-US" smtClean="0"/>
              <a:t>18</a:t>
            </a:fld>
            <a:endParaRPr lang="zh-CN" altLang="en-US"/>
          </a:p>
        </p:txBody>
      </p:sp>
    </p:spTree>
    <p:extLst>
      <p:ext uri="{BB962C8B-B14F-4D97-AF65-F5344CB8AC3E}">
        <p14:creationId xmlns:p14="http://schemas.microsoft.com/office/powerpoint/2010/main" val="30829509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7938"/>
            <a:ext cx="6143625" cy="3455987"/>
          </a:xfrm>
          <a:prstGeom prst="rect">
            <a:avLst/>
          </a:prstGeom>
        </p:spPr>
      </p:sp>
      <p:sp>
        <p:nvSpPr>
          <p:cNvPr id="3" name="备注占位符 2"/>
          <p:cNvSpPr>
            <a:spLocks noGrp="1"/>
          </p:cNvSpPr>
          <p:nvPr>
            <p:ph type="body" idx="1"/>
          </p:nvPr>
        </p:nvSpPr>
        <p:spPr/>
        <p:txBody>
          <a:bodyPr/>
          <a:lstStyle/>
          <a:p>
            <a:endParaRPr kumimoji="1" lang="en-US" altLang="zh-CN" dirty="0"/>
          </a:p>
          <a:p>
            <a:endParaRPr kumimoji="1" lang="en-US" altLang="zh-CN" dirty="0"/>
          </a:p>
          <a:p>
            <a:r>
              <a:rPr kumimoji="1" lang="zh-CN" altLang="en-US" dirty="0"/>
              <a:t>注意，</a:t>
            </a:r>
            <a:r>
              <a:rPr kumimoji="1" lang="en-US" altLang="zh-CN" dirty="0"/>
              <a:t>`childNodes`</a:t>
            </a:r>
            <a:r>
              <a:rPr kumimoji="1" lang="zh-CN" altLang="en-US" dirty="0"/>
              <a:t>属性是返回一个元素的所有子节点，包括所有文本节点，并且因为空白被当作是文本节点，所以这个集合中经常会有空文本节点。</a:t>
            </a:r>
            <a:endParaRPr kumimoji="1" lang="en-US" altLang="zh-CN" dirty="0"/>
          </a:p>
          <a:p>
            <a:endParaRPr kumimoji="1" lang="en-US" altLang="zh-CN" dirty="0"/>
          </a:p>
          <a:p>
            <a:endParaRPr kumimoji="1" lang="en-US" altLang="zh-CN" dirty="0"/>
          </a:p>
          <a:p>
            <a:r>
              <a:rPr kumimoji="1" lang="en-US" altLang="zh-CN" dirty="0"/>
              <a:t>nodeType</a:t>
            </a:r>
          </a:p>
          <a:p>
            <a:endParaRPr kumimoji="1" lang="en-US" altLang="zh-CN" dirty="0"/>
          </a:p>
          <a:p>
            <a:r>
              <a:rPr kumimoji="1" lang="en-US" altLang="zh-CN" dirty="0"/>
              <a:t>A number that specifies what kind of node this is. Document nodes have value 9. Element nodes have value 1. Text nodes have value 3. Comment nodes have value 8.</a:t>
            </a:r>
          </a:p>
          <a:p>
            <a:endParaRPr kumimoji="1" lang="en-US" altLang="zh-CN" dirty="0"/>
          </a:p>
          <a:p>
            <a:r>
              <a:rPr kumimoji="1" lang="en-US" altLang="zh-CN" dirty="0"/>
              <a:t>nodeValue</a:t>
            </a:r>
          </a:p>
          <a:p>
            <a:endParaRPr kumimoji="1" lang="en-US" altLang="zh-CN" dirty="0"/>
          </a:p>
          <a:p>
            <a:r>
              <a:rPr kumimoji="1" lang="en-US" altLang="zh-CN" dirty="0"/>
              <a:t>The textual content of a Text or Comment node.</a:t>
            </a:r>
          </a:p>
          <a:p>
            <a:endParaRPr kumimoji="1" lang="en-US" altLang="zh-CN" dirty="0"/>
          </a:p>
          <a:p>
            <a:r>
              <a:rPr kumimoji="1" lang="en-US" altLang="zh-CN" dirty="0"/>
              <a:t>nodeName</a:t>
            </a:r>
          </a:p>
          <a:p>
            <a:endParaRPr kumimoji="1" lang="en-US" altLang="zh-CN" dirty="0"/>
          </a:p>
          <a:p>
            <a:r>
              <a:rPr kumimoji="1" lang="en-US" altLang="zh-CN" dirty="0"/>
              <a:t>The HTML tag name of an Element, converted to uppercase.</a:t>
            </a:r>
          </a:p>
        </p:txBody>
      </p:sp>
      <p:sp>
        <p:nvSpPr>
          <p:cNvPr id="4" name="灯片编号占位符 3"/>
          <p:cNvSpPr>
            <a:spLocks noGrp="1"/>
          </p:cNvSpPr>
          <p:nvPr>
            <p:ph type="sldNum" sz="quarter" idx="5"/>
          </p:nvPr>
        </p:nvSpPr>
        <p:spPr>
          <a:xfrm>
            <a:off x="4024313" y="9721850"/>
            <a:ext cx="3078162" cy="512763"/>
          </a:xfrm>
          <a:prstGeom prst="rect">
            <a:avLst/>
          </a:prstGeom>
        </p:spPr>
        <p:txBody>
          <a:bodyPr/>
          <a:lstStyle/>
          <a:p>
            <a:fld id="{85D0DACE-38E0-42D2-9336-2B707D34BC6D}" type="slidenum">
              <a:rPr lang="zh-CN" altLang="en-US" smtClean="0"/>
              <a:t>19</a:t>
            </a:fld>
            <a:endParaRPr lang="zh-CN" altLang="en-US"/>
          </a:p>
        </p:txBody>
      </p:sp>
    </p:spTree>
    <p:extLst>
      <p:ext uri="{BB962C8B-B14F-4D97-AF65-F5344CB8AC3E}">
        <p14:creationId xmlns:p14="http://schemas.microsoft.com/office/powerpoint/2010/main" val="75137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7938"/>
            <a:ext cx="6143625" cy="3455987"/>
          </a:xfrm>
          <a:prstGeom prst="rect">
            <a:avLst/>
          </a:prstGeom>
        </p:spPr>
      </p:sp>
      <p:sp>
        <p:nvSpPr>
          <p:cNvPr id="3" name="备注占位符 2"/>
          <p:cNvSpPr>
            <a:spLocks noGrp="1"/>
          </p:cNvSpPr>
          <p:nvPr>
            <p:ph type="body" idx="1"/>
          </p:nvPr>
        </p:nvSpPr>
        <p:spPr/>
        <p:txBody>
          <a:bodyPr/>
          <a:lstStyle/>
          <a:p>
            <a:endParaRPr kumimoji="1" lang="en-US" altLang="zh-CN" dirty="0"/>
          </a:p>
          <a:p>
            <a:endParaRPr kumimoji="1" lang="zh-CN" altLang="en-US" dirty="0"/>
          </a:p>
        </p:txBody>
      </p:sp>
      <p:sp>
        <p:nvSpPr>
          <p:cNvPr id="4" name="灯片编号占位符 3"/>
          <p:cNvSpPr>
            <a:spLocks noGrp="1"/>
          </p:cNvSpPr>
          <p:nvPr>
            <p:ph type="sldNum" sz="quarter" idx="5"/>
          </p:nvPr>
        </p:nvSpPr>
        <p:spPr>
          <a:xfrm>
            <a:off x="4024313" y="9721850"/>
            <a:ext cx="3078162" cy="512763"/>
          </a:xfrm>
          <a:prstGeom prst="rect">
            <a:avLst/>
          </a:prstGeom>
        </p:spPr>
        <p:txBody>
          <a:bodyPr/>
          <a:lstStyle/>
          <a:p>
            <a:fld id="{85D0DACE-38E0-42D2-9336-2B707D34BC6D}" type="slidenum">
              <a:rPr lang="zh-CN" altLang="en-US" smtClean="0"/>
              <a:t>2</a:t>
            </a:fld>
            <a:endParaRPr lang="zh-CN" altLang="en-US"/>
          </a:p>
        </p:txBody>
      </p:sp>
    </p:spTree>
    <p:extLst>
      <p:ext uri="{BB962C8B-B14F-4D97-AF65-F5344CB8AC3E}">
        <p14:creationId xmlns:p14="http://schemas.microsoft.com/office/powerpoint/2010/main" val="143735609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7938"/>
            <a:ext cx="6143625" cy="3455987"/>
          </a:xfrm>
          <a:prstGeom prst="rect">
            <a:avLst/>
          </a:prstGeom>
        </p:spPr>
      </p:sp>
      <p:sp>
        <p:nvSpPr>
          <p:cNvPr id="3" name="备注占位符 2"/>
          <p:cNvSpPr>
            <a:spLocks noGrp="1"/>
          </p:cNvSpPr>
          <p:nvPr>
            <p:ph type="body" idx="1"/>
          </p:nvPr>
        </p:nvSpPr>
        <p:spPr/>
        <p:txBody>
          <a:bodyPr/>
          <a:lstStyle/>
          <a:p>
            <a:endParaRPr kumimoji="1" lang="en-US" altLang="zh-CN" dirty="0"/>
          </a:p>
        </p:txBody>
      </p:sp>
      <p:sp>
        <p:nvSpPr>
          <p:cNvPr id="4" name="灯片编号占位符 3"/>
          <p:cNvSpPr>
            <a:spLocks noGrp="1"/>
          </p:cNvSpPr>
          <p:nvPr>
            <p:ph type="sldNum" sz="quarter" idx="5"/>
          </p:nvPr>
        </p:nvSpPr>
        <p:spPr>
          <a:xfrm>
            <a:off x="4024313" y="9721850"/>
            <a:ext cx="3078162" cy="512763"/>
          </a:xfrm>
          <a:prstGeom prst="rect">
            <a:avLst/>
          </a:prstGeom>
        </p:spPr>
        <p:txBody>
          <a:bodyPr/>
          <a:lstStyle/>
          <a:p>
            <a:fld id="{85D0DACE-38E0-42D2-9336-2B707D34BC6D}" type="slidenum">
              <a:rPr lang="zh-CN" altLang="en-US" smtClean="0"/>
              <a:t>20</a:t>
            </a:fld>
            <a:endParaRPr lang="zh-CN" altLang="en-US"/>
          </a:p>
        </p:txBody>
      </p:sp>
    </p:spTree>
    <p:extLst>
      <p:ext uri="{BB962C8B-B14F-4D97-AF65-F5344CB8AC3E}">
        <p14:creationId xmlns:p14="http://schemas.microsoft.com/office/powerpoint/2010/main" val="10089679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7938"/>
            <a:ext cx="6143625" cy="3455987"/>
          </a:xfrm>
          <a:prstGeom prst="rect">
            <a:avLst/>
          </a:prstGeom>
        </p:spPr>
      </p:sp>
      <p:sp>
        <p:nvSpPr>
          <p:cNvPr id="3" name="备注占位符 2"/>
          <p:cNvSpPr>
            <a:spLocks noGrp="1"/>
          </p:cNvSpPr>
          <p:nvPr>
            <p:ph type="body" idx="1"/>
          </p:nvPr>
        </p:nvSpPr>
        <p:spPr/>
        <p:txBody>
          <a:bodyPr/>
          <a:lstStyle/>
          <a:p>
            <a:endParaRPr kumimoji="1" lang="en-US" altLang="zh-CN" dirty="0"/>
          </a:p>
        </p:txBody>
      </p:sp>
      <p:sp>
        <p:nvSpPr>
          <p:cNvPr id="4" name="灯片编号占位符 3"/>
          <p:cNvSpPr>
            <a:spLocks noGrp="1"/>
          </p:cNvSpPr>
          <p:nvPr>
            <p:ph type="sldNum" sz="quarter" idx="5"/>
          </p:nvPr>
        </p:nvSpPr>
        <p:spPr>
          <a:xfrm>
            <a:off x="4024313" y="9721850"/>
            <a:ext cx="3078162" cy="512763"/>
          </a:xfrm>
          <a:prstGeom prst="rect">
            <a:avLst/>
          </a:prstGeom>
        </p:spPr>
        <p:txBody>
          <a:bodyPr/>
          <a:lstStyle/>
          <a:p>
            <a:fld id="{85D0DACE-38E0-42D2-9336-2B707D34BC6D}" type="slidenum">
              <a:rPr lang="zh-CN" altLang="en-US" smtClean="0"/>
              <a:t>21</a:t>
            </a:fld>
            <a:endParaRPr lang="zh-CN" altLang="en-US"/>
          </a:p>
        </p:txBody>
      </p:sp>
    </p:spTree>
    <p:extLst>
      <p:ext uri="{BB962C8B-B14F-4D97-AF65-F5344CB8AC3E}">
        <p14:creationId xmlns:p14="http://schemas.microsoft.com/office/powerpoint/2010/main" val="21046568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7938"/>
            <a:ext cx="6143625" cy="3455987"/>
          </a:xfrm>
          <a:prstGeom prst="rect">
            <a:avLst/>
          </a:prstGeom>
        </p:spPr>
      </p:sp>
      <p:sp>
        <p:nvSpPr>
          <p:cNvPr id="3" name="备注占位符 2"/>
          <p:cNvSpPr>
            <a:spLocks noGrp="1"/>
          </p:cNvSpPr>
          <p:nvPr>
            <p:ph type="body" idx="1"/>
          </p:nvPr>
        </p:nvSpPr>
        <p:spPr/>
        <p:txBody>
          <a:bodyPr/>
          <a:lstStyle/>
          <a:p>
            <a:endParaRPr kumimoji="1" lang="en-US" altLang="zh-CN" dirty="0"/>
          </a:p>
        </p:txBody>
      </p:sp>
      <p:sp>
        <p:nvSpPr>
          <p:cNvPr id="4" name="灯片编号占位符 3"/>
          <p:cNvSpPr>
            <a:spLocks noGrp="1"/>
          </p:cNvSpPr>
          <p:nvPr>
            <p:ph type="sldNum" sz="quarter" idx="5"/>
          </p:nvPr>
        </p:nvSpPr>
        <p:spPr>
          <a:xfrm>
            <a:off x="4024313" y="9721850"/>
            <a:ext cx="3078162" cy="512763"/>
          </a:xfrm>
          <a:prstGeom prst="rect">
            <a:avLst/>
          </a:prstGeom>
        </p:spPr>
        <p:txBody>
          <a:bodyPr/>
          <a:lstStyle/>
          <a:p>
            <a:fld id="{85D0DACE-38E0-42D2-9336-2B707D34BC6D}" type="slidenum">
              <a:rPr lang="zh-CN" altLang="en-US" smtClean="0"/>
              <a:t>22</a:t>
            </a:fld>
            <a:endParaRPr lang="zh-CN" altLang="en-US"/>
          </a:p>
        </p:txBody>
      </p:sp>
    </p:spTree>
    <p:extLst>
      <p:ext uri="{BB962C8B-B14F-4D97-AF65-F5344CB8AC3E}">
        <p14:creationId xmlns:p14="http://schemas.microsoft.com/office/powerpoint/2010/main" val="102108347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7938"/>
            <a:ext cx="6143625" cy="3455987"/>
          </a:xfrm>
          <a:prstGeom prst="rect">
            <a:avLst/>
          </a:prstGeom>
        </p:spPr>
      </p:sp>
      <p:sp>
        <p:nvSpPr>
          <p:cNvPr id="3" name="备注占位符 2"/>
          <p:cNvSpPr>
            <a:spLocks noGrp="1"/>
          </p:cNvSpPr>
          <p:nvPr>
            <p:ph type="body" idx="1"/>
          </p:nvPr>
        </p:nvSpPr>
        <p:spPr/>
        <p:txBody>
          <a:bodyPr/>
          <a:lstStyle/>
          <a:p>
            <a:endParaRPr kumimoji="1" lang="en-US" altLang="zh-CN" dirty="0"/>
          </a:p>
        </p:txBody>
      </p:sp>
      <p:sp>
        <p:nvSpPr>
          <p:cNvPr id="4" name="灯片编号占位符 3"/>
          <p:cNvSpPr>
            <a:spLocks noGrp="1"/>
          </p:cNvSpPr>
          <p:nvPr>
            <p:ph type="sldNum" sz="quarter" idx="5"/>
          </p:nvPr>
        </p:nvSpPr>
        <p:spPr>
          <a:xfrm>
            <a:off x="4024313" y="9721850"/>
            <a:ext cx="3078162" cy="512763"/>
          </a:xfrm>
          <a:prstGeom prst="rect">
            <a:avLst/>
          </a:prstGeom>
        </p:spPr>
        <p:txBody>
          <a:bodyPr/>
          <a:lstStyle/>
          <a:p>
            <a:fld id="{85D0DACE-38E0-42D2-9336-2B707D34BC6D}" type="slidenum">
              <a:rPr lang="zh-CN" altLang="en-US" smtClean="0"/>
              <a:t>23</a:t>
            </a:fld>
            <a:endParaRPr lang="zh-CN" altLang="en-US"/>
          </a:p>
        </p:txBody>
      </p:sp>
    </p:spTree>
    <p:extLst>
      <p:ext uri="{BB962C8B-B14F-4D97-AF65-F5344CB8AC3E}">
        <p14:creationId xmlns:p14="http://schemas.microsoft.com/office/powerpoint/2010/main" val="367274884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7938"/>
            <a:ext cx="6143625" cy="3455987"/>
          </a:xfrm>
          <a:prstGeom prst="rect">
            <a:avLst/>
          </a:prstGeom>
        </p:spPr>
      </p:sp>
      <p:sp>
        <p:nvSpPr>
          <p:cNvPr id="3" name="备注占位符 2"/>
          <p:cNvSpPr>
            <a:spLocks noGrp="1"/>
          </p:cNvSpPr>
          <p:nvPr>
            <p:ph type="body" idx="1"/>
          </p:nvPr>
        </p:nvSpPr>
        <p:spPr/>
        <p:txBody>
          <a:bodyPr/>
          <a:lstStyle/>
          <a:p>
            <a:r>
              <a:rPr kumimoji="1" lang="en-US" altLang="zh-CN" dirty="0"/>
              <a:t>https://wangdoc.com/javascript/dom/css.html</a:t>
            </a:r>
          </a:p>
        </p:txBody>
      </p:sp>
      <p:sp>
        <p:nvSpPr>
          <p:cNvPr id="4" name="灯片编号占位符 3"/>
          <p:cNvSpPr>
            <a:spLocks noGrp="1"/>
          </p:cNvSpPr>
          <p:nvPr>
            <p:ph type="sldNum" sz="quarter" idx="5"/>
          </p:nvPr>
        </p:nvSpPr>
        <p:spPr>
          <a:xfrm>
            <a:off x="4024313" y="9721850"/>
            <a:ext cx="3078162" cy="512763"/>
          </a:xfrm>
          <a:prstGeom prst="rect">
            <a:avLst/>
          </a:prstGeom>
        </p:spPr>
        <p:txBody>
          <a:bodyPr/>
          <a:lstStyle/>
          <a:p>
            <a:fld id="{85D0DACE-38E0-42D2-9336-2B707D34BC6D}" type="slidenum">
              <a:rPr lang="zh-CN" altLang="en-US" smtClean="0"/>
              <a:t>24</a:t>
            </a:fld>
            <a:endParaRPr lang="zh-CN" altLang="en-US"/>
          </a:p>
        </p:txBody>
      </p:sp>
    </p:spTree>
    <p:extLst>
      <p:ext uri="{BB962C8B-B14F-4D97-AF65-F5344CB8AC3E}">
        <p14:creationId xmlns:p14="http://schemas.microsoft.com/office/powerpoint/2010/main" val="17556358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7938"/>
            <a:ext cx="6143625" cy="3455987"/>
          </a:xfrm>
          <a:prstGeom prst="rect">
            <a:avLst/>
          </a:prstGeom>
        </p:spPr>
      </p:sp>
      <p:sp>
        <p:nvSpPr>
          <p:cNvPr id="3" name="备注占位符 2"/>
          <p:cNvSpPr>
            <a:spLocks noGrp="1"/>
          </p:cNvSpPr>
          <p:nvPr>
            <p:ph type="body" idx="1"/>
          </p:nvPr>
        </p:nvSpPr>
        <p:spPr/>
        <p:txBody>
          <a:bodyPr/>
          <a:lstStyle/>
          <a:p>
            <a:r>
              <a:rPr kumimoji="1" lang="en-US" altLang="zh-CN" dirty="0"/>
              <a:t>https://wangdoc.com/javascript/dom/css.html</a:t>
            </a:r>
          </a:p>
        </p:txBody>
      </p:sp>
      <p:sp>
        <p:nvSpPr>
          <p:cNvPr id="4" name="灯片编号占位符 3"/>
          <p:cNvSpPr>
            <a:spLocks noGrp="1"/>
          </p:cNvSpPr>
          <p:nvPr>
            <p:ph type="sldNum" sz="quarter" idx="5"/>
          </p:nvPr>
        </p:nvSpPr>
        <p:spPr>
          <a:xfrm>
            <a:off x="4024313" y="9721850"/>
            <a:ext cx="3078162" cy="512763"/>
          </a:xfrm>
          <a:prstGeom prst="rect">
            <a:avLst/>
          </a:prstGeom>
        </p:spPr>
        <p:txBody>
          <a:bodyPr/>
          <a:lstStyle/>
          <a:p>
            <a:fld id="{85D0DACE-38E0-42D2-9336-2B707D34BC6D}" type="slidenum">
              <a:rPr lang="zh-CN" altLang="en-US" smtClean="0"/>
              <a:t>25</a:t>
            </a:fld>
            <a:endParaRPr lang="zh-CN" altLang="en-US"/>
          </a:p>
        </p:txBody>
      </p:sp>
    </p:spTree>
    <p:extLst>
      <p:ext uri="{BB962C8B-B14F-4D97-AF65-F5344CB8AC3E}">
        <p14:creationId xmlns:p14="http://schemas.microsoft.com/office/powerpoint/2010/main" val="64121608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7938"/>
            <a:ext cx="6143625" cy="3455987"/>
          </a:xfrm>
          <a:prstGeom prst="rect">
            <a:avLst/>
          </a:prstGeom>
        </p:spPr>
      </p:sp>
      <p:sp>
        <p:nvSpPr>
          <p:cNvPr id="3" name="备注占位符 2"/>
          <p:cNvSpPr>
            <a:spLocks noGrp="1"/>
          </p:cNvSpPr>
          <p:nvPr>
            <p:ph type="body" idx="1"/>
          </p:nvPr>
        </p:nvSpPr>
        <p:spPr/>
        <p:txBody>
          <a:bodyPr/>
          <a:lstStyle/>
          <a:p>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这个对象所包含的属性与 </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CSS </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规则一一对应，但是名字需要改写，比如</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background-color</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写成</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backgroundColor</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。改写的规则是将横杠从 </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CSS </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属性名中去除，然后将横杠后的第一个字母大写。如果 </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CSS </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属性名是 </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JavaScript </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保留字，则规则名之前需要加上字符串</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css</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，比如</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float</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写成</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cssFloat</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a:t>
            </a:r>
          </a:p>
          <a:p>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注意，该对象的属性值都是字符串，设置时必须包括单位，但是不含规则结尾的分号。比如，</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divStyle.width</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不能写为</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100</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，而要写为</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100px</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a:t>
            </a:r>
          </a:p>
          <a:p>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另外，</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Element.style</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返回的只是行内样式，并不是该元素的全部样式。通过样式表设置的样式，或者从父元素继承的样式，无法通过这个属性得到。元素的全部样式要通过</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window.getComputedStyle()</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得到。</a:t>
            </a:r>
          </a:p>
          <a:p>
            <a:endParaRPr kumimoji="1" lang="en-US" altLang="zh-CN" dirty="0"/>
          </a:p>
        </p:txBody>
      </p:sp>
      <p:sp>
        <p:nvSpPr>
          <p:cNvPr id="4" name="灯片编号占位符 3"/>
          <p:cNvSpPr>
            <a:spLocks noGrp="1"/>
          </p:cNvSpPr>
          <p:nvPr>
            <p:ph type="sldNum" sz="quarter" idx="5"/>
          </p:nvPr>
        </p:nvSpPr>
        <p:spPr>
          <a:xfrm>
            <a:off x="4024313" y="9721850"/>
            <a:ext cx="3078162" cy="512763"/>
          </a:xfrm>
          <a:prstGeom prst="rect">
            <a:avLst/>
          </a:prstGeom>
        </p:spPr>
        <p:txBody>
          <a:bodyPr/>
          <a:lstStyle/>
          <a:p>
            <a:fld id="{85D0DACE-38E0-42D2-9336-2B707D34BC6D}" type="slidenum">
              <a:rPr lang="zh-CN" altLang="en-US" smtClean="0"/>
              <a:t>26</a:t>
            </a:fld>
            <a:endParaRPr lang="zh-CN" altLang="en-US"/>
          </a:p>
        </p:txBody>
      </p:sp>
    </p:spTree>
    <p:extLst>
      <p:ext uri="{BB962C8B-B14F-4D97-AF65-F5344CB8AC3E}">
        <p14:creationId xmlns:p14="http://schemas.microsoft.com/office/powerpoint/2010/main" val="414283982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7938"/>
            <a:ext cx="6143625" cy="3455987"/>
          </a:xfrm>
          <a:prstGeom prst="rect">
            <a:avLst/>
          </a:prstGeom>
        </p:spPr>
      </p:sp>
      <p:sp>
        <p:nvSpPr>
          <p:cNvPr id="3" name="备注占位符 2"/>
          <p:cNvSpPr>
            <a:spLocks noGrp="1"/>
          </p:cNvSpPr>
          <p:nvPr>
            <p:ph type="body" idx="1"/>
          </p:nvPr>
        </p:nvSpPr>
        <p:spPr/>
        <p:txBody>
          <a:bodyPr/>
          <a:lstStyle/>
          <a:p>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行内样式（</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inline style</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具有最高的优先级，改变行内样式，通常会立即反映出来。但是，网页元素最终的样式是综合各种规则计算出来的。因此，如果想得到元素实际的样式，只读取行内样式是不够的，需要得到浏览器最终计算出来的样式规则。</a:t>
            </a:r>
          </a:p>
          <a:p>
            <a:endPar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endParaRPr>
          </a:p>
          <a:p>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另外，</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Element.style</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返回的只是行内样式，并不是该元素的全部样式。通过样式表设置的样式，或者从父元素继承的样式，无法通过这个属性得到。元素的全部样式要通过</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window.getComputedStyle()</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得到。</a:t>
            </a:r>
            <a:endPar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endParaRPr>
          </a:p>
          <a:p>
            <a:endPar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endParaRPr>
          </a:p>
          <a:p>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元素的计算样式是浏览器从元素的内联样式和所有样式表中所有适用的样式规则派生（或计算）的属性值集：它是实际用于显示元素的属性集。与内联样式类似，计算样式由</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CSSStyleDeclaration</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对象表示。但是，与内联样式不同，计算样式是只读的。您不能设置这些样式，但是计算出来的元素的</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CSSStyleDeclaration</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对象允许您确定浏览器在呈现该元素时使用的样式属性值。</a:t>
            </a:r>
            <a:endPar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endParaRPr>
          </a:p>
          <a:p>
            <a:endPar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endParaRPr>
          </a:p>
          <a:p>
            <a:endPar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endParaRPr>
          </a:p>
          <a:p>
            <a:endParaRPr kumimoji="1" lang="en-US" altLang="zh-CN" dirty="0"/>
          </a:p>
        </p:txBody>
      </p:sp>
      <p:sp>
        <p:nvSpPr>
          <p:cNvPr id="4" name="灯片编号占位符 3"/>
          <p:cNvSpPr>
            <a:spLocks noGrp="1"/>
          </p:cNvSpPr>
          <p:nvPr>
            <p:ph type="sldNum" sz="quarter" idx="5"/>
          </p:nvPr>
        </p:nvSpPr>
        <p:spPr>
          <a:xfrm>
            <a:off x="4024313" y="9721850"/>
            <a:ext cx="3078162" cy="512763"/>
          </a:xfrm>
          <a:prstGeom prst="rect">
            <a:avLst/>
          </a:prstGeom>
        </p:spPr>
        <p:txBody>
          <a:bodyPr/>
          <a:lstStyle/>
          <a:p>
            <a:fld id="{85D0DACE-38E0-42D2-9336-2B707D34BC6D}" type="slidenum">
              <a:rPr lang="zh-CN" altLang="en-US" smtClean="0"/>
              <a:t>27</a:t>
            </a:fld>
            <a:endParaRPr lang="zh-CN" altLang="en-US"/>
          </a:p>
        </p:txBody>
      </p:sp>
    </p:spTree>
    <p:extLst>
      <p:ext uri="{BB962C8B-B14F-4D97-AF65-F5344CB8AC3E}">
        <p14:creationId xmlns:p14="http://schemas.microsoft.com/office/powerpoint/2010/main" val="9363314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7938"/>
            <a:ext cx="6143625" cy="3455987"/>
          </a:xfrm>
          <a:prstGeom prst="rect">
            <a:avLst/>
          </a:prstGeom>
        </p:spPr>
      </p:sp>
      <p:sp>
        <p:nvSpPr>
          <p:cNvPr id="3" name="备注占位符 2"/>
          <p:cNvSpPr>
            <a:spLocks noGrp="1"/>
          </p:cNvSpPr>
          <p:nvPr>
            <p:ph type="body" idx="1"/>
          </p:nvPr>
        </p:nvSpPr>
        <p:spPr/>
        <p:txBody>
          <a:bodyPr/>
          <a:lstStyle/>
          <a:p>
            <a:r>
              <a:rPr kumimoji="1" lang="en-US" altLang="zh-CN" dirty="0"/>
              <a:t>https://zhuanlan.zhihu.com/p/163315377</a:t>
            </a:r>
          </a:p>
          <a:p>
            <a:endParaRPr kumimoji="1" lang="en-US" altLang="zh-CN" dirty="0"/>
          </a:p>
          <a:p>
            <a:r>
              <a:rPr kumimoji="1" lang="en-US" altLang="zh-CN" dirty="0"/>
              <a:t>https://zhuanlan.zhihu.com/p/163567786</a:t>
            </a:r>
          </a:p>
          <a:p>
            <a:endParaRPr kumimoji="1" lang="en-US" altLang="zh-CN" dirty="0"/>
          </a:p>
          <a:p>
            <a:endParaRPr kumimoji="1" lang="en-US" altLang="zh-CN" dirty="0"/>
          </a:p>
        </p:txBody>
      </p:sp>
      <p:sp>
        <p:nvSpPr>
          <p:cNvPr id="4" name="灯片编号占位符 3"/>
          <p:cNvSpPr>
            <a:spLocks noGrp="1"/>
          </p:cNvSpPr>
          <p:nvPr>
            <p:ph type="sldNum" sz="quarter" idx="5"/>
          </p:nvPr>
        </p:nvSpPr>
        <p:spPr>
          <a:xfrm>
            <a:off x="4024313" y="9721850"/>
            <a:ext cx="3078162" cy="512763"/>
          </a:xfrm>
          <a:prstGeom prst="rect">
            <a:avLst/>
          </a:prstGeom>
        </p:spPr>
        <p:txBody>
          <a:bodyPr/>
          <a:lstStyle/>
          <a:p>
            <a:fld id="{85D0DACE-38E0-42D2-9336-2B707D34BC6D}" type="slidenum">
              <a:rPr lang="zh-CN" altLang="en-US" smtClean="0"/>
              <a:t>28</a:t>
            </a:fld>
            <a:endParaRPr lang="zh-CN" altLang="en-US"/>
          </a:p>
        </p:txBody>
      </p:sp>
    </p:spTree>
    <p:extLst>
      <p:ext uri="{BB962C8B-B14F-4D97-AF65-F5344CB8AC3E}">
        <p14:creationId xmlns:p14="http://schemas.microsoft.com/office/powerpoint/2010/main" val="249797719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7938"/>
            <a:ext cx="6143625" cy="3455987"/>
          </a:xfrm>
          <a:prstGeom prst="rect">
            <a:avLst/>
          </a:prstGeom>
        </p:spPr>
      </p:sp>
      <p:sp>
        <p:nvSpPr>
          <p:cNvPr id="3" name="备注占位符 2"/>
          <p:cNvSpPr>
            <a:spLocks noGrp="1"/>
          </p:cNvSpPr>
          <p:nvPr>
            <p:ph type="body" idx="1"/>
          </p:nvPr>
        </p:nvSpPr>
        <p:spPr/>
        <p:txBody>
          <a:bodyPr/>
          <a:lstStyle/>
          <a:p>
            <a:endParaRPr kumimoji="1" lang="en-US" altLang="zh-CN" dirty="0"/>
          </a:p>
        </p:txBody>
      </p:sp>
      <p:sp>
        <p:nvSpPr>
          <p:cNvPr id="4" name="灯片编号占位符 3"/>
          <p:cNvSpPr>
            <a:spLocks noGrp="1"/>
          </p:cNvSpPr>
          <p:nvPr>
            <p:ph type="sldNum" sz="quarter" idx="5"/>
          </p:nvPr>
        </p:nvSpPr>
        <p:spPr>
          <a:xfrm>
            <a:off x="4024313" y="9721850"/>
            <a:ext cx="3078162" cy="512763"/>
          </a:xfrm>
          <a:prstGeom prst="rect">
            <a:avLst/>
          </a:prstGeom>
        </p:spPr>
        <p:txBody>
          <a:bodyPr/>
          <a:lstStyle/>
          <a:p>
            <a:fld id="{85D0DACE-38E0-42D2-9336-2B707D34BC6D}" type="slidenum">
              <a:rPr lang="zh-CN" altLang="en-US" smtClean="0"/>
              <a:t>29</a:t>
            </a:fld>
            <a:endParaRPr lang="zh-CN" altLang="en-US"/>
          </a:p>
        </p:txBody>
      </p:sp>
    </p:spTree>
    <p:extLst>
      <p:ext uri="{BB962C8B-B14F-4D97-AF65-F5344CB8AC3E}">
        <p14:creationId xmlns:p14="http://schemas.microsoft.com/office/powerpoint/2010/main" val="37883697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7938"/>
            <a:ext cx="6143625" cy="3455987"/>
          </a:xfrm>
          <a:prstGeom prst="rect">
            <a:avLst/>
          </a:prstGeom>
        </p:spPr>
      </p:sp>
      <p:sp>
        <p:nvSpPr>
          <p:cNvPr id="3" name="备注占位符 2"/>
          <p:cNvSpPr>
            <a:spLocks noGrp="1"/>
          </p:cNvSpPr>
          <p:nvPr>
            <p:ph type="body" idx="1"/>
          </p:nvPr>
        </p:nvSpPr>
        <p:spPr/>
        <p:txBody>
          <a:bodyPr/>
          <a:lstStyle/>
          <a:p>
            <a:r>
              <a:rPr kumimoji="1" lang="zh-CN" altLang="en-US" dirty="0"/>
              <a:t>浏览器显示 </a:t>
            </a:r>
            <a:r>
              <a:rPr kumimoji="1" lang="en-US" altLang="zh-CN" dirty="0"/>
              <a:t>HTML</a:t>
            </a:r>
            <a:r>
              <a:rPr kumimoji="1" lang="zh-CN" altLang="en-US" dirty="0"/>
              <a:t> 文档。如果我们想让浏览器执行 </a:t>
            </a:r>
            <a:r>
              <a:rPr kumimoji="1" lang="en-US" altLang="zh-CN" dirty="0"/>
              <a:t>JavaScript</a:t>
            </a:r>
            <a:r>
              <a:rPr kumimoji="1" lang="zh-CN" altLang="en-US" dirty="0"/>
              <a:t> 代码，就必须从 </a:t>
            </a:r>
            <a:r>
              <a:rPr kumimoji="1" lang="en-US" altLang="zh-CN" dirty="0"/>
              <a:t>HTML</a:t>
            </a:r>
            <a:r>
              <a:rPr kumimoji="1" lang="zh-CN" altLang="en-US" dirty="0"/>
              <a:t> 文档中包含（或者引用）该代码，这就是 </a:t>
            </a:r>
            <a:r>
              <a:rPr kumimoji="1" lang="en-US" altLang="zh-CN" dirty="0"/>
              <a:t>HTML</a:t>
            </a:r>
            <a:r>
              <a:rPr kumimoji="1" lang="zh-CN" altLang="en-US" dirty="0"/>
              <a:t> 的</a:t>
            </a:r>
            <a:r>
              <a:rPr kumimoji="1" lang="en-US" altLang="zh-CN" dirty="0"/>
              <a:t> &lt;script&gt;</a:t>
            </a:r>
            <a:r>
              <a:rPr kumimoji="1" lang="zh-CN" altLang="en-US" dirty="0"/>
              <a:t> 标记做的事情。</a:t>
            </a:r>
            <a:endParaRPr kumimoji="1" lang="en-US" altLang="zh-CN" dirty="0"/>
          </a:p>
          <a:p>
            <a:endParaRPr kumimoji="1" lang="en-US" altLang="zh-CN" dirty="0"/>
          </a:p>
          <a:p>
            <a:r>
              <a:rPr kumimoji="1" lang="en-US" altLang="zh-CN" dirty="0"/>
              <a:t>JavaScript </a:t>
            </a:r>
            <a:r>
              <a:rPr kumimoji="1" lang="zh-CN" altLang="en-US" dirty="0"/>
              <a:t>代码可以出现在</a:t>
            </a:r>
            <a:r>
              <a:rPr kumimoji="1" lang="en-US" altLang="zh-CN" dirty="0"/>
              <a:t>HTML</a:t>
            </a:r>
            <a:r>
              <a:rPr kumimoji="1" lang="zh-CN" altLang="en-US" dirty="0"/>
              <a:t>文件内的</a:t>
            </a:r>
            <a:r>
              <a:rPr kumimoji="1" lang="en-US" altLang="zh-CN" dirty="0"/>
              <a:t>&lt;script&gt;</a:t>
            </a:r>
            <a:r>
              <a:rPr kumimoji="1" lang="zh-CN" altLang="en-US" dirty="0"/>
              <a:t>和</a:t>
            </a:r>
            <a:r>
              <a:rPr kumimoji="1" lang="en-US" altLang="zh-CN" dirty="0"/>
              <a:t>&lt;/script&gt;</a:t>
            </a:r>
            <a:r>
              <a:rPr kumimoji="1" lang="zh-CN" altLang="en-US" dirty="0"/>
              <a:t>标记之间</a:t>
            </a:r>
            <a:endParaRPr kumimoji="1" lang="en-US" altLang="zh-CN" dirty="0"/>
          </a:p>
          <a:p>
            <a:endParaRPr kumimoji="1" lang="en-US" altLang="zh-CN" dirty="0"/>
          </a:p>
          <a:p>
            <a:endParaRPr kumimoji="1" lang="en-US" altLang="zh-CN" dirty="0"/>
          </a:p>
        </p:txBody>
      </p:sp>
      <p:sp>
        <p:nvSpPr>
          <p:cNvPr id="4" name="灯片编号占位符 3"/>
          <p:cNvSpPr>
            <a:spLocks noGrp="1"/>
          </p:cNvSpPr>
          <p:nvPr>
            <p:ph type="sldNum" sz="quarter" idx="5"/>
          </p:nvPr>
        </p:nvSpPr>
        <p:spPr>
          <a:xfrm>
            <a:off x="4024313" y="9721850"/>
            <a:ext cx="3078162" cy="512763"/>
          </a:xfrm>
          <a:prstGeom prst="rect">
            <a:avLst/>
          </a:prstGeom>
        </p:spPr>
        <p:txBody>
          <a:bodyPr/>
          <a:lstStyle/>
          <a:p>
            <a:fld id="{85D0DACE-38E0-42D2-9336-2B707D34BC6D}" type="slidenum">
              <a:rPr lang="zh-CN" altLang="en-US" smtClean="0"/>
              <a:t>3</a:t>
            </a:fld>
            <a:endParaRPr lang="zh-CN" altLang="en-US"/>
          </a:p>
        </p:txBody>
      </p:sp>
    </p:spTree>
    <p:extLst>
      <p:ext uri="{BB962C8B-B14F-4D97-AF65-F5344CB8AC3E}">
        <p14:creationId xmlns:p14="http://schemas.microsoft.com/office/powerpoint/2010/main" val="395872337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7938"/>
            <a:ext cx="6143625" cy="3455987"/>
          </a:xfrm>
          <a:prstGeom prst="rect">
            <a:avLst/>
          </a:prstGeom>
        </p:spPr>
      </p:sp>
      <p:sp>
        <p:nvSpPr>
          <p:cNvPr id="3" name="备注占位符 2"/>
          <p:cNvSpPr>
            <a:spLocks noGrp="1"/>
          </p:cNvSpPr>
          <p:nvPr>
            <p:ph type="body" idx="1"/>
          </p:nvPr>
        </p:nvSpPr>
        <p:spPr/>
        <p:txBody>
          <a:bodyPr/>
          <a:lstStyle/>
          <a:p>
            <a:endParaRPr kumimoji="1" lang="en-US" altLang="zh-CN" dirty="0"/>
          </a:p>
        </p:txBody>
      </p:sp>
      <p:sp>
        <p:nvSpPr>
          <p:cNvPr id="4" name="灯片编号占位符 3"/>
          <p:cNvSpPr>
            <a:spLocks noGrp="1"/>
          </p:cNvSpPr>
          <p:nvPr>
            <p:ph type="sldNum" sz="quarter" idx="5"/>
          </p:nvPr>
        </p:nvSpPr>
        <p:spPr>
          <a:xfrm>
            <a:off x="4024313" y="9721850"/>
            <a:ext cx="3078162" cy="512763"/>
          </a:xfrm>
          <a:prstGeom prst="rect">
            <a:avLst/>
          </a:prstGeom>
        </p:spPr>
        <p:txBody>
          <a:bodyPr/>
          <a:lstStyle/>
          <a:p>
            <a:fld id="{85D0DACE-38E0-42D2-9336-2B707D34BC6D}" type="slidenum">
              <a:rPr lang="zh-CN" altLang="en-US" smtClean="0"/>
              <a:t>30</a:t>
            </a:fld>
            <a:endParaRPr lang="zh-CN" altLang="en-US"/>
          </a:p>
        </p:txBody>
      </p:sp>
    </p:spTree>
    <p:extLst>
      <p:ext uri="{BB962C8B-B14F-4D97-AF65-F5344CB8AC3E}">
        <p14:creationId xmlns:p14="http://schemas.microsoft.com/office/powerpoint/2010/main" val="82520937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7938"/>
            <a:ext cx="6143625" cy="3455987"/>
          </a:xfrm>
          <a:prstGeom prst="rect">
            <a:avLst/>
          </a:prstGeom>
        </p:spPr>
      </p:sp>
      <p:sp>
        <p:nvSpPr>
          <p:cNvPr id="3" name="备注占位符 2"/>
          <p:cNvSpPr>
            <a:spLocks noGrp="1"/>
          </p:cNvSpPr>
          <p:nvPr>
            <p:ph type="body" idx="1"/>
          </p:nvPr>
        </p:nvSpPr>
        <p:spPr/>
        <p:txBody>
          <a:bodyPr/>
          <a:lstStyle/>
          <a:p>
            <a:endParaRPr kumimoji="1" lang="en-US" altLang="zh-CN" dirty="0"/>
          </a:p>
        </p:txBody>
      </p:sp>
      <p:sp>
        <p:nvSpPr>
          <p:cNvPr id="4" name="灯片编号占位符 3"/>
          <p:cNvSpPr>
            <a:spLocks noGrp="1"/>
          </p:cNvSpPr>
          <p:nvPr>
            <p:ph type="sldNum" sz="quarter" idx="5"/>
          </p:nvPr>
        </p:nvSpPr>
        <p:spPr>
          <a:xfrm>
            <a:off x="4024313" y="9721850"/>
            <a:ext cx="3078162" cy="512763"/>
          </a:xfrm>
          <a:prstGeom prst="rect">
            <a:avLst/>
          </a:prstGeom>
        </p:spPr>
        <p:txBody>
          <a:bodyPr/>
          <a:lstStyle/>
          <a:p>
            <a:fld id="{85D0DACE-38E0-42D2-9336-2B707D34BC6D}" type="slidenum">
              <a:rPr lang="zh-CN" altLang="en-US" smtClean="0"/>
              <a:t>31</a:t>
            </a:fld>
            <a:endParaRPr lang="zh-CN" altLang="en-US"/>
          </a:p>
        </p:txBody>
      </p:sp>
    </p:spTree>
    <p:extLst>
      <p:ext uri="{BB962C8B-B14F-4D97-AF65-F5344CB8AC3E}">
        <p14:creationId xmlns:p14="http://schemas.microsoft.com/office/powerpoint/2010/main" val="315530621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7938"/>
            <a:ext cx="6143625" cy="3455987"/>
          </a:xfrm>
          <a:prstGeom prst="rect">
            <a:avLst/>
          </a:prstGeom>
        </p:spPr>
      </p:sp>
      <p:sp>
        <p:nvSpPr>
          <p:cNvPr id="3" name="备注占位符 2"/>
          <p:cNvSpPr>
            <a:spLocks noGrp="1"/>
          </p:cNvSpPr>
          <p:nvPr>
            <p:ph type="body" idx="1"/>
          </p:nvPr>
        </p:nvSpPr>
        <p:spPr/>
        <p:txBody>
          <a:bodyPr/>
          <a:lstStyle/>
          <a:p>
            <a:r>
              <a:rPr kumimoji="1" lang="zh-CN" altLang="en-US" dirty="0"/>
              <a:t>注册事件处理程序的最简单方法是将事件目标的属性设置为所需的事件处理程序函数。按照惯例，事件处理程序属性的名称由单词“</a:t>
            </a:r>
            <a:r>
              <a:rPr kumimoji="1" lang="en-US" altLang="zh-CN" dirty="0"/>
              <a:t>on”</a:t>
            </a:r>
            <a:r>
              <a:rPr kumimoji="1" lang="zh-CN" altLang="en-US" dirty="0"/>
              <a:t>组成，后跟事件名称：</a:t>
            </a:r>
            <a:r>
              <a:rPr kumimoji="1" lang="en-US" altLang="zh-CN" dirty="0"/>
              <a:t>onclick</a:t>
            </a:r>
            <a:r>
              <a:rPr kumimoji="1" lang="zh-CN" altLang="en-US" dirty="0"/>
              <a:t>、</a:t>
            </a:r>
            <a:r>
              <a:rPr kumimoji="1" lang="en-US" altLang="zh-CN" dirty="0"/>
              <a:t>onchange</a:t>
            </a:r>
            <a:r>
              <a:rPr kumimoji="1" lang="zh-CN" altLang="en-US" dirty="0"/>
              <a:t>、</a:t>
            </a:r>
            <a:r>
              <a:rPr kumimoji="1" lang="en-US" altLang="zh-CN" dirty="0"/>
              <a:t>onload</a:t>
            </a:r>
            <a:r>
              <a:rPr kumimoji="1" lang="zh-CN" altLang="en-US" dirty="0"/>
              <a:t>、</a:t>
            </a:r>
            <a:r>
              <a:rPr kumimoji="1" lang="en-US" altLang="zh-CN" dirty="0"/>
              <a:t>onmouseover</a:t>
            </a:r>
            <a:r>
              <a:rPr kumimoji="1" lang="zh-CN" altLang="en-US" dirty="0"/>
              <a:t>等等。请注意，这些属性名称区分大小写，并且全部用小写字母书写。事件处理程序属性的缺点是，它们的设计是基于这样一个假设：事件目标对于每种类型的事件最多只能有一个处理程序。</a:t>
            </a:r>
            <a:endParaRPr kumimoji="1" lang="en-US" altLang="zh-CN" dirty="0"/>
          </a:p>
          <a:p>
            <a:endParaRPr kumimoji="1" lang="en-US" altLang="zh-CN" dirty="0"/>
          </a:p>
          <a:p>
            <a:endParaRPr kumimoji="1" lang="en-US" altLang="zh-CN" dirty="0"/>
          </a:p>
          <a:p>
            <a:endParaRPr kumimoji="1" lang="en-US" altLang="zh-CN" dirty="0"/>
          </a:p>
          <a:p>
            <a:endParaRPr kumimoji="1" lang="en-US" altLang="zh-CN" dirty="0"/>
          </a:p>
          <a:p>
            <a:endParaRPr kumimoji="1" lang="en-US" altLang="zh-CN" dirty="0"/>
          </a:p>
          <a:p>
            <a:endParaRPr kumimoji="1" lang="en-US" altLang="zh-CN" dirty="0"/>
          </a:p>
        </p:txBody>
      </p:sp>
      <p:sp>
        <p:nvSpPr>
          <p:cNvPr id="4" name="灯片编号占位符 3"/>
          <p:cNvSpPr>
            <a:spLocks noGrp="1"/>
          </p:cNvSpPr>
          <p:nvPr>
            <p:ph type="sldNum" sz="quarter" idx="5"/>
          </p:nvPr>
        </p:nvSpPr>
        <p:spPr>
          <a:xfrm>
            <a:off x="4024313" y="9721850"/>
            <a:ext cx="3078162" cy="512763"/>
          </a:xfrm>
          <a:prstGeom prst="rect">
            <a:avLst/>
          </a:prstGeom>
        </p:spPr>
        <p:txBody>
          <a:bodyPr/>
          <a:lstStyle/>
          <a:p>
            <a:fld id="{85D0DACE-38E0-42D2-9336-2B707D34BC6D}" type="slidenum">
              <a:rPr lang="zh-CN" altLang="en-US" smtClean="0"/>
              <a:t>32</a:t>
            </a:fld>
            <a:endParaRPr lang="zh-CN" altLang="en-US"/>
          </a:p>
        </p:txBody>
      </p:sp>
    </p:spTree>
    <p:extLst>
      <p:ext uri="{BB962C8B-B14F-4D97-AF65-F5344CB8AC3E}">
        <p14:creationId xmlns:p14="http://schemas.microsoft.com/office/powerpoint/2010/main" val="7050378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7938"/>
            <a:ext cx="6143625" cy="3455987"/>
          </a:xfrm>
          <a:prstGeom prst="rect">
            <a:avLst/>
          </a:prstGeom>
        </p:spPr>
      </p:sp>
      <p:sp>
        <p:nvSpPr>
          <p:cNvPr id="3" name="备注占位符 2"/>
          <p:cNvSpPr>
            <a:spLocks noGrp="1"/>
          </p:cNvSpPr>
          <p:nvPr>
            <p:ph type="body" idx="1"/>
          </p:nvPr>
        </p:nvSpPr>
        <p:spPr/>
        <p:txBody>
          <a:bodyPr/>
          <a:lstStyle/>
          <a:p>
            <a:r>
              <a:rPr kumimoji="1" lang="zh-CN" altLang="en-US" dirty="0"/>
              <a:t>注册事件处理程序的最简单方法是将事件目标的属性设置为所需的事件处理程序函数。按照惯例，事件处理程序属性的名称由单词“</a:t>
            </a:r>
            <a:r>
              <a:rPr kumimoji="1" lang="en-US" altLang="zh-CN" dirty="0"/>
              <a:t>on”</a:t>
            </a:r>
            <a:r>
              <a:rPr kumimoji="1" lang="zh-CN" altLang="en-US" dirty="0"/>
              <a:t>组成，后跟事件名称：</a:t>
            </a:r>
            <a:r>
              <a:rPr kumimoji="1" lang="en-US" altLang="zh-CN" dirty="0"/>
              <a:t>onclick</a:t>
            </a:r>
            <a:r>
              <a:rPr kumimoji="1" lang="zh-CN" altLang="en-US" dirty="0"/>
              <a:t>、</a:t>
            </a:r>
            <a:r>
              <a:rPr kumimoji="1" lang="en-US" altLang="zh-CN" dirty="0"/>
              <a:t>onchange</a:t>
            </a:r>
            <a:r>
              <a:rPr kumimoji="1" lang="zh-CN" altLang="en-US" dirty="0"/>
              <a:t>、</a:t>
            </a:r>
            <a:r>
              <a:rPr kumimoji="1" lang="en-US" altLang="zh-CN" dirty="0"/>
              <a:t>onload</a:t>
            </a:r>
            <a:r>
              <a:rPr kumimoji="1" lang="zh-CN" altLang="en-US" dirty="0"/>
              <a:t>、</a:t>
            </a:r>
            <a:r>
              <a:rPr kumimoji="1" lang="en-US" altLang="zh-CN" dirty="0"/>
              <a:t>onmouseover</a:t>
            </a:r>
            <a:r>
              <a:rPr kumimoji="1" lang="zh-CN" altLang="en-US" dirty="0"/>
              <a:t>等等。请注意，这些属性名称区分大小写，并且全部用小写字母书写。事件处理程序属性的缺点是，它们的设计是基于这样一个假设：事件目标对于每种类型的事件最多只能有一个处理程序。</a:t>
            </a:r>
            <a:endParaRPr kumimoji="1" lang="en-US" altLang="zh-CN" dirty="0"/>
          </a:p>
          <a:p>
            <a:endParaRPr kumimoji="1" lang="en-US" altLang="zh-CN" dirty="0"/>
          </a:p>
          <a:p>
            <a:endParaRPr kumimoji="1" lang="en-US" altLang="zh-CN" dirty="0"/>
          </a:p>
          <a:p>
            <a:endParaRPr kumimoji="1" lang="en-US" altLang="zh-CN" dirty="0"/>
          </a:p>
          <a:p>
            <a:endParaRPr kumimoji="1" lang="en-US" altLang="zh-CN" dirty="0"/>
          </a:p>
          <a:p>
            <a:endParaRPr kumimoji="1" lang="en-US" altLang="zh-CN" dirty="0"/>
          </a:p>
          <a:p>
            <a:endParaRPr kumimoji="1" lang="en-US" altLang="zh-CN" dirty="0"/>
          </a:p>
        </p:txBody>
      </p:sp>
      <p:sp>
        <p:nvSpPr>
          <p:cNvPr id="4" name="灯片编号占位符 3"/>
          <p:cNvSpPr>
            <a:spLocks noGrp="1"/>
          </p:cNvSpPr>
          <p:nvPr>
            <p:ph type="sldNum" sz="quarter" idx="5"/>
          </p:nvPr>
        </p:nvSpPr>
        <p:spPr>
          <a:xfrm>
            <a:off x="4024313" y="9721850"/>
            <a:ext cx="3078162" cy="512763"/>
          </a:xfrm>
          <a:prstGeom prst="rect">
            <a:avLst/>
          </a:prstGeom>
        </p:spPr>
        <p:txBody>
          <a:bodyPr/>
          <a:lstStyle/>
          <a:p>
            <a:fld id="{85D0DACE-38E0-42D2-9336-2B707D34BC6D}" type="slidenum">
              <a:rPr lang="zh-CN" altLang="en-US" smtClean="0"/>
              <a:t>33</a:t>
            </a:fld>
            <a:endParaRPr lang="zh-CN" altLang="en-US"/>
          </a:p>
        </p:txBody>
      </p:sp>
    </p:spTree>
    <p:extLst>
      <p:ext uri="{BB962C8B-B14F-4D97-AF65-F5344CB8AC3E}">
        <p14:creationId xmlns:p14="http://schemas.microsoft.com/office/powerpoint/2010/main" val="210984038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7938"/>
            <a:ext cx="6143625" cy="3455987"/>
          </a:xfrm>
          <a:prstGeom prst="rect">
            <a:avLst/>
          </a:prstGeom>
        </p:spPr>
      </p:sp>
      <p:sp>
        <p:nvSpPr>
          <p:cNvPr id="3" name="备注占位符 2"/>
          <p:cNvSpPr>
            <a:spLocks noGrp="1"/>
          </p:cNvSpPr>
          <p:nvPr>
            <p:ph type="body" idx="1"/>
          </p:nvPr>
        </p:nvSpPr>
        <p:spPr/>
        <p:txBody>
          <a:bodyPr/>
          <a:lstStyle/>
          <a:p>
            <a:r>
              <a:rPr kumimoji="1" lang="zh-CN" altLang="en-US" dirty="0"/>
              <a:t>注册事件处理程序的最简单方法是将事件目标的属性设置为所需的事件处理程序函数。按照惯例，事件处理程序属性的名称由单词“</a:t>
            </a:r>
            <a:r>
              <a:rPr kumimoji="1" lang="en-US" altLang="zh-CN" dirty="0"/>
              <a:t>on”</a:t>
            </a:r>
            <a:r>
              <a:rPr kumimoji="1" lang="zh-CN" altLang="en-US" dirty="0"/>
              <a:t>组成，后跟事件名称：</a:t>
            </a:r>
            <a:r>
              <a:rPr kumimoji="1" lang="en-US" altLang="zh-CN" dirty="0"/>
              <a:t>onclick</a:t>
            </a:r>
            <a:r>
              <a:rPr kumimoji="1" lang="zh-CN" altLang="en-US" dirty="0"/>
              <a:t>、</a:t>
            </a:r>
            <a:r>
              <a:rPr kumimoji="1" lang="en-US" altLang="zh-CN" dirty="0"/>
              <a:t>onchange</a:t>
            </a:r>
            <a:r>
              <a:rPr kumimoji="1" lang="zh-CN" altLang="en-US" dirty="0"/>
              <a:t>、</a:t>
            </a:r>
            <a:r>
              <a:rPr kumimoji="1" lang="en-US" altLang="zh-CN" dirty="0"/>
              <a:t>onload</a:t>
            </a:r>
            <a:r>
              <a:rPr kumimoji="1" lang="zh-CN" altLang="en-US" dirty="0"/>
              <a:t>、</a:t>
            </a:r>
            <a:r>
              <a:rPr kumimoji="1" lang="en-US" altLang="zh-CN" dirty="0"/>
              <a:t>onmouseover</a:t>
            </a:r>
            <a:r>
              <a:rPr kumimoji="1" lang="zh-CN" altLang="en-US" dirty="0"/>
              <a:t>等等。请注意，这些属性名称区分大小写，并且全部用小写字母书写。事件处理程序属性的缺点是，它们的设计是基于这样一个假设：事件目标对于每种类型的事件最多只能有一个处理程序。</a:t>
            </a:r>
            <a:endParaRPr kumimoji="1" lang="en-US" altLang="zh-CN" dirty="0"/>
          </a:p>
          <a:p>
            <a:endParaRPr kumimoji="1" lang="en-US" altLang="zh-CN" dirty="0"/>
          </a:p>
          <a:p>
            <a:endParaRPr kumimoji="1" lang="en-US" altLang="zh-CN" dirty="0"/>
          </a:p>
          <a:p>
            <a:endParaRPr kumimoji="1" lang="en-US" altLang="zh-CN" dirty="0"/>
          </a:p>
          <a:p>
            <a:endParaRPr kumimoji="1" lang="en-US" altLang="zh-CN" dirty="0"/>
          </a:p>
          <a:p>
            <a:endParaRPr kumimoji="1" lang="en-US" altLang="zh-CN" dirty="0"/>
          </a:p>
          <a:p>
            <a:endParaRPr kumimoji="1" lang="en-US" altLang="zh-CN" dirty="0"/>
          </a:p>
        </p:txBody>
      </p:sp>
      <p:sp>
        <p:nvSpPr>
          <p:cNvPr id="4" name="灯片编号占位符 3"/>
          <p:cNvSpPr>
            <a:spLocks noGrp="1"/>
          </p:cNvSpPr>
          <p:nvPr>
            <p:ph type="sldNum" sz="quarter" idx="5"/>
          </p:nvPr>
        </p:nvSpPr>
        <p:spPr>
          <a:xfrm>
            <a:off x="4024313" y="9721850"/>
            <a:ext cx="3078162" cy="512763"/>
          </a:xfrm>
          <a:prstGeom prst="rect">
            <a:avLst/>
          </a:prstGeom>
        </p:spPr>
        <p:txBody>
          <a:bodyPr/>
          <a:lstStyle/>
          <a:p>
            <a:fld id="{85D0DACE-38E0-42D2-9336-2B707D34BC6D}" type="slidenum">
              <a:rPr lang="zh-CN" altLang="en-US" smtClean="0"/>
              <a:t>34</a:t>
            </a:fld>
            <a:endParaRPr lang="zh-CN" altLang="en-US"/>
          </a:p>
        </p:txBody>
      </p:sp>
    </p:spTree>
    <p:extLst>
      <p:ext uri="{BB962C8B-B14F-4D97-AF65-F5344CB8AC3E}">
        <p14:creationId xmlns:p14="http://schemas.microsoft.com/office/powerpoint/2010/main" val="195271295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7938"/>
            <a:ext cx="6143625" cy="3455987"/>
          </a:xfrm>
          <a:prstGeom prst="rect">
            <a:avLst/>
          </a:prstGeom>
        </p:spPr>
      </p:sp>
      <p:sp>
        <p:nvSpPr>
          <p:cNvPr id="3" name="备注占位符 2"/>
          <p:cNvSpPr>
            <a:spLocks noGrp="1"/>
          </p:cNvSpPr>
          <p:nvPr>
            <p:ph type="body" idx="1"/>
          </p:nvPr>
        </p:nvSpPr>
        <p:spPr/>
        <p:txBody>
          <a:bodyPr/>
          <a:lstStyle/>
          <a:p>
            <a:r>
              <a:rPr kumimoji="1" lang="zh-CN" altLang="en-US" dirty="0"/>
              <a:t>注册事件处理程序的最简单方法是将事件目标的属性设置为所需的事件处理程序函数。按照惯例，事件处理程序属性的名称由单词“</a:t>
            </a:r>
            <a:r>
              <a:rPr kumimoji="1" lang="en-US" altLang="zh-CN" dirty="0"/>
              <a:t>on”</a:t>
            </a:r>
            <a:r>
              <a:rPr kumimoji="1" lang="zh-CN" altLang="en-US" dirty="0"/>
              <a:t>组成，后跟事件名称：</a:t>
            </a:r>
            <a:r>
              <a:rPr kumimoji="1" lang="en-US" altLang="zh-CN" dirty="0"/>
              <a:t>onclick</a:t>
            </a:r>
            <a:r>
              <a:rPr kumimoji="1" lang="zh-CN" altLang="en-US" dirty="0"/>
              <a:t>、</a:t>
            </a:r>
            <a:r>
              <a:rPr kumimoji="1" lang="en-US" altLang="zh-CN" dirty="0"/>
              <a:t>onchange</a:t>
            </a:r>
            <a:r>
              <a:rPr kumimoji="1" lang="zh-CN" altLang="en-US" dirty="0"/>
              <a:t>、</a:t>
            </a:r>
            <a:r>
              <a:rPr kumimoji="1" lang="en-US" altLang="zh-CN" dirty="0"/>
              <a:t>onload</a:t>
            </a:r>
            <a:r>
              <a:rPr kumimoji="1" lang="zh-CN" altLang="en-US" dirty="0"/>
              <a:t>、</a:t>
            </a:r>
            <a:r>
              <a:rPr kumimoji="1" lang="en-US" altLang="zh-CN" dirty="0"/>
              <a:t>onmouseover</a:t>
            </a:r>
            <a:r>
              <a:rPr kumimoji="1" lang="zh-CN" altLang="en-US" dirty="0"/>
              <a:t>等等。请注意，这些属性名称区分大小写，并且全部用小写字母书写。事件处理程序属性的缺点是，它们的设计是基于这样一个假设：事件目标对于每种类型的事件最多只能有一个处理程序。</a:t>
            </a:r>
            <a:endParaRPr kumimoji="1" lang="en-US" altLang="zh-CN" dirty="0"/>
          </a:p>
          <a:p>
            <a:endParaRPr kumimoji="1" lang="en-US" altLang="zh-CN" dirty="0"/>
          </a:p>
          <a:p>
            <a:endParaRPr kumimoji="1" lang="en-US" altLang="zh-CN" dirty="0"/>
          </a:p>
          <a:p>
            <a:endParaRPr kumimoji="1" lang="en-US" altLang="zh-CN" dirty="0"/>
          </a:p>
          <a:p>
            <a:endParaRPr kumimoji="1" lang="en-US" altLang="zh-CN" dirty="0"/>
          </a:p>
          <a:p>
            <a:endParaRPr kumimoji="1" lang="en-US" altLang="zh-CN" dirty="0"/>
          </a:p>
          <a:p>
            <a:endParaRPr kumimoji="1" lang="en-US" altLang="zh-CN" dirty="0"/>
          </a:p>
        </p:txBody>
      </p:sp>
      <p:sp>
        <p:nvSpPr>
          <p:cNvPr id="4" name="灯片编号占位符 3"/>
          <p:cNvSpPr>
            <a:spLocks noGrp="1"/>
          </p:cNvSpPr>
          <p:nvPr>
            <p:ph type="sldNum" sz="quarter" idx="5"/>
          </p:nvPr>
        </p:nvSpPr>
        <p:spPr>
          <a:xfrm>
            <a:off x="4024313" y="9721850"/>
            <a:ext cx="3078162" cy="512763"/>
          </a:xfrm>
          <a:prstGeom prst="rect">
            <a:avLst/>
          </a:prstGeom>
        </p:spPr>
        <p:txBody>
          <a:bodyPr/>
          <a:lstStyle/>
          <a:p>
            <a:fld id="{85D0DACE-38E0-42D2-9336-2B707D34BC6D}" type="slidenum">
              <a:rPr lang="zh-CN" altLang="en-US" smtClean="0"/>
              <a:t>35</a:t>
            </a:fld>
            <a:endParaRPr lang="zh-CN" altLang="en-US"/>
          </a:p>
        </p:txBody>
      </p:sp>
    </p:spTree>
    <p:extLst>
      <p:ext uri="{BB962C8B-B14F-4D97-AF65-F5344CB8AC3E}">
        <p14:creationId xmlns:p14="http://schemas.microsoft.com/office/powerpoint/2010/main" val="365338315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7938"/>
            <a:ext cx="6143625" cy="3455987"/>
          </a:xfrm>
          <a:prstGeom prst="rect">
            <a:avLst/>
          </a:prstGeom>
        </p:spPr>
      </p:sp>
      <p:sp>
        <p:nvSpPr>
          <p:cNvPr id="3" name="备注占位符 2"/>
          <p:cNvSpPr>
            <a:spLocks noGrp="1"/>
          </p:cNvSpPr>
          <p:nvPr>
            <p:ph type="body" idx="1"/>
          </p:nvPr>
        </p:nvSpPr>
        <p:spPr/>
        <p:txBody>
          <a:bodyPr/>
          <a:lstStyle/>
          <a:p>
            <a:endParaRPr kumimoji="1" lang="en-US" altLang="zh-CN" dirty="0"/>
          </a:p>
        </p:txBody>
      </p:sp>
      <p:sp>
        <p:nvSpPr>
          <p:cNvPr id="4" name="灯片编号占位符 3"/>
          <p:cNvSpPr>
            <a:spLocks noGrp="1"/>
          </p:cNvSpPr>
          <p:nvPr>
            <p:ph type="sldNum" sz="quarter" idx="5"/>
          </p:nvPr>
        </p:nvSpPr>
        <p:spPr>
          <a:xfrm>
            <a:off x="4024313" y="9721850"/>
            <a:ext cx="3078162" cy="512763"/>
          </a:xfrm>
          <a:prstGeom prst="rect">
            <a:avLst/>
          </a:prstGeom>
        </p:spPr>
        <p:txBody>
          <a:bodyPr/>
          <a:lstStyle/>
          <a:p>
            <a:fld id="{85D0DACE-38E0-42D2-9336-2B707D34BC6D}" type="slidenum">
              <a:rPr lang="zh-CN" altLang="en-US" smtClean="0"/>
              <a:t>36</a:t>
            </a:fld>
            <a:endParaRPr lang="zh-CN" altLang="en-US"/>
          </a:p>
        </p:txBody>
      </p:sp>
    </p:spTree>
    <p:extLst>
      <p:ext uri="{BB962C8B-B14F-4D97-AF65-F5344CB8AC3E}">
        <p14:creationId xmlns:p14="http://schemas.microsoft.com/office/powerpoint/2010/main" val="32046422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7938"/>
            <a:ext cx="6143625" cy="3455987"/>
          </a:xfrm>
          <a:prstGeom prst="rect">
            <a:avLst/>
          </a:prstGeo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a:t>事件传播是浏览器决定在哪些对象上触发事件处理程序的过程。对于特定于单个对象的事件，例如</a:t>
            </a:r>
            <a:r>
              <a:rPr lang="en-US" altLang="zh-CN" sz="1200"/>
              <a:t>Window</a:t>
            </a:r>
            <a:r>
              <a:rPr lang="zh-CN" altLang="en-US" sz="1200"/>
              <a:t>对象上的</a:t>
            </a:r>
            <a:r>
              <a:rPr lang="en-US" altLang="zh-CN" sz="1200"/>
              <a:t>load</a:t>
            </a:r>
            <a:r>
              <a:rPr lang="zh-CN" altLang="en-US" sz="1200"/>
              <a:t>事件，不需要传播。但是，当某些类型的事件发生在</a:t>
            </a:r>
            <a:r>
              <a:rPr lang="en-US" altLang="zh-CN" sz="1200"/>
              <a:t>HTML</a:t>
            </a:r>
            <a:r>
              <a:rPr lang="zh-CN" altLang="en-US" sz="1200"/>
              <a:t>文档中的元素上时，它们会传播或“冒泡”到文档树上。如果用户将鼠标移到超链接上，</a:t>
            </a:r>
            <a:r>
              <a:rPr lang="en-US" altLang="zh-CN" sz="1200"/>
              <a:t>mousemove</a:t>
            </a:r>
            <a:r>
              <a:rPr lang="zh-CN" altLang="en-US" sz="1200"/>
              <a:t>事件首先在定义该链接的</a:t>
            </a:r>
            <a:r>
              <a:rPr lang="en-US" altLang="zh-CN" sz="1200"/>
              <a:t>&lt;a&gt;</a:t>
            </a:r>
            <a:r>
              <a:rPr lang="zh-CN" altLang="en-US" sz="1200"/>
              <a:t>元素上激发。然后在包含元素上激发它：可能是</a:t>
            </a:r>
            <a:r>
              <a:rPr lang="en-US" altLang="zh-CN" sz="1200"/>
              <a:t>&lt;p&gt;</a:t>
            </a:r>
            <a:r>
              <a:rPr lang="zh-CN" altLang="en-US" sz="1200"/>
              <a:t>元素、</a:t>
            </a:r>
            <a:r>
              <a:rPr lang="en-US" altLang="zh-CN" sz="1200"/>
              <a:t>&lt;section&gt;</a:t>
            </a:r>
            <a:r>
              <a:rPr lang="zh-CN" altLang="en-US" sz="1200"/>
              <a:t>元素和</a:t>
            </a:r>
            <a:r>
              <a:rPr lang="en-US" altLang="zh-CN" sz="1200"/>
              <a:t>Document</a:t>
            </a:r>
            <a:r>
              <a:rPr lang="zh-CN" altLang="en-US" sz="1200"/>
              <a:t>对象本身。有时在文档或其他容器元素上注册单个事件处理程序比在您感兴趣的每个元素上注册处理程序更方便。事件处理程序可以停止事件的传播，这样它就不会继续冒泡，也不会触发包含元素的处理程序。处理程序通过调用事件对象的方法来实现这一点。在另一种称为事件捕获的事件传播形式中，专门在容器元素上注册的处理程序有机会在事件传递到实际目标之前拦截（或“捕获”）事件。</a:t>
            </a:r>
            <a:endParaRPr lang="en-US" altLang="zh-CN" sz="1200"/>
          </a:p>
          <a:p>
            <a:endPar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endParaRPr>
          </a:p>
          <a:p>
            <a:endPar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endParaRPr>
          </a:p>
          <a:p>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在</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DOM</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事件流中，实际的目标（</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&lt;div&gt;</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元素）在捕获阶段不会接收到事件。这是因为捕获阶段从</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document</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到</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&lt;html&gt;</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再到</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&lt;body&gt;</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就结束了。下一阶段，即会在</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&lt;div&gt;</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元素上触发事件的“到达目标”阶段，通常在事件处理时被认为是冒泡阶段的一部分（稍后讨论）。然后，冒泡阶段开始，事件反向传播至文档。</a:t>
            </a:r>
          </a:p>
          <a:p>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大多数支持</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DOM</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事件流的浏览器实现了一个小小的拓展。虽然</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DOM2 Events</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规范明确捕获阶段不命中事件目标，但现代浏览器都会在捕获阶段在事件目标上触发事件。最终结果是在事件目标上有两个机会来处理事件。</a:t>
            </a:r>
            <a:endPar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endParaRPr>
          </a:p>
          <a:p>
            <a:endPar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endParaRPr>
          </a:p>
          <a:p>
            <a:r>
              <a:rPr lang="zh-CN" altLang="en-US" sz="1200" b="1" i="0" kern="1200">
                <a:solidFill>
                  <a:schemeClr val="tx1"/>
                </a:solidFill>
                <a:effectLst/>
                <a:latin typeface="Microsoft YaHei" panose="020B0503020204020204" pitchFamily="34" charset="-122"/>
                <a:ea typeface="Microsoft YaHei" panose="020B0503020204020204" pitchFamily="34" charset="-122"/>
                <a:cs typeface="+mn-cs"/>
              </a:rPr>
              <a:t>注意</a:t>
            </a:r>
            <a:r>
              <a:rPr lang="zh-CN" altLang="en-US">
                <a:effectLst/>
              </a:rPr>
              <a:t>　所有现代浏览器都支持</a:t>
            </a:r>
            <a:r>
              <a:rPr lang="en-US" altLang="zh-CN">
                <a:effectLst/>
              </a:rPr>
              <a:t>DOM</a:t>
            </a:r>
            <a:r>
              <a:rPr lang="zh-CN" altLang="en-US">
                <a:effectLst/>
              </a:rPr>
              <a:t>事件流，只有</a:t>
            </a:r>
            <a:r>
              <a:rPr lang="en-US" altLang="zh-CN">
                <a:effectLst/>
              </a:rPr>
              <a:t>IE8</a:t>
            </a:r>
            <a:r>
              <a:rPr lang="zh-CN" altLang="en-US">
                <a:effectLst/>
              </a:rPr>
              <a:t>及更早版本不支持。</a:t>
            </a:r>
          </a:p>
          <a:p>
            <a:br>
              <a:rPr lang="zh-CN" altLang="en-US"/>
            </a:br>
            <a:endParaRPr kumimoji="1" lang="en-US" altLang="zh-CN" dirty="0"/>
          </a:p>
        </p:txBody>
      </p:sp>
      <p:sp>
        <p:nvSpPr>
          <p:cNvPr id="4" name="灯片编号占位符 3"/>
          <p:cNvSpPr>
            <a:spLocks noGrp="1"/>
          </p:cNvSpPr>
          <p:nvPr>
            <p:ph type="sldNum" sz="quarter" idx="5"/>
          </p:nvPr>
        </p:nvSpPr>
        <p:spPr>
          <a:xfrm>
            <a:off x="4024313" y="9721850"/>
            <a:ext cx="3078162" cy="512763"/>
          </a:xfrm>
          <a:prstGeom prst="rect">
            <a:avLst/>
          </a:prstGeom>
        </p:spPr>
        <p:txBody>
          <a:bodyPr/>
          <a:lstStyle/>
          <a:p>
            <a:fld id="{85D0DACE-38E0-42D2-9336-2B707D34BC6D}" type="slidenum">
              <a:rPr lang="zh-CN" altLang="en-US" smtClean="0"/>
              <a:t>37</a:t>
            </a:fld>
            <a:endParaRPr lang="zh-CN" altLang="en-US"/>
          </a:p>
        </p:txBody>
      </p:sp>
    </p:spTree>
    <p:extLst>
      <p:ext uri="{BB962C8B-B14F-4D97-AF65-F5344CB8AC3E}">
        <p14:creationId xmlns:p14="http://schemas.microsoft.com/office/powerpoint/2010/main" val="318765614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7938"/>
            <a:ext cx="6143625" cy="3455987"/>
          </a:xfrm>
          <a:prstGeom prst="rect">
            <a:avLst/>
          </a:prstGeo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zh-CN" dirty="0"/>
          </a:p>
        </p:txBody>
      </p:sp>
      <p:sp>
        <p:nvSpPr>
          <p:cNvPr id="4" name="灯片编号占位符 3"/>
          <p:cNvSpPr>
            <a:spLocks noGrp="1"/>
          </p:cNvSpPr>
          <p:nvPr>
            <p:ph type="sldNum" sz="quarter" idx="5"/>
          </p:nvPr>
        </p:nvSpPr>
        <p:spPr>
          <a:xfrm>
            <a:off x="4024313" y="9721850"/>
            <a:ext cx="3078162" cy="512763"/>
          </a:xfrm>
          <a:prstGeom prst="rect">
            <a:avLst/>
          </a:prstGeom>
        </p:spPr>
        <p:txBody>
          <a:bodyPr/>
          <a:lstStyle/>
          <a:p>
            <a:fld id="{85D0DACE-38E0-42D2-9336-2B707D34BC6D}" type="slidenum">
              <a:rPr lang="zh-CN" altLang="en-US" smtClean="0"/>
              <a:t>38</a:t>
            </a:fld>
            <a:endParaRPr lang="zh-CN" altLang="en-US"/>
          </a:p>
        </p:txBody>
      </p:sp>
    </p:spTree>
    <p:extLst>
      <p:ext uri="{BB962C8B-B14F-4D97-AF65-F5344CB8AC3E}">
        <p14:creationId xmlns:p14="http://schemas.microsoft.com/office/powerpoint/2010/main" val="149937202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7938"/>
            <a:ext cx="6143625" cy="3455987"/>
          </a:xfrm>
          <a:prstGeom prst="rect">
            <a:avLst/>
          </a:prstGeom>
        </p:spPr>
      </p:sp>
      <p:sp>
        <p:nvSpPr>
          <p:cNvPr id="3" name="备注占位符 2"/>
          <p:cNvSpPr>
            <a:spLocks noGrp="1"/>
          </p:cNvSpPr>
          <p:nvPr>
            <p:ph type="body" idx="1"/>
          </p:nvPr>
        </p:nvSpPr>
        <p:spPr/>
        <p:txBody>
          <a:bodyPr/>
          <a:lstStyle/>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DOM</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事件发生后，会提供一个事件对象给监听函数，方便进行下一步的处理，这就是</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Event</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对象。</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1 </a:t>
            </a:r>
            <a:r>
              <a:rPr lang="zh-CN" altLang="en-US" sz="1200" b="1" i="0" kern="1200">
                <a:solidFill>
                  <a:schemeClr val="tx1"/>
                </a:solidFill>
                <a:effectLst/>
                <a:latin typeface="Microsoft YaHei" panose="020B0503020204020204" pitchFamily="34" charset="-122"/>
                <a:ea typeface="Microsoft YaHei" panose="020B0503020204020204" pitchFamily="34" charset="-122"/>
                <a:cs typeface="+mn-cs"/>
              </a:rPr>
              <a:t>概念</a:t>
            </a:r>
          </a:p>
          <a:p>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浏览器原生提供一个</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Event</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对象，所有的事件都是这个对象的实例，或者说继承了</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Event.prototype</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对象。</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Event</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对象本身就是一个构造函数，可以用来生成新的实例：</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let</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event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new</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Event(type, options); </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Event</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构造函数接受两个参数。第一个参数</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type</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是字符串，表示事件的名称；第二个参数</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options</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是一个对象，表示事件对象的配置。该对象主要有下面两个属性：</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bubbles</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：布尔值，可选，默认为</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false</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，表示事件对象是否冒泡。</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cancelable</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：布尔值，可选，默认为</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false</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，表示事件是否可以被取消，即能否用</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Event.preventDefault()</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取消这个事件。一旦事件被取消，就好像从来没有发生过，不会触发浏览器对该事件的默认行为。</a:t>
            </a:r>
          </a:p>
          <a:p>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上面代码新建一个</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look</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事件实例，然后使用</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dispatchEvent</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方法触发该事件。</a:t>
            </a:r>
          </a:p>
          <a:p>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注意，如果不是显式指定</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bubbles</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属性为</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true</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，生成的事件就只能在“捕获阶段”触发监听函数。</a:t>
            </a:r>
          </a:p>
          <a:p>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使用如下</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HTML</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a:t>
            </a:r>
          </a:p>
          <a:p>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上面代码中，</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p</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元素发出一个</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click</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事件，该事件默认不会冒泡。</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div.addEventListener</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方法指定在冒泡阶段监听，因此监听函数不会触发。如果写成</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div.addEventListener('click', callback, true)</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，那么在“捕获阶段”可以监听到这个事件。</a:t>
            </a:r>
          </a:p>
          <a:p>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另一方面，如果这个事件在</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div</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元素上触发：</a:t>
            </a:r>
          </a:p>
          <a:p>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那么，不管</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div</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元素是在冒泡阶段监听，还是在捕获阶段监听，都会触发监听函数。因为这时</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div</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元素是事件的目标，不存在是否冒泡的问题，</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div</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元素总是会接收到事件，因此导致监听函数生效。</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2 </a:t>
            </a:r>
            <a:r>
              <a:rPr lang="zh-CN" altLang="en-US" sz="1200" b="1" i="0" kern="1200">
                <a:solidFill>
                  <a:schemeClr val="tx1"/>
                </a:solidFill>
                <a:effectLst/>
                <a:latin typeface="Microsoft YaHei" panose="020B0503020204020204" pitchFamily="34" charset="-122"/>
                <a:ea typeface="Microsoft YaHei" panose="020B0503020204020204" pitchFamily="34" charset="-122"/>
                <a:cs typeface="+mn-cs"/>
              </a:rPr>
              <a:t>实例属性</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2.1 Event.bubbles</a:t>
            </a:r>
            <a:r>
              <a:rPr lang="zh-CN" altLang="en-US" sz="1200" b="1" i="0" kern="1200">
                <a:solidFill>
                  <a:schemeClr val="tx1"/>
                </a:solidFill>
                <a:effectLst/>
                <a:latin typeface="Microsoft YaHei" panose="020B0503020204020204" pitchFamily="34" charset="-122"/>
                <a:ea typeface="Microsoft YaHei" panose="020B0503020204020204" pitchFamily="34" charset="-122"/>
                <a:cs typeface="+mn-cs"/>
              </a:rPr>
              <a:t>，</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Event.eventPhase</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Event.bubbles</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属性返回一个布尔值，表示当前事件是否会冒泡。该属性为只读属性，一般用来了解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Event </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实例是否可以冒泡。前面说过，除非显式声明，</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Event</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构造函数生成的事件，默认是不冒泡的。</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Event.eventPhase</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属性返回一个整数常量，表示事件目前所处的阶段。该属性只读：</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let</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phase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event.eventPhase; </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Event.eventPhase</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的返回值有四种可能：</a:t>
            </a:r>
          </a:p>
          <a:p>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0</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，事件目前没有发生。</a:t>
            </a:r>
          </a:p>
          <a:p>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1</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，事件目前处于捕获阶段，即处于从祖先节点向目标节点的传播过程中。</a:t>
            </a:r>
          </a:p>
          <a:p>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2</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，事件到达目标节点，即</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Event.target</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属性指向的那个节点。</a:t>
            </a:r>
          </a:p>
          <a:p>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3</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，事件处于冒泡阶段，即处于从目标节点向祖先节点的反向传播过程中。</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2.2 Event.cancelable</a:t>
            </a:r>
            <a:r>
              <a:rPr lang="zh-CN" altLang="en-US" sz="1200" b="1" i="0" kern="1200">
                <a:solidFill>
                  <a:schemeClr val="tx1"/>
                </a:solidFill>
                <a:effectLst/>
                <a:latin typeface="Microsoft YaHei" panose="020B0503020204020204" pitchFamily="34" charset="-122"/>
                <a:ea typeface="Microsoft YaHei" panose="020B0503020204020204" pitchFamily="34" charset="-122"/>
                <a:cs typeface="+mn-cs"/>
              </a:rPr>
              <a:t>，</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Event.cancelBubble</a:t>
            </a:r>
            <a:r>
              <a:rPr lang="zh-CN" altLang="en-US" sz="1200" b="1" i="0" kern="1200">
                <a:solidFill>
                  <a:schemeClr val="tx1"/>
                </a:solidFill>
                <a:effectLst/>
                <a:latin typeface="Microsoft YaHei" panose="020B0503020204020204" pitchFamily="34" charset="-122"/>
                <a:ea typeface="Microsoft YaHei" panose="020B0503020204020204" pitchFamily="34" charset="-122"/>
                <a:cs typeface="+mn-cs"/>
              </a:rPr>
              <a:t>，</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event.defaultPrevented</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Event.cancelable</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属性返回一个布尔值，表示事件是否可以取消。该属性为只读属性，一般用来了解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Event </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实例的特性。</a:t>
            </a:r>
          </a:p>
          <a:p>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大多数浏览器的原生事件是可以取消的。比如，取消</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click</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事件，点击链接将无效。但是除非显式声明，</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Event</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构造函数生成的事件，默认是不可以取消的。</a:t>
            </a:r>
          </a:p>
          <a:p>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当</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Event.cancelable</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属性为</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true</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时，调用</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Event.preventDefault()</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就可以取消这个事件，阻止浏览器对该事件的默认行为。</a:t>
            </a:r>
          </a:p>
          <a:p>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如果事件不能取消，调用</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Event.preventDefault()</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会没有任何效果。所以使用这个方法之前，最好用</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Event.cancelable</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属性判断一下是否可以取消：</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function</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preventEvent(event) {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if</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(event.cancelable) { event.preventDefault(); }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else</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 console.warn(`This event couldn't be canceled.`); console.dir(event); } } </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Event.cancelBubble</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属性是一个布尔值，如果设为</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true</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，相当于执行</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Event.stopPropagation()</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，可以阻止事件的传播。</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Event.defaultPrevented</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属性返回一个布尔值，表示该事件是否调用过</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Event.preventDefault</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方法。该属性只读：</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if</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(event.defaultPrevented) { console.log('Event canceled'); } </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2.3 Event.currentTarget</a:t>
            </a:r>
            <a:r>
              <a:rPr lang="zh-CN" altLang="en-US" sz="1200" b="1" i="0" kern="1200">
                <a:solidFill>
                  <a:schemeClr val="tx1"/>
                </a:solidFill>
                <a:effectLst/>
                <a:latin typeface="Microsoft YaHei" panose="020B0503020204020204" pitchFamily="34" charset="-122"/>
                <a:ea typeface="Microsoft YaHei" panose="020B0503020204020204" pitchFamily="34" charset="-122"/>
                <a:cs typeface="+mn-cs"/>
              </a:rPr>
              <a:t>，</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Event.target</a:t>
            </a:r>
          </a:p>
          <a:p>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事件发生以后，会经过捕获和冒泡两个阶段，依次通过多个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DOM </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节点。因此，任意时点都有两个与事件相关的节点，一个是事件的原始触发节点（</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Event.target</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），另一个是事件当前正在通过的节点（</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Event.currentTarget</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）。前者通常是后者的后代节点。</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Event.currentTarget</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属性返回事件当前所在的节点，即事件当前正在通过的节点，也就是当前正在执行的监听函数所在的那个节点。随着事件的传播，这个属性的值会变。</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Event.target</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属性返回原始触发事件的那个节点，即事件最初发生的节点。这个属性不会随着事件的传播而改变。</a:t>
            </a:r>
          </a:p>
          <a:p>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事件传播过程中，不同节点的监听函数内部的</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Event.target</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与</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Event.currentTarget</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属性的值是不一样的。</a:t>
            </a:r>
          </a:p>
          <a:p>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使用如下</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HTML</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a:t>
            </a:r>
          </a:p>
          <a:p>
            <a:r>
              <a:rPr lang="zh-CN" altLang="en-US"/>
              <a:t>箭头有点丑，手绘的，见谅哈哈</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上面代码中，</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&lt;em&gt;</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是</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&lt;p&gt;</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的子节点，点击</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&lt;em&gt;</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或者点击</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&lt;p&gt;</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，都会导致监听函数执行。这时，</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e.targe</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t</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总是指向原始点击位置的那个节点，而</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e.currentTarget</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指向事件传播过程中正在经过的那个节点。由于监听函数只有事件经过时才会触发，所以</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e.currentTarget</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总是等同于监听函数内部的</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this</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a:t>
            </a:r>
          </a:p>
          <a:p>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也就是说，点击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Click </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的时候，</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this </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等于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e.currentTarget</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，也等于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e.target</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，返回两个</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true</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；而点击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Here</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的时候，</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this </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是不等于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e.target </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的，故此会返回一个</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false</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2.4 Event.type</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Event.type</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属性返回一个字符串，表示事件类型。事件的类型是在生成事件的时候指定的。该属性只读：</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2.5 Event.timeStamp</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Event.timeStamp</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属性返回一个毫秒时间戳，表示事件发生的时间。它是相对于网页加载成功开始计算的：</a:t>
            </a:r>
          </a:p>
          <a:p>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它的返回值有可能是整数，也有可能是小数（高精度时间戳），取决于浏览器的设置。</a:t>
            </a:r>
          </a:p>
          <a:p>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下面是一个计算鼠标移动速度的例子，显示每秒移动的像素数量：</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let</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previousX, previousY, previousT; window.addEventListener('mousemove', e =&gt; {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if</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(previousX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undefined</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&amp;&amp;</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previousY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undefined</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&amp;&amp;</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previousT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undefined</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let</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deltaX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e.screenX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previousX;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let</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deltaY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e.screenY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previousY;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let</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deltaD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Math.sqrt(Math.pow(deltaX, 2)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Math.pow(deltaY, 2));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let</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deltaT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e.timeStamp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previousT; console.log(deltaD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deltaT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1000); } previousX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e.screenX; previousY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e.screenY; previousT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e.timeStamp; }); </a:t>
            </a:r>
          </a:p>
          <a:p>
            <a:r>
              <a:rPr lang="zh-CN" altLang="en-US"/>
              <a:t>由于这个事件记录的内容太多，这里仅仅是一个示意</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2.6 Event.isTrusted</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Event.isTrusted</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属性返回一个布尔值，表示该事件是否由真实的用户行为产生。比如，用户点击链接会产生一个</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click</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事件，该事件是用户产生的；</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Event</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构造函数生成的事件，则是脚本产生的。</a:t>
            </a:r>
          </a:p>
          <a:p>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上面代码中，</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ev</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对象是脚本产生的（前文用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new Event('foo')</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生成的），所以</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isTrusted</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属性返回</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false</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2.7 Event.detail</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Event.detail</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属性只有浏览器的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UI </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（用户界面）事件才具有。该属性返回一个数值，表示事件的某种信息。具体含义与事件类型相关。比如，对于</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click</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和</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dblclick</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事件，</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Event.detail</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是鼠标按下的次数（</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1</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表示单击，</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2</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表示双击，</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3</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表示三击）；对于鼠标滚轮事件，</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Event.detail</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是滚轮正向滚动的距离，负值就是负向滚动的距离，返回值总是</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3</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的倍数：</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3 </a:t>
            </a:r>
            <a:r>
              <a:rPr lang="zh-CN" altLang="en-US" sz="1200" b="1" i="0" kern="1200">
                <a:solidFill>
                  <a:schemeClr val="tx1"/>
                </a:solidFill>
                <a:effectLst/>
                <a:latin typeface="Microsoft YaHei" panose="020B0503020204020204" pitchFamily="34" charset="-122"/>
                <a:ea typeface="Microsoft YaHei" panose="020B0503020204020204" pitchFamily="34" charset="-122"/>
                <a:cs typeface="+mn-cs"/>
              </a:rPr>
              <a:t>实例方法</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3.1 Event.preventDefault()</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Event.preventDefault</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方法取消浏览器对当前事件的默认行为。比如点击链接后，浏览器默认会跳转到另一个页面，使用这个方法以后，就不会跳转了；再比如，按一下空格键，页面向下滚动一段距离，使用这个方法以后也不会滚动了。该方法生效的前提是，事件对象的</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cancelable</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属性为</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true</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，如果为</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false</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，调用该方法没有任何效果。</a:t>
            </a:r>
          </a:p>
          <a:p>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注意，该方法只是取消事件对当前元素的默认影响，不会阻止事件的传播。如果要阻止传播，可以使用</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stopPropagation()</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或</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stopImmediatePropagation()</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方法。</a:t>
            </a:r>
          </a:p>
          <a:p>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使用如下</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HTML</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a:t>
            </a:r>
          </a:p>
          <a:p>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上面代码中，浏览器的默认行为是单击会选中单选框，取消这个行为，就导致无法选中单选框。</a:t>
            </a:r>
          </a:p>
          <a:p>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利用这个方法，可以为文本输入框设置校验条件。如果用户的输入不符合条件，就无法将字符输入文本框。</a:t>
            </a:r>
          </a:p>
          <a:p>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使用如下</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HTML</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a:t>
            </a:r>
          </a:p>
          <a:p>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上面代码为文本框的</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keypress</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事件设定监听函数后，将只能输入小写字母，否则输入事件的默认行为（写入文本框）将被取消，导致不能向文本框输入内容。</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3.2 Event.stopPropagation()</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stopPropagation</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方法阻止事件在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DOM </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中继续传播，防止再触发定义在别的节点上的监听函数，但是不包括在当前节点上其他的事件监听函数。</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function</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stopEvent(e) { e.stopPropagation(); } el.addEventListener('click', stopEvent,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false</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a:t>
            </a:r>
          </a:p>
          <a:p>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上面代码中，</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click</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事件将不会进一步冒泡到</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el</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节点的父节点。</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3.3 Event.stopImmediatePropagation()</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Event.stopImmediatePropagation</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方法阻止同一个事件的其他监听函数被调用，不管监听函数定义在当前节点还是其他节点。也就是说，该方法阻止事件的传播，比</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Event.stopPropagation()</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更彻底。</a:t>
            </a:r>
          </a:p>
          <a:p>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如果同一个节点对于同一个事件指定了多个监听函数，这些函数会根据添加的顺序依次调用。只要其中有一个监听函数调用了</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Event.stopImmediatePropagation</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方法，其他的监听函数就不会再执行了：</a:t>
            </a:r>
          </a:p>
          <a:p>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上面代码在</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div</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节点上，为</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click</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事件添加了两个监听函数</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l1</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和</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l2</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。由于</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l1</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调用了</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event.stopImmediatePropagation</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方法，所以</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l2</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不会被调用。</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3.4 Event.composedPath()</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Event.composedPath()</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返回一个数组，成员是事件的最底层节点和依次冒泡经过的所有上层节点（刷新页面后再输入新的代码）：</a:t>
            </a:r>
          </a:p>
          <a:p>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上面代码中，</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click</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事件的最底层节点是</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p</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，向上依次是</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div</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body</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html</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document</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Window</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a:t>
            </a:r>
          </a:p>
          <a:p>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由此我们就能看出冒泡的顺序了。</a:t>
            </a:r>
          </a:p>
          <a:p>
            <a:endParaRPr kumimoji="1" lang="en-US" altLang="zh-CN" dirty="0"/>
          </a:p>
        </p:txBody>
      </p:sp>
      <p:sp>
        <p:nvSpPr>
          <p:cNvPr id="4" name="灯片编号占位符 3"/>
          <p:cNvSpPr>
            <a:spLocks noGrp="1"/>
          </p:cNvSpPr>
          <p:nvPr>
            <p:ph type="sldNum" sz="quarter" idx="5"/>
          </p:nvPr>
        </p:nvSpPr>
        <p:spPr>
          <a:xfrm>
            <a:off x="4024313" y="9721850"/>
            <a:ext cx="3078162" cy="512763"/>
          </a:xfrm>
          <a:prstGeom prst="rect">
            <a:avLst/>
          </a:prstGeom>
        </p:spPr>
        <p:txBody>
          <a:bodyPr/>
          <a:lstStyle/>
          <a:p>
            <a:fld id="{85D0DACE-38E0-42D2-9336-2B707D34BC6D}" type="slidenum">
              <a:rPr lang="zh-CN" altLang="en-US" smtClean="0"/>
              <a:t>39</a:t>
            </a:fld>
            <a:endParaRPr lang="zh-CN" altLang="en-US"/>
          </a:p>
        </p:txBody>
      </p:sp>
    </p:spTree>
    <p:extLst>
      <p:ext uri="{BB962C8B-B14F-4D97-AF65-F5344CB8AC3E}">
        <p14:creationId xmlns:p14="http://schemas.microsoft.com/office/powerpoint/2010/main" val="35801506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7938"/>
            <a:ext cx="6143625" cy="3455987"/>
          </a:xfrm>
          <a:prstGeom prst="rect">
            <a:avLst/>
          </a:prstGeom>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a:xfrm>
            <a:off x="4024313" y="9721850"/>
            <a:ext cx="3078162" cy="512763"/>
          </a:xfrm>
          <a:prstGeom prst="rect">
            <a:avLst/>
          </a:prstGeom>
        </p:spPr>
        <p:txBody>
          <a:bodyPr/>
          <a:lstStyle/>
          <a:p>
            <a:fld id="{85D0DACE-38E0-42D2-9336-2B707D34BC6D}" type="slidenum">
              <a:rPr lang="zh-CN" altLang="en-US" smtClean="0"/>
              <a:t>4</a:t>
            </a:fld>
            <a:endParaRPr lang="zh-CN" altLang="en-US"/>
          </a:p>
        </p:txBody>
      </p:sp>
    </p:spTree>
    <p:extLst>
      <p:ext uri="{BB962C8B-B14F-4D97-AF65-F5344CB8AC3E}">
        <p14:creationId xmlns:p14="http://schemas.microsoft.com/office/powerpoint/2010/main" val="47119190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7938"/>
            <a:ext cx="6143625" cy="3455987"/>
          </a:xfrm>
          <a:prstGeom prst="rect">
            <a:avLst/>
          </a:prstGeom>
        </p:spPr>
      </p:sp>
      <p:sp>
        <p:nvSpPr>
          <p:cNvPr id="3" name="备注占位符 2"/>
          <p:cNvSpPr>
            <a:spLocks noGrp="1"/>
          </p:cNvSpPr>
          <p:nvPr>
            <p:ph type="body" idx="1"/>
          </p:nvPr>
        </p:nvSpPr>
        <p:spPr/>
        <p:txBody>
          <a:bodyPr/>
          <a:lstStyle/>
          <a:p>
            <a:r>
              <a:rPr kumimoji="1" lang="en-US" altLang="zh-CN" dirty="0"/>
              <a:t>https://developer.mozilla.org/zh-CN/docs/Web/Guide/Events/Creating_and_triggering_events</a:t>
            </a:r>
          </a:p>
          <a:p>
            <a:endParaRPr kumimoji="1" lang="en-US" altLang="zh-CN" dirty="0"/>
          </a:p>
          <a:p>
            <a:endParaRPr kumimoji="1" lang="en-US" altLang="zh-CN" dirty="0"/>
          </a:p>
          <a:p>
            <a:r>
              <a:rPr kumimoji="1" lang="en-US" altLang="zh-CN" dirty="0"/>
              <a:t>https://zhuanlan.zhihu.com/p/73778890</a:t>
            </a:r>
          </a:p>
        </p:txBody>
      </p:sp>
      <p:sp>
        <p:nvSpPr>
          <p:cNvPr id="4" name="灯片编号占位符 3"/>
          <p:cNvSpPr>
            <a:spLocks noGrp="1"/>
          </p:cNvSpPr>
          <p:nvPr>
            <p:ph type="sldNum" sz="quarter" idx="5"/>
          </p:nvPr>
        </p:nvSpPr>
        <p:spPr>
          <a:xfrm>
            <a:off x="4024313" y="9721850"/>
            <a:ext cx="3078162" cy="512763"/>
          </a:xfrm>
          <a:prstGeom prst="rect">
            <a:avLst/>
          </a:prstGeom>
        </p:spPr>
        <p:txBody>
          <a:bodyPr/>
          <a:lstStyle/>
          <a:p>
            <a:fld id="{85D0DACE-38E0-42D2-9336-2B707D34BC6D}" type="slidenum">
              <a:rPr lang="zh-CN" altLang="en-US" smtClean="0"/>
              <a:t>40</a:t>
            </a:fld>
            <a:endParaRPr lang="zh-CN" altLang="en-US"/>
          </a:p>
        </p:txBody>
      </p:sp>
    </p:spTree>
    <p:extLst>
      <p:ext uri="{BB962C8B-B14F-4D97-AF65-F5344CB8AC3E}">
        <p14:creationId xmlns:p14="http://schemas.microsoft.com/office/powerpoint/2010/main" val="420615767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7938"/>
            <a:ext cx="6143625" cy="3455987"/>
          </a:xfrm>
          <a:prstGeom prst="rect">
            <a:avLst/>
          </a:prstGeom>
        </p:spPr>
      </p:sp>
      <p:sp>
        <p:nvSpPr>
          <p:cNvPr id="3" name="备注占位符 2"/>
          <p:cNvSpPr>
            <a:spLocks noGrp="1"/>
          </p:cNvSpPr>
          <p:nvPr>
            <p:ph type="body" idx="1"/>
          </p:nvPr>
        </p:nvSpPr>
        <p:spPr/>
        <p:txBody>
          <a:bodyPr/>
          <a:lstStyle/>
          <a:p>
            <a:endParaRPr kumimoji="1" lang="en-US" altLang="zh-CN" dirty="0"/>
          </a:p>
        </p:txBody>
      </p:sp>
      <p:sp>
        <p:nvSpPr>
          <p:cNvPr id="4" name="灯片编号占位符 3"/>
          <p:cNvSpPr>
            <a:spLocks noGrp="1"/>
          </p:cNvSpPr>
          <p:nvPr>
            <p:ph type="sldNum" sz="quarter" idx="5"/>
          </p:nvPr>
        </p:nvSpPr>
        <p:spPr>
          <a:xfrm>
            <a:off x="4024313" y="9721850"/>
            <a:ext cx="3078162" cy="512763"/>
          </a:xfrm>
          <a:prstGeom prst="rect">
            <a:avLst/>
          </a:prstGeom>
        </p:spPr>
        <p:txBody>
          <a:bodyPr/>
          <a:lstStyle/>
          <a:p>
            <a:fld id="{85D0DACE-38E0-42D2-9336-2B707D34BC6D}" type="slidenum">
              <a:rPr lang="zh-CN" altLang="en-US" smtClean="0"/>
              <a:t>41</a:t>
            </a:fld>
            <a:endParaRPr lang="zh-CN" altLang="en-US"/>
          </a:p>
        </p:txBody>
      </p:sp>
    </p:spTree>
    <p:extLst>
      <p:ext uri="{BB962C8B-B14F-4D97-AF65-F5344CB8AC3E}">
        <p14:creationId xmlns:p14="http://schemas.microsoft.com/office/powerpoint/2010/main" val="6008718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7938"/>
            <a:ext cx="6143625" cy="3455987"/>
          </a:xfrm>
          <a:prstGeom prst="rect">
            <a:avLst/>
          </a:prstGeom>
        </p:spPr>
      </p:sp>
      <p:sp>
        <p:nvSpPr>
          <p:cNvPr id="3" name="备注占位符 2"/>
          <p:cNvSpPr>
            <a:spLocks noGrp="1"/>
          </p:cNvSpPr>
          <p:nvPr>
            <p:ph type="body" idx="1"/>
          </p:nvPr>
        </p:nvSpPr>
        <p:spPr/>
        <p:txBody>
          <a:bodyPr/>
          <a:lstStyle/>
          <a:p>
            <a:endParaRPr kumimoji="1" lang="en-US" altLang="zh-CN" dirty="0"/>
          </a:p>
        </p:txBody>
      </p:sp>
      <p:sp>
        <p:nvSpPr>
          <p:cNvPr id="4" name="灯片编号占位符 3"/>
          <p:cNvSpPr>
            <a:spLocks noGrp="1"/>
          </p:cNvSpPr>
          <p:nvPr>
            <p:ph type="sldNum" sz="quarter" idx="5"/>
          </p:nvPr>
        </p:nvSpPr>
        <p:spPr>
          <a:xfrm>
            <a:off x="4024313" y="9721850"/>
            <a:ext cx="3078162" cy="512763"/>
          </a:xfrm>
          <a:prstGeom prst="rect">
            <a:avLst/>
          </a:prstGeom>
        </p:spPr>
        <p:txBody>
          <a:bodyPr/>
          <a:lstStyle/>
          <a:p>
            <a:fld id="{85D0DACE-38E0-42D2-9336-2B707D34BC6D}" type="slidenum">
              <a:rPr lang="zh-CN" altLang="en-US" smtClean="0"/>
              <a:t>42</a:t>
            </a:fld>
            <a:endParaRPr lang="zh-CN" altLang="en-US"/>
          </a:p>
        </p:txBody>
      </p:sp>
    </p:spTree>
    <p:extLst>
      <p:ext uri="{BB962C8B-B14F-4D97-AF65-F5344CB8AC3E}">
        <p14:creationId xmlns:p14="http://schemas.microsoft.com/office/powerpoint/2010/main" val="222228187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7938"/>
            <a:ext cx="6143625" cy="3455987"/>
          </a:xfrm>
          <a:prstGeom prst="rect">
            <a:avLst/>
          </a:prstGeom>
        </p:spPr>
      </p:sp>
      <p:sp>
        <p:nvSpPr>
          <p:cNvPr id="3" name="备注占位符 2"/>
          <p:cNvSpPr>
            <a:spLocks noGrp="1"/>
          </p:cNvSpPr>
          <p:nvPr>
            <p:ph type="body" idx="1"/>
          </p:nvPr>
        </p:nvSpPr>
        <p:spPr/>
        <p:txBody>
          <a:bodyPr/>
          <a:lstStyle/>
          <a:p>
            <a:r>
              <a:rPr kumimoji="1" lang="en-US" altLang="zh-CN" dirty="0"/>
              <a:t>https://blog.csdn.net/Charissa2017/article/details/103863588?utm_medium=distribute.pc_relevant.none-task-blog-BlogCommendFromMachineLearnPai2-5.channel_param&amp;depth_1-utm_source=distribute.pc_relevant.none-task-blog-BlogCommendFromMachineLearnPai2-5.channel_param</a:t>
            </a:r>
          </a:p>
          <a:p>
            <a:endParaRPr kumimoji="1" lang="en-US" altLang="zh-CN" dirty="0"/>
          </a:p>
          <a:p>
            <a:endParaRPr kumimoji="1" lang="en-US" altLang="zh-CN" dirty="0"/>
          </a:p>
        </p:txBody>
      </p:sp>
      <p:sp>
        <p:nvSpPr>
          <p:cNvPr id="4" name="灯片编号占位符 3"/>
          <p:cNvSpPr>
            <a:spLocks noGrp="1"/>
          </p:cNvSpPr>
          <p:nvPr>
            <p:ph type="sldNum" sz="quarter" idx="5"/>
          </p:nvPr>
        </p:nvSpPr>
        <p:spPr>
          <a:xfrm>
            <a:off x="4024313" y="9721850"/>
            <a:ext cx="3078162" cy="512763"/>
          </a:xfrm>
          <a:prstGeom prst="rect">
            <a:avLst/>
          </a:prstGeom>
        </p:spPr>
        <p:txBody>
          <a:bodyPr/>
          <a:lstStyle/>
          <a:p>
            <a:fld id="{85D0DACE-38E0-42D2-9336-2B707D34BC6D}" type="slidenum">
              <a:rPr lang="zh-CN" altLang="en-US" smtClean="0"/>
              <a:t>43</a:t>
            </a:fld>
            <a:endParaRPr lang="zh-CN" altLang="en-US"/>
          </a:p>
        </p:txBody>
      </p:sp>
    </p:spTree>
    <p:extLst>
      <p:ext uri="{BB962C8B-B14F-4D97-AF65-F5344CB8AC3E}">
        <p14:creationId xmlns:p14="http://schemas.microsoft.com/office/powerpoint/2010/main" val="427528230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7938"/>
            <a:ext cx="6143625" cy="3455987"/>
          </a:xfrm>
          <a:prstGeom prst="rect">
            <a:avLst/>
          </a:prstGeom>
        </p:spPr>
      </p:sp>
      <p:sp>
        <p:nvSpPr>
          <p:cNvPr id="3" name="备注占位符 2"/>
          <p:cNvSpPr>
            <a:spLocks noGrp="1"/>
          </p:cNvSpPr>
          <p:nvPr>
            <p:ph type="body" idx="1"/>
          </p:nvPr>
        </p:nvSpPr>
        <p:spPr/>
        <p:txBody>
          <a:bodyPr/>
          <a:lstStyle/>
          <a:p>
            <a:r>
              <a:rPr kumimoji="1" lang="en-US" altLang="zh-CN" dirty="0"/>
              <a:t>https://blog.csdn.net/Charissa2017/article/details/103863588?utm_medium=distribute.pc_relevant.none-task-blog-BlogCommendFromMachineLearnPai2-5.channel_param&amp;depth_1-utm_source=distribute.pc_relevant.none-task-blog-BlogCommendFromMachineLearnPai2-5.channel_param</a:t>
            </a:r>
          </a:p>
          <a:p>
            <a:endParaRPr kumimoji="1" lang="en-US" altLang="zh-CN" dirty="0"/>
          </a:p>
          <a:p>
            <a:endParaRPr kumimoji="1" lang="en-US" altLang="zh-CN" dirty="0"/>
          </a:p>
        </p:txBody>
      </p:sp>
      <p:sp>
        <p:nvSpPr>
          <p:cNvPr id="4" name="灯片编号占位符 3"/>
          <p:cNvSpPr>
            <a:spLocks noGrp="1"/>
          </p:cNvSpPr>
          <p:nvPr>
            <p:ph type="sldNum" sz="quarter" idx="5"/>
          </p:nvPr>
        </p:nvSpPr>
        <p:spPr>
          <a:xfrm>
            <a:off x="4024313" y="9721850"/>
            <a:ext cx="3078162" cy="512763"/>
          </a:xfrm>
          <a:prstGeom prst="rect">
            <a:avLst/>
          </a:prstGeom>
        </p:spPr>
        <p:txBody>
          <a:bodyPr/>
          <a:lstStyle/>
          <a:p>
            <a:fld id="{85D0DACE-38E0-42D2-9336-2B707D34BC6D}" type="slidenum">
              <a:rPr lang="zh-CN" altLang="en-US" smtClean="0"/>
              <a:t>44</a:t>
            </a:fld>
            <a:endParaRPr lang="zh-CN" altLang="en-US"/>
          </a:p>
        </p:txBody>
      </p:sp>
    </p:spTree>
    <p:extLst>
      <p:ext uri="{BB962C8B-B14F-4D97-AF65-F5344CB8AC3E}">
        <p14:creationId xmlns:p14="http://schemas.microsoft.com/office/powerpoint/2010/main" val="139710012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7938"/>
            <a:ext cx="6143625" cy="3455987"/>
          </a:xfrm>
          <a:prstGeom prst="rect">
            <a:avLst/>
          </a:prstGeom>
        </p:spPr>
      </p:sp>
      <p:sp>
        <p:nvSpPr>
          <p:cNvPr id="3" name="备注占位符 2"/>
          <p:cNvSpPr>
            <a:spLocks noGrp="1"/>
          </p:cNvSpPr>
          <p:nvPr>
            <p:ph type="body" idx="1"/>
          </p:nvPr>
        </p:nvSpPr>
        <p:spPr/>
        <p:txBody>
          <a:bodyPr/>
          <a:lstStyle/>
          <a:p>
            <a:endParaRPr kumimoji="1" lang="en-US" altLang="zh-CN" dirty="0"/>
          </a:p>
        </p:txBody>
      </p:sp>
      <p:sp>
        <p:nvSpPr>
          <p:cNvPr id="4" name="灯片编号占位符 3"/>
          <p:cNvSpPr>
            <a:spLocks noGrp="1"/>
          </p:cNvSpPr>
          <p:nvPr>
            <p:ph type="sldNum" sz="quarter" idx="5"/>
          </p:nvPr>
        </p:nvSpPr>
        <p:spPr>
          <a:xfrm>
            <a:off x="4024313" y="9721850"/>
            <a:ext cx="3078162" cy="512763"/>
          </a:xfrm>
          <a:prstGeom prst="rect">
            <a:avLst/>
          </a:prstGeom>
        </p:spPr>
        <p:txBody>
          <a:bodyPr/>
          <a:lstStyle/>
          <a:p>
            <a:fld id="{85D0DACE-38E0-42D2-9336-2B707D34BC6D}" type="slidenum">
              <a:rPr lang="zh-CN" altLang="en-US" smtClean="0"/>
              <a:t>45</a:t>
            </a:fld>
            <a:endParaRPr lang="zh-CN" altLang="en-US"/>
          </a:p>
        </p:txBody>
      </p:sp>
    </p:spTree>
    <p:extLst>
      <p:ext uri="{BB962C8B-B14F-4D97-AF65-F5344CB8AC3E}">
        <p14:creationId xmlns:p14="http://schemas.microsoft.com/office/powerpoint/2010/main" val="405305688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7938"/>
            <a:ext cx="6143625" cy="3455987"/>
          </a:xfrm>
          <a:prstGeom prst="rect">
            <a:avLst/>
          </a:prstGeom>
        </p:spPr>
      </p:sp>
      <p:sp>
        <p:nvSpPr>
          <p:cNvPr id="3" name="备注占位符 2"/>
          <p:cNvSpPr>
            <a:spLocks noGrp="1"/>
          </p:cNvSpPr>
          <p:nvPr>
            <p:ph type="body" idx="1"/>
          </p:nvPr>
        </p:nvSpPr>
        <p:spPr/>
        <p:txBody>
          <a:bodyPr/>
          <a:lstStyle/>
          <a:p>
            <a:endParaRPr kumimoji="1" lang="en-US" altLang="zh-CN" dirty="0"/>
          </a:p>
        </p:txBody>
      </p:sp>
      <p:sp>
        <p:nvSpPr>
          <p:cNvPr id="4" name="灯片编号占位符 3"/>
          <p:cNvSpPr>
            <a:spLocks noGrp="1"/>
          </p:cNvSpPr>
          <p:nvPr>
            <p:ph type="sldNum" sz="quarter" idx="5"/>
          </p:nvPr>
        </p:nvSpPr>
        <p:spPr>
          <a:xfrm>
            <a:off x="4024313" y="9721850"/>
            <a:ext cx="3078162" cy="512763"/>
          </a:xfrm>
          <a:prstGeom prst="rect">
            <a:avLst/>
          </a:prstGeom>
        </p:spPr>
        <p:txBody>
          <a:bodyPr/>
          <a:lstStyle/>
          <a:p>
            <a:fld id="{85D0DACE-38E0-42D2-9336-2B707D34BC6D}" type="slidenum">
              <a:rPr lang="zh-CN" altLang="en-US" smtClean="0"/>
              <a:t>46</a:t>
            </a:fld>
            <a:endParaRPr lang="zh-CN" altLang="en-US"/>
          </a:p>
        </p:txBody>
      </p:sp>
    </p:spTree>
    <p:extLst>
      <p:ext uri="{BB962C8B-B14F-4D97-AF65-F5344CB8AC3E}">
        <p14:creationId xmlns:p14="http://schemas.microsoft.com/office/powerpoint/2010/main" val="147227393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7938"/>
            <a:ext cx="6143625" cy="3455987"/>
          </a:xfrm>
          <a:prstGeom prst="rect">
            <a:avLst/>
          </a:prstGeom>
        </p:spPr>
      </p:sp>
      <p:sp>
        <p:nvSpPr>
          <p:cNvPr id="3" name="备注占位符 2"/>
          <p:cNvSpPr>
            <a:spLocks noGrp="1"/>
          </p:cNvSpPr>
          <p:nvPr>
            <p:ph type="body" idx="1"/>
          </p:nvPr>
        </p:nvSpPr>
        <p:spPr/>
        <p:txBody>
          <a:bodyPr/>
          <a:lstStyle/>
          <a:p>
            <a:endParaRPr kumimoji="1" lang="en-US" altLang="zh-CN" dirty="0"/>
          </a:p>
        </p:txBody>
      </p:sp>
      <p:sp>
        <p:nvSpPr>
          <p:cNvPr id="4" name="灯片编号占位符 3"/>
          <p:cNvSpPr>
            <a:spLocks noGrp="1"/>
          </p:cNvSpPr>
          <p:nvPr>
            <p:ph type="sldNum" sz="quarter" idx="5"/>
          </p:nvPr>
        </p:nvSpPr>
        <p:spPr>
          <a:xfrm>
            <a:off x="4024313" y="9721850"/>
            <a:ext cx="3078162" cy="512763"/>
          </a:xfrm>
          <a:prstGeom prst="rect">
            <a:avLst/>
          </a:prstGeom>
        </p:spPr>
        <p:txBody>
          <a:bodyPr/>
          <a:lstStyle/>
          <a:p>
            <a:fld id="{85D0DACE-38E0-42D2-9336-2B707D34BC6D}" type="slidenum">
              <a:rPr lang="zh-CN" altLang="en-US" smtClean="0"/>
              <a:t>47</a:t>
            </a:fld>
            <a:endParaRPr lang="zh-CN" altLang="en-US"/>
          </a:p>
        </p:txBody>
      </p:sp>
    </p:spTree>
    <p:extLst>
      <p:ext uri="{BB962C8B-B14F-4D97-AF65-F5344CB8AC3E}">
        <p14:creationId xmlns:p14="http://schemas.microsoft.com/office/powerpoint/2010/main" val="128171447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7938"/>
            <a:ext cx="6143625" cy="3455987"/>
          </a:xfrm>
          <a:prstGeom prst="rect">
            <a:avLst/>
          </a:prstGeom>
        </p:spPr>
      </p:sp>
      <p:sp>
        <p:nvSpPr>
          <p:cNvPr id="3" name="备注占位符 2"/>
          <p:cNvSpPr>
            <a:spLocks noGrp="1"/>
          </p:cNvSpPr>
          <p:nvPr>
            <p:ph type="body" idx="1"/>
          </p:nvPr>
        </p:nvSpPr>
        <p:spPr/>
        <p:txBody>
          <a:bodyPr/>
          <a:lstStyle/>
          <a:p>
            <a:endParaRPr kumimoji="1" lang="en-US" altLang="zh-CN" dirty="0"/>
          </a:p>
        </p:txBody>
      </p:sp>
      <p:sp>
        <p:nvSpPr>
          <p:cNvPr id="4" name="灯片编号占位符 3"/>
          <p:cNvSpPr>
            <a:spLocks noGrp="1"/>
          </p:cNvSpPr>
          <p:nvPr>
            <p:ph type="sldNum" sz="quarter" idx="5"/>
          </p:nvPr>
        </p:nvSpPr>
        <p:spPr>
          <a:xfrm>
            <a:off x="4024313" y="9721850"/>
            <a:ext cx="3078162" cy="512763"/>
          </a:xfrm>
          <a:prstGeom prst="rect">
            <a:avLst/>
          </a:prstGeom>
        </p:spPr>
        <p:txBody>
          <a:bodyPr/>
          <a:lstStyle/>
          <a:p>
            <a:fld id="{85D0DACE-38E0-42D2-9336-2B707D34BC6D}" type="slidenum">
              <a:rPr lang="zh-CN" altLang="en-US" smtClean="0"/>
              <a:t>48</a:t>
            </a:fld>
            <a:endParaRPr lang="zh-CN" altLang="en-US"/>
          </a:p>
        </p:txBody>
      </p:sp>
    </p:spTree>
    <p:extLst>
      <p:ext uri="{BB962C8B-B14F-4D97-AF65-F5344CB8AC3E}">
        <p14:creationId xmlns:p14="http://schemas.microsoft.com/office/powerpoint/2010/main" val="63191561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7938"/>
            <a:ext cx="6143625" cy="3455987"/>
          </a:xfrm>
          <a:prstGeom prst="rect">
            <a:avLst/>
          </a:prstGeom>
        </p:spPr>
      </p:sp>
      <p:sp>
        <p:nvSpPr>
          <p:cNvPr id="3" name="备注占位符 2"/>
          <p:cNvSpPr>
            <a:spLocks noGrp="1"/>
          </p:cNvSpPr>
          <p:nvPr>
            <p:ph type="body" idx="1"/>
          </p:nvPr>
        </p:nvSpPr>
        <p:spPr/>
        <p:txBody>
          <a:bodyPr/>
          <a:lstStyle/>
          <a:p>
            <a:endParaRPr kumimoji="1" lang="en-US" altLang="zh-CN" dirty="0"/>
          </a:p>
        </p:txBody>
      </p:sp>
      <p:sp>
        <p:nvSpPr>
          <p:cNvPr id="4" name="灯片编号占位符 3"/>
          <p:cNvSpPr>
            <a:spLocks noGrp="1"/>
          </p:cNvSpPr>
          <p:nvPr>
            <p:ph type="sldNum" sz="quarter" idx="5"/>
          </p:nvPr>
        </p:nvSpPr>
        <p:spPr>
          <a:xfrm>
            <a:off x="4024313" y="9721850"/>
            <a:ext cx="3078162" cy="512763"/>
          </a:xfrm>
          <a:prstGeom prst="rect">
            <a:avLst/>
          </a:prstGeom>
        </p:spPr>
        <p:txBody>
          <a:bodyPr/>
          <a:lstStyle/>
          <a:p>
            <a:fld id="{85D0DACE-38E0-42D2-9336-2B707D34BC6D}" type="slidenum">
              <a:rPr lang="zh-CN" altLang="en-US" smtClean="0"/>
              <a:t>49</a:t>
            </a:fld>
            <a:endParaRPr lang="zh-CN" altLang="en-US"/>
          </a:p>
        </p:txBody>
      </p:sp>
    </p:spTree>
    <p:extLst>
      <p:ext uri="{BB962C8B-B14F-4D97-AF65-F5344CB8AC3E}">
        <p14:creationId xmlns:p14="http://schemas.microsoft.com/office/powerpoint/2010/main" val="8760027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7938"/>
            <a:ext cx="6143625" cy="3455987"/>
          </a:xfrm>
          <a:prstGeom prst="rect">
            <a:avLst/>
          </a:prstGeom>
        </p:spPr>
      </p:sp>
      <p:sp>
        <p:nvSpPr>
          <p:cNvPr id="3" name="备注占位符 2"/>
          <p:cNvSpPr>
            <a:spLocks noGrp="1"/>
          </p:cNvSpPr>
          <p:nvPr>
            <p:ph type="body" idx="1"/>
          </p:nvPr>
        </p:nvSpPr>
        <p:spPr/>
        <p:txBody>
          <a:bodyPr/>
          <a:lstStyle/>
          <a:p>
            <a:endParaRPr kumimoji="1" lang="en-US" altLang="zh-CN" dirty="0"/>
          </a:p>
        </p:txBody>
      </p:sp>
      <p:sp>
        <p:nvSpPr>
          <p:cNvPr id="4" name="灯片编号占位符 3"/>
          <p:cNvSpPr>
            <a:spLocks noGrp="1"/>
          </p:cNvSpPr>
          <p:nvPr>
            <p:ph type="sldNum" sz="quarter" idx="5"/>
          </p:nvPr>
        </p:nvSpPr>
        <p:spPr>
          <a:xfrm>
            <a:off x="4024313" y="9721850"/>
            <a:ext cx="3078162" cy="512763"/>
          </a:xfrm>
          <a:prstGeom prst="rect">
            <a:avLst/>
          </a:prstGeom>
        </p:spPr>
        <p:txBody>
          <a:bodyPr/>
          <a:lstStyle/>
          <a:p>
            <a:fld id="{85D0DACE-38E0-42D2-9336-2B707D34BC6D}" type="slidenum">
              <a:rPr lang="zh-CN" altLang="en-US" smtClean="0"/>
              <a:t>5</a:t>
            </a:fld>
            <a:endParaRPr lang="zh-CN" altLang="en-US"/>
          </a:p>
        </p:txBody>
      </p:sp>
    </p:spTree>
    <p:extLst>
      <p:ext uri="{BB962C8B-B14F-4D97-AF65-F5344CB8AC3E}">
        <p14:creationId xmlns:p14="http://schemas.microsoft.com/office/powerpoint/2010/main" val="355381851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7938"/>
            <a:ext cx="6143625" cy="3455987"/>
          </a:xfrm>
          <a:prstGeom prst="rect">
            <a:avLst/>
          </a:prstGeom>
        </p:spPr>
      </p:sp>
      <p:sp>
        <p:nvSpPr>
          <p:cNvPr id="3" name="备注占位符 2"/>
          <p:cNvSpPr>
            <a:spLocks noGrp="1"/>
          </p:cNvSpPr>
          <p:nvPr>
            <p:ph type="body" idx="1"/>
          </p:nvPr>
        </p:nvSpPr>
        <p:spPr/>
        <p:txBody>
          <a:bodyPr/>
          <a:lstStyle/>
          <a:p>
            <a:r>
              <a:rPr kumimoji="1" lang="en-US" altLang="zh-CN" dirty="0"/>
              <a:t>https://zhuanlan.zhihu.com/p/73284037</a:t>
            </a:r>
          </a:p>
          <a:p>
            <a:endParaRPr kumimoji="1" lang="en-US" altLang="zh-CN" dirty="0"/>
          </a:p>
        </p:txBody>
      </p:sp>
      <p:sp>
        <p:nvSpPr>
          <p:cNvPr id="4" name="灯片编号占位符 3"/>
          <p:cNvSpPr>
            <a:spLocks noGrp="1"/>
          </p:cNvSpPr>
          <p:nvPr>
            <p:ph type="sldNum" sz="quarter" idx="5"/>
          </p:nvPr>
        </p:nvSpPr>
        <p:spPr>
          <a:xfrm>
            <a:off x="4024313" y="9721850"/>
            <a:ext cx="3078162" cy="512763"/>
          </a:xfrm>
          <a:prstGeom prst="rect">
            <a:avLst/>
          </a:prstGeom>
        </p:spPr>
        <p:txBody>
          <a:bodyPr/>
          <a:lstStyle/>
          <a:p>
            <a:fld id="{85D0DACE-38E0-42D2-9336-2B707D34BC6D}" type="slidenum">
              <a:rPr lang="zh-CN" altLang="en-US" smtClean="0"/>
              <a:t>50</a:t>
            </a:fld>
            <a:endParaRPr lang="zh-CN" altLang="en-US"/>
          </a:p>
        </p:txBody>
      </p:sp>
    </p:spTree>
    <p:extLst>
      <p:ext uri="{BB962C8B-B14F-4D97-AF65-F5344CB8AC3E}">
        <p14:creationId xmlns:p14="http://schemas.microsoft.com/office/powerpoint/2010/main" val="312820599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7938"/>
            <a:ext cx="6143625" cy="3455987"/>
          </a:xfrm>
          <a:prstGeom prst="rect">
            <a:avLst/>
          </a:prstGeom>
        </p:spPr>
      </p:sp>
      <p:sp>
        <p:nvSpPr>
          <p:cNvPr id="3" name="备注占位符 2"/>
          <p:cNvSpPr>
            <a:spLocks noGrp="1"/>
          </p:cNvSpPr>
          <p:nvPr>
            <p:ph type="body" idx="1"/>
          </p:nvPr>
        </p:nvSpPr>
        <p:spPr/>
        <p:txBody>
          <a:bodyPr/>
          <a:lstStyle/>
          <a:p>
            <a:r>
              <a:rPr kumimoji="1" lang="en-US" altLang="zh-CN" dirty="0"/>
              <a:t>https://wordpress.diguage.com/archives/71.html</a:t>
            </a:r>
          </a:p>
          <a:p>
            <a:endParaRPr kumimoji="1" lang="en-US" altLang="zh-CN" dirty="0"/>
          </a:p>
          <a:p>
            <a:r>
              <a:rPr kumimoji="1" lang="en-US" altLang="zh-CN" dirty="0"/>
              <a:t>http://blog.xieliqun.com/2016/08/12/event-delegate/</a:t>
            </a:r>
          </a:p>
          <a:p>
            <a:endParaRPr kumimoji="1" lang="en-US" altLang="zh-CN" dirty="0"/>
          </a:p>
          <a:p>
            <a:endParaRPr kumimoji="1" lang="en-US" altLang="zh-CN" dirty="0"/>
          </a:p>
        </p:txBody>
      </p:sp>
      <p:sp>
        <p:nvSpPr>
          <p:cNvPr id="4" name="灯片编号占位符 3"/>
          <p:cNvSpPr>
            <a:spLocks noGrp="1"/>
          </p:cNvSpPr>
          <p:nvPr>
            <p:ph type="sldNum" sz="quarter" idx="5"/>
          </p:nvPr>
        </p:nvSpPr>
        <p:spPr>
          <a:xfrm>
            <a:off x="4024313" y="9721850"/>
            <a:ext cx="3078162" cy="512763"/>
          </a:xfrm>
          <a:prstGeom prst="rect">
            <a:avLst/>
          </a:prstGeom>
        </p:spPr>
        <p:txBody>
          <a:bodyPr/>
          <a:lstStyle/>
          <a:p>
            <a:fld id="{85D0DACE-38E0-42D2-9336-2B707D34BC6D}" type="slidenum">
              <a:rPr lang="zh-CN" altLang="en-US" smtClean="0"/>
              <a:t>51</a:t>
            </a:fld>
            <a:endParaRPr lang="zh-CN" altLang="en-US"/>
          </a:p>
        </p:txBody>
      </p:sp>
    </p:spTree>
    <p:extLst>
      <p:ext uri="{BB962C8B-B14F-4D97-AF65-F5344CB8AC3E}">
        <p14:creationId xmlns:p14="http://schemas.microsoft.com/office/powerpoint/2010/main" val="104919856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7938"/>
            <a:ext cx="6143625" cy="3455987"/>
          </a:xfrm>
          <a:prstGeom prst="rect">
            <a:avLst/>
          </a:prstGeom>
        </p:spPr>
      </p:sp>
      <p:sp>
        <p:nvSpPr>
          <p:cNvPr id="3" name="备注占位符 2"/>
          <p:cNvSpPr>
            <a:spLocks noGrp="1"/>
          </p:cNvSpPr>
          <p:nvPr>
            <p:ph type="body" idx="1"/>
          </p:nvPr>
        </p:nvSpPr>
        <p:spPr/>
        <p:txBody>
          <a:bodyPr/>
          <a:lstStyle/>
          <a:p>
            <a:r>
              <a:rPr kumimoji="1" lang="en-US" altLang="zh-CN" dirty="0"/>
              <a:t>https://zhuanlan.zhihu.com/p/163567786</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1 </a:t>
            </a:r>
            <a:r>
              <a:rPr lang="zh-CN" altLang="en-US" sz="1200" b="1" i="0" kern="1200">
                <a:solidFill>
                  <a:schemeClr val="tx1"/>
                </a:solidFill>
                <a:effectLst/>
                <a:latin typeface="Microsoft YaHei" panose="020B0503020204020204" pitchFamily="34" charset="-122"/>
                <a:ea typeface="Microsoft YaHei" panose="020B0503020204020204" pitchFamily="34" charset="-122"/>
                <a:cs typeface="+mn-cs"/>
              </a:rPr>
              <a:t>鼠标事件的种类</a:t>
            </a:r>
          </a:p>
          <a:p>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鼠标事件指与鼠标相关的事件，继承了</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MouseEvent</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接口。具体的事件主要有以下一些：</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click</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：按下鼠标（通常是按下主按钮）时触发。</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dblclick</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：在同一个元素上双击鼠标时触发。</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mousedown</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：按下鼠标键时触发。</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mouseup</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：释放按下的鼠标键时触发。</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mousemove</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：当鼠标在一个节点内部移动时触发。当鼠标持续移动时，该事件会连续触发。为了避免性能问题，建议对该事件的监听函数做一些限定，比如限定一段时间内只能运行一次。</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mouseenter</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：鼠标进入一个节点时触发，进入子节点不会触发这个事件（详见后文）。</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mouseover</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：鼠标进入一个节点时触发，进入子节点会再一次触发这个事件（详见后文）。</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mouseout</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：鼠标离开一个节点时触发，离开父节点也会触发这个事件（详见后文）。</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mouseleave</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：鼠标离开一个节点时触发，离开父节点不会触发这个事件（详见后文）。</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contextmenu</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：按下鼠标右键时（上下文菜单出现前）触发，或者按下“上下文菜单键”时触发。</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wheel</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：滚动鼠标的滚轮时触发，该事件继承的是</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WheelEvent</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接口。</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click</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事件指的是，用户在同一个位置先完成</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mousedown</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动作，再完成</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mouseup</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动作。因此，触发顺序是，</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mousedown</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首先触发，</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mouseup</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接着触发，</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click</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最后触发。</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dblclick</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事件则会在</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mousedown</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mouseup</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click</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之后触发。</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mouseover</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事件和</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mouseenter</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事件，都是鼠标进入一个节点时触发。两者的区别是，</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mouseenter</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事件只触发一次，而只要鼠标在节点内部移动，</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mouseover</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事件会在子节点上触发多次。</a:t>
            </a:r>
          </a:p>
          <a:p>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使用如下</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HTML</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let</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ul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document.querySelector('ul'); </a:t>
            </a:r>
            <a:r>
              <a:rPr lang="en-US" altLang="zh-CN" sz="1200" b="0" i="1" kern="1200">
                <a:solidFill>
                  <a:schemeClr val="tx1"/>
                </a:solidFill>
                <a:effectLst/>
                <a:latin typeface="Microsoft YaHei" panose="020B0503020204020204" pitchFamily="34" charset="-122"/>
                <a:ea typeface="Microsoft YaHei" panose="020B0503020204020204" pitchFamily="34" charset="-122"/>
                <a:cs typeface="+mn-cs"/>
              </a:rPr>
              <a:t>// </a:t>
            </a:r>
            <a:r>
              <a:rPr lang="zh-CN" altLang="en-US" sz="1200" b="0" i="1" kern="1200">
                <a:solidFill>
                  <a:schemeClr val="tx1"/>
                </a:solidFill>
                <a:effectLst/>
                <a:latin typeface="Microsoft YaHei" panose="020B0503020204020204" pitchFamily="34" charset="-122"/>
                <a:ea typeface="Microsoft YaHei" panose="020B0503020204020204" pitchFamily="34" charset="-122"/>
                <a:cs typeface="+mn-cs"/>
              </a:rPr>
              <a:t>进入 </a:t>
            </a:r>
            <a:r>
              <a:rPr lang="en-US" altLang="zh-CN" sz="1200" b="0" i="1" kern="1200">
                <a:solidFill>
                  <a:schemeClr val="tx1"/>
                </a:solidFill>
                <a:effectLst/>
                <a:latin typeface="Microsoft YaHei" panose="020B0503020204020204" pitchFamily="34" charset="-122"/>
                <a:ea typeface="Microsoft YaHei" panose="020B0503020204020204" pitchFamily="34" charset="-122"/>
                <a:cs typeface="+mn-cs"/>
              </a:rPr>
              <a:t>ul </a:t>
            </a:r>
            <a:r>
              <a:rPr lang="zh-CN" altLang="en-US" sz="1200" b="0" i="1" kern="1200">
                <a:solidFill>
                  <a:schemeClr val="tx1"/>
                </a:solidFill>
                <a:effectLst/>
                <a:latin typeface="Microsoft YaHei" panose="020B0503020204020204" pitchFamily="34" charset="-122"/>
                <a:ea typeface="Microsoft YaHei" panose="020B0503020204020204" pitchFamily="34" charset="-122"/>
                <a:cs typeface="+mn-cs"/>
              </a:rPr>
              <a:t>节点以后，</a:t>
            </a:r>
            <a:r>
              <a:rPr lang="en-US" altLang="zh-CN" sz="1200" b="0" i="1" kern="1200">
                <a:solidFill>
                  <a:schemeClr val="tx1"/>
                </a:solidFill>
                <a:effectLst/>
                <a:latin typeface="Microsoft YaHei" panose="020B0503020204020204" pitchFamily="34" charset="-122"/>
                <a:ea typeface="Microsoft YaHei" panose="020B0503020204020204" pitchFamily="34" charset="-122"/>
                <a:cs typeface="+mn-cs"/>
              </a:rPr>
              <a:t>mouseenter </a:t>
            </a:r>
            <a:r>
              <a:rPr lang="zh-CN" altLang="en-US" sz="1200" b="0" i="1" kern="1200">
                <a:solidFill>
                  <a:schemeClr val="tx1"/>
                </a:solidFill>
                <a:effectLst/>
                <a:latin typeface="Microsoft YaHei" panose="020B0503020204020204" pitchFamily="34" charset="-122"/>
                <a:ea typeface="Microsoft YaHei" panose="020B0503020204020204" pitchFamily="34" charset="-122"/>
                <a:cs typeface="+mn-cs"/>
              </a:rPr>
              <a:t>事件只会触发一次 </a:t>
            </a:r>
            <a:r>
              <a:rPr lang="en-US" altLang="zh-CN" sz="1200" b="0" i="1" kern="1200">
                <a:solidFill>
                  <a:schemeClr val="tx1"/>
                </a:solidFill>
                <a:effectLst/>
                <a:latin typeface="Microsoft YaHei" panose="020B0503020204020204" pitchFamily="34" charset="-122"/>
                <a:ea typeface="Microsoft YaHei" panose="020B0503020204020204" pitchFamily="34" charset="-122"/>
                <a:cs typeface="+mn-cs"/>
              </a:rPr>
              <a:t>// </a:t>
            </a:r>
            <a:r>
              <a:rPr lang="zh-CN" altLang="en-US" sz="1200" b="0" i="1" kern="1200">
                <a:solidFill>
                  <a:schemeClr val="tx1"/>
                </a:solidFill>
                <a:effectLst/>
                <a:latin typeface="Microsoft YaHei" panose="020B0503020204020204" pitchFamily="34" charset="-122"/>
                <a:ea typeface="Microsoft YaHei" panose="020B0503020204020204" pitchFamily="34" charset="-122"/>
                <a:cs typeface="+mn-cs"/>
              </a:rPr>
              <a:t>以后只要鼠标在节点内移动，都不会再触发这个事件 </a:t>
            </a:r>
            <a:r>
              <a:rPr lang="en-US" altLang="zh-CN" sz="1200" b="0" i="1" kern="1200">
                <a:solidFill>
                  <a:schemeClr val="tx1"/>
                </a:solidFill>
                <a:effectLst/>
                <a:latin typeface="Microsoft YaHei" panose="020B0503020204020204" pitchFamily="34" charset="-122"/>
                <a:ea typeface="Microsoft YaHei" panose="020B0503020204020204" pitchFamily="34" charset="-122"/>
                <a:cs typeface="+mn-cs"/>
              </a:rPr>
              <a:t>// event.target </a:t>
            </a:r>
            <a:r>
              <a:rPr lang="zh-CN" altLang="en-US" sz="1200" b="0" i="1" kern="1200">
                <a:solidFill>
                  <a:schemeClr val="tx1"/>
                </a:solidFill>
                <a:effectLst/>
                <a:latin typeface="Microsoft YaHei" panose="020B0503020204020204" pitchFamily="34" charset="-122"/>
                <a:ea typeface="Microsoft YaHei" panose="020B0503020204020204" pitchFamily="34" charset="-122"/>
                <a:cs typeface="+mn-cs"/>
              </a:rPr>
              <a:t>是 </a:t>
            </a:r>
            <a:r>
              <a:rPr lang="en-US" altLang="zh-CN" sz="1200" b="0" i="1" kern="1200">
                <a:solidFill>
                  <a:schemeClr val="tx1"/>
                </a:solidFill>
                <a:effectLst/>
                <a:latin typeface="Microsoft YaHei" panose="020B0503020204020204" pitchFamily="34" charset="-122"/>
                <a:ea typeface="Microsoft YaHei" panose="020B0503020204020204" pitchFamily="34" charset="-122"/>
                <a:cs typeface="+mn-cs"/>
              </a:rPr>
              <a:t>ul </a:t>
            </a:r>
            <a:r>
              <a:rPr lang="zh-CN" altLang="en-US" sz="1200" b="0" i="1" kern="1200">
                <a:solidFill>
                  <a:schemeClr val="tx1"/>
                </a:solidFill>
                <a:effectLst/>
                <a:latin typeface="Microsoft YaHei" panose="020B0503020204020204" pitchFamily="34" charset="-122"/>
                <a:ea typeface="Microsoft YaHei" panose="020B0503020204020204" pitchFamily="34" charset="-122"/>
                <a:cs typeface="+mn-cs"/>
              </a:rPr>
              <a:t>节点 </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ul.addEventListener('mouseenter', e =&gt; { e.target.style.color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'green'; setTimeout(() =&gt; { e.target.style.color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 }, 500); },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false</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a:t>
            </a:r>
            <a:r>
              <a:rPr lang="en-US" altLang="zh-CN" sz="1200" b="0" i="1" kern="1200">
                <a:solidFill>
                  <a:schemeClr val="tx1"/>
                </a:solidFill>
                <a:effectLst/>
                <a:latin typeface="Microsoft YaHei" panose="020B0503020204020204" pitchFamily="34" charset="-122"/>
                <a:ea typeface="Microsoft YaHei" panose="020B0503020204020204" pitchFamily="34" charset="-122"/>
                <a:cs typeface="+mn-cs"/>
              </a:rPr>
              <a:t>// </a:t>
            </a:r>
            <a:r>
              <a:rPr lang="zh-CN" altLang="en-US" sz="1200" b="0" i="1" kern="1200">
                <a:solidFill>
                  <a:schemeClr val="tx1"/>
                </a:solidFill>
                <a:effectLst/>
                <a:latin typeface="Microsoft YaHei" panose="020B0503020204020204" pitchFamily="34" charset="-122"/>
                <a:ea typeface="Microsoft YaHei" panose="020B0503020204020204" pitchFamily="34" charset="-122"/>
                <a:cs typeface="+mn-cs"/>
              </a:rPr>
              <a:t>进入 </a:t>
            </a:r>
            <a:r>
              <a:rPr lang="en-US" altLang="zh-CN" sz="1200" b="0" i="1" kern="1200">
                <a:solidFill>
                  <a:schemeClr val="tx1"/>
                </a:solidFill>
                <a:effectLst/>
                <a:latin typeface="Microsoft YaHei" panose="020B0503020204020204" pitchFamily="34" charset="-122"/>
                <a:ea typeface="Microsoft YaHei" panose="020B0503020204020204" pitchFamily="34" charset="-122"/>
                <a:cs typeface="+mn-cs"/>
              </a:rPr>
              <a:t>ul </a:t>
            </a:r>
            <a:r>
              <a:rPr lang="zh-CN" altLang="en-US" sz="1200" b="0" i="1" kern="1200">
                <a:solidFill>
                  <a:schemeClr val="tx1"/>
                </a:solidFill>
                <a:effectLst/>
                <a:latin typeface="Microsoft YaHei" panose="020B0503020204020204" pitchFamily="34" charset="-122"/>
                <a:ea typeface="Microsoft YaHei" panose="020B0503020204020204" pitchFamily="34" charset="-122"/>
                <a:cs typeface="+mn-cs"/>
              </a:rPr>
              <a:t>节点以后，只要在子节点上移动，</a:t>
            </a:r>
            <a:r>
              <a:rPr lang="en-US" altLang="zh-CN" sz="1200" b="0" i="1" kern="1200">
                <a:solidFill>
                  <a:schemeClr val="tx1"/>
                </a:solidFill>
                <a:effectLst/>
                <a:latin typeface="Microsoft YaHei" panose="020B0503020204020204" pitchFamily="34" charset="-122"/>
                <a:ea typeface="Microsoft YaHei" panose="020B0503020204020204" pitchFamily="34" charset="-122"/>
                <a:cs typeface="+mn-cs"/>
              </a:rPr>
              <a:t>mouseover </a:t>
            </a:r>
            <a:r>
              <a:rPr lang="zh-CN" altLang="en-US" sz="1200" b="0" i="1" kern="1200">
                <a:solidFill>
                  <a:schemeClr val="tx1"/>
                </a:solidFill>
                <a:effectLst/>
                <a:latin typeface="Microsoft YaHei" panose="020B0503020204020204" pitchFamily="34" charset="-122"/>
                <a:ea typeface="Microsoft YaHei" panose="020B0503020204020204" pitchFamily="34" charset="-122"/>
                <a:cs typeface="+mn-cs"/>
              </a:rPr>
              <a:t>事件会触发多次 </a:t>
            </a:r>
            <a:r>
              <a:rPr lang="en-US" altLang="zh-CN" sz="1200" b="0" i="1" kern="1200">
                <a:solidFill>
                  <a:schemeClr val="tx1"/>
                </a:solidFill>
                <a:effectLst/>
                <a:latin typeface="Microsoft YaHei" panose="020B0503020204020204" pitchFamily="34" charset="-122"/>
                <a:ea typeface="Microsoft YaHei" panose="020B0503020204020204" pitchFamily="34" charset="-122"/>
                <a:cs typeface="+mn-cs"/>
              </a:rPr>
              <a:t>// event.target </a:t>
            </a:r>
            <a:r>
              <a:rPr lang="zh-CN" altLang="en-US" sz="1200" b="0" i="1" kern="1200">
                <a:solidFill>
                  <a:schemeClr val="tx1"/>
                </a:solidFill>
                <a:effectLst/>
                <a:latin typeface="Microsoft YaHei" panose="020B0503020204020204" pitchFamily="34" charset="-122"/>
                <a:ea typeface="Microsoft YaHei" panose="020B0503020204020204" pitchFamily="34" charset="-122"/>
                <a:cs typeface="+mn-cs"/>
              </a:rPr>
              <a:t>是 </a:t>
            </a:r>
            <a:r>
              <a:rPr lang="en-US" altLang="zh-CN" sz="1200" b="0" i="1" kern="1200">
                <a:solidFill>
                  <a:schemeClr val="tx1"/>
                </a:solidFill>
                <a:effectLst/>
                <a:latin typeface="Microsoft YaHei" panose="020B0503020204020204" pitchFamily="34" charset="-122"/>
                <a:ea typeface="Microsoft YaHei" panose="020B0503020204020204" pitchFamily="34" charset="-122"/>
                <a:cs typeface="+mn-cs"/>
              </a:rPr>
              <a:t>li </a:t>
            </a:r>
            <a:r>
              <a:rPr lang="zh-CN" altLang="en-US" sz="1200" b="0" i="1" kern="1200">
                <a:solidFill>
                  <a:schemeClr val="tx1"/>
                </a:solidFill>
                <a:effectLst/>
                <a:latin typeface="Microsoft YaHei" panose="020B0503020204020204" pitchFamily="34" charset="-122"/>
                <a:ea typeface="Microsoft YaHei" panose="020B0503020204020204" pitchFamily="34" charset="-122"/>
                <a:cs typeface="+mn-cs"/>
              </a:rPr>
              <a:t>节点 </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ul.addEventListener('mouseover', e =&gt; { event.target.style.color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'orange'; setTimeout(() =&gt; { event.target.style.color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 }, 500); },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false</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a:t>
            </a:r>
          </a:p>
          <a:p>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上面代码中，在父节点内部进入子节点，不会触发</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mouseenter</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事件，但是会触发</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mouseover</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事件。</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mouseout</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事件和</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mouseleave</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事件，都是鼠标离开一个节点时触发。两者的区别是，在父元素内部离开一个子元素时，</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mouseleave</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事件不会触发，而</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mouseout</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事件会触发。</a:t>
            </a:r>
          </a:p>
          <a:p>
            <a:r>
              <a:rPr lang="en-US" altLang="zh-CN" sz="1200" b="0" i="1" kern="1200">
                <a:solidFill>
                  <a:schemeClr val="tx1"/>
                </a:solidFill>
                <a:effectLst/>
                <a:latin typeface="Microsoft YaHei" panose="020B0503020204020204" pitchFamily="34" charset="-122"/>
                <a:ea typeface="Microsoft YaHei" panose="020B0503020204020204" pitchFamily="34" charset="-122"/>
                <a:cs typeface="+mn-cs"/>
              </a:rPr>
              <a:t>// </a:t>
            </a:r>
            <a:r>
              <a:rPr lang="zh-CN" altLang="en-US" sz="1200" b="0" i="1" kern="1200">
                <a:solidFill>
                  <a:schemeClr val="tx1"/>
                </a:solidFill>
                <a:effectLst/>
                <a:latin typeface="Microsoft YaHei" panose="020B0503020204020204" pitchFamily="34" charset="-122"/>
                <a:ea typeface="Microsoft YaHei" panose="020B0503020204020204" pitchFamily="34" charset="-122"/>
                <a:cs typeface="+mn-cs"/>
              </a:rPr>
              <a:t>先进入 </a:t>
            </a:r>
            <a:r>
              <a:rPr lang="en-US" altLang="zh-CN" sz="1200" b="0" i="1" kern="1200">
                <a:solidFill>
                  <a:schemeClr val="tx1"/>
                </a:solidFill>
                <a:effectLst/>
                <a:latin typeface="Microsoft YaHei" panose="020B0503020204020204" pitchFamily="34" charset="-122"/>
                <a:ea typeface="Microsoft YaHei" panose="020B0503020204020204" pitchFamily="34" charset="-122"/>
                <a:cs typeface="+mn-cs"/>
              </a:rPr>
              <a:t>ul </a:t>
            </a:r>
            <a:r>
              <a:rPr lang="zh-CN" altLang="en-US" sz="1200" b="0" i="1" kern="1200">
                <a:solidFill>
                  <a:schemeClr val="tx1"/>
                </a:solidFill>
                <a:effectLst/>
                <a:latin typeface="Microsoft YaHei" panose="020B0503020204020204" pitchFamily="34" charset="-122"/>
                <a:ea typeface="Microsoft YaHei" panose="020B0503020204020204" pitchFamily="34" charset="-122"/>
                <a:cs typeface="+mn-cs"/>
              </a:rPr>
              <a:t>节点，然后在节点内部移动，不会触发 </a:t>
            </a:r>
            <a:r>
              <a:rPr lang="en-US" altLang="zh-CN" sz="1200" b="0" i="1" kern="1200">
                <a:solidFill>
                  <a:schemeClr val="tx1"/>
                </a:solidFill>
                <a:effectLst/>
                <a:latin typeface="Microsoft YaHei" panose="020B0503020204020204" pitchFamily="34" charset="-122"/>
                <a:ea typeface="Microsoft YaHei" panose="020B0503020204020204" pitchFamily="34" charset="-122"/>
                <a:cs typeface="+mn-cs"/>
              </a:rPr>
              <a:t>mouseleave </a:t>
            </a:r>
            <a:r>
              <a:rPr lang="zh-CN" altLang="en-US" sz="1200" b="0" i="1" kern="1200">
                <a:solidFill>
                  <a:schemeClr val="tx1"/>
                </a:solidFill>
                <a:effectLst/>
                <a:latin typeface="Microsoft YaHei" panose="020B0503020204020204" pitchFamily="34" charset="-122"/>
                <a:ea typeface="Microsoft YaHei" panose="020B0503020204020204" pitchFamily="34" charset="-122"/>
                <a:cs typeface="+mn-cs"/>
              </a:rPr>
              <a:t>事件 </a:t>
            </a:r>
            <a:r>
              <a:rPr lang="en-US" altLang="zh-CN" sz="1200" b="0" i="1" kern="1200">
                <a:solidFill>
                  <a:schemeClr val="tx1"/>
                </a:solidFill>
                <a:effectLst/>
                <a:latin typeface="Microsoft YaHei" panose="020B0503020204020204" pitchFamily="34" charset="-122"/>
                <a:ea typeface="Microsoft YaHei" panose="020B0503020204020204" pitchFamily="34" charset="-122"/>
                <a:cs typeface="+mn-cs"/>
              </a:rPr>
              <a:t>// </a:t>
            </a:r>
            <a:r>
              <a:rPr lang="zh-CN" altLang="en-US" sz="1200" b="0" i="1" kern="1200">
                <a:solidFill>
                  <a:schemeClr val="tx1"/>
                </a:solidFill>
                <a:effectLst/>
                <a:latin typeface="Microsoft YaHei" panose="020B0503020204020204" pitchFamily="34" charset="-122"/>
                <a:ea typeface="Microsoft YaHei" panose="020B0503020204020204" pitchFamily="34" charset="-122"/>
                <a:cs typeface="+mn-cs"/>
              </a:rPr>
              <a:t>只有离开 </a:t>
            </a:r>
            <a:r>
              <a:rPr lang="en-US" altLang="zh-CN" sz="1200" b="0" i="1" kern="1200">
                <a:solidFill>
                  <a:schemeClr val="tx1"/>
                </a:solidFill>
                <a:effectLst/>
                <a:latin typeface="Microsoft YaHei" panose="020B0503020204020204" pitchFamily="34" charset="-122"/>
                <a:ea typeface="Microsoft YaHei" panose="020B0503020204020204" pitchFamily="34" charset="-122"/>
                <a:cs typeface="+mn-cs"/>
              </a:rPr>
              <a:t>ul </a:t>
            </a:r>
            <a:r>
              <a:rPr lang="zh-CN" altLang="en-US" sz="1200" b="0" i="1" kern="1200">
                <a:solidFill>
                  <a:schemeClr val="tx1"/>
                </a:solidFill>
                <a:effectLst/>
                <a:latin typeface="Microsoft YaHei" panose="020B0503020204020204" pitchFamily="34" charset="-122"/>
                <a:ea typeface="Microsoft YaHei" panose="020B0503020204020204" pitchFamily="34" charset="-122"/>
                <a:cs typeface="+mn-cs"/>
              </a:rPr>
              <a:t>节点时，触发一次 </a:t>
            </a:r>
            <a:r>
              <a:rPr lang="en-US" altLang="zh-CN" sz="1200" b="0" i="1" kern="1200">
                <a:solidFill>
                  <a:schemeClr val="tx1"/>
                </a:solidFill>
                <a:effectLst/>
                <a:latin typeface="Microsoft YaHei" panose="020B0503020204020204" pitchFamily="34" charset="-122"/>
                <a:ea typeface="Microsoft YaHei" panose="020B0503020204020204" pitchFamily="34" charset="-122"/>
                <a:cs typeface="+mn-cs"/>
              </a:rPr>
              <a:t>mouseleave // event.target </a:t>
            </a:r>
            <a:r>
              <a:rPr lang="zh-CN" altLang="en-US" sz="1200" b="0" i="1" kern="1200">
                <a:solidFill>
                  <a:schemeClr val="tx1"/>
                </a:solidFill>
                <a:effectLst/>
                <a:latin typeface="Microsoft YaHei" panose="020B0503020204020204" pitchFamily="34" charset="-122"/>
                <a:ea typeface="Microsoft YaHei" panose="020B0503020204020204" pitchFamily="34" charset="-122"/>
                <a:cs typeface="+mn-cs"/>
              </a:rPr>
              <a:t>是 </a:t>
            </a:r>
            <a:r>
              <a:rPr lang="en-US" altLang="zh-CN" sz="1200" b="0" i="1" kern="1200">
                <a:solidFill>
                  <a:schemeClr val="tx1"/>
                </a:solidFill>
                <a:effectLst/>
                <a:latin typeface="Microsoft YaHei" panose="020B0503020204020204" pitchFamily="34" charset="-122"/>
                <a:ea typeface="Microsoft YaHei" panose="020B0503020204020204" pitchFamily="34" charset="-122"/>
                <a:cs typeface="+mn-cs"/>
              </a:rPr>
              <a:t>ul </a:t>
            </a:r>
            <a:r>
              <a:rPr lang="zh-CN" altLang="en-US" sz="1200" b="0" i="1" kern="1200">
                <a:solidFill>
                  <a:schemeClr val="tx1"/>
                </a:solidFill>
                <a:effectLst/>
                <a:latin typeface="Microsoft YaHei" panose="020B0503020204020204" pitchFamily="34" charset="-122"/>
                <a:ea typeface="Microsoft YaHei" panose="020B0503020204020204" pitchFamily="34" charset="-122"/>
                <a:cs typeface="+mn-cs"/>
              </a:rPr>
              <a:t>节点 </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ul.addEventListener('mouseleave', e =&gt; { e.target.style.color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'purple'; setTimeout(() =&gt; { e.target.style.color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 }, 500); },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false</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a:t>
            </a:r>
            <a:r>
              <a:rPr lang="en-US" altLang="zh-CN" sz="1200" b="0" i="1" kern="1200">
                <a:solidFill>
                  <a:schemeClr val="tx1"/>
                </a:solidFill>
                <a:effectLst/>
                <a:latin typeface="Microsoft YaHei" panose="020B0503020204020204" pitchFamily="34" charset="-122"/>
                <a:ea typeface="Microsoft YaHei" panose="020B0503020204020204" pitchFamily="34" charset="-122"/>
                <a:cs typeface="+mn-cs"/>
              </a:rPr>
              <a:t>// </a:t>
            </a:r>
            <a:r>
              <a:rPr lang="zh-CN" altLang="en-US" sz="1200" b="0" i="1" kern="1200">
                <a:solidFill>
                  <a:schemeClr val="tx1"/>
                </a:solidFill>
                <a:effectLst/>
                <a:latin typeface="Microsoft YaHei" panose="020B0503020204020204" pitchFamily="34" charset="-122"/>
                <a:ea typeface="Microsoft YaHei" panose="020B0503020204020204" pitchFamily="34" charset="-122"/>
                <a:cs typeface="+mn-cs"/>
              </a:rPr>
              <a:t>先进入 </a:t>
            </a:r>
            <a:r>
              <a:rPr lang="en-US" altLang="zh-CN" sz="1200" b="0" i="1" kern="1200">
                <a:solidFill>
                  <a:schemeClr val="tx1"/>
                </a:solidFill>
                <a:effectLst/>
                <a:latin typeface="Microsoft YaHei" panose="020B0503020204020204" pitchFamily="34" charset="-122"/>
                <a:ea typeface="Microsoft YaHei" panose="020B0503020204020204" pitchFamily="34" charset="-122"/>
                <a:cs typeface="+mn-cs"/>
              </a:rPr>
              <a:t>ul </a:t>
            </a:r>
            <a:r>
              <a:rPr lang="zh-CN" altLang="en-US" sz="1200" b="0" i="1" kern="1200">
                <a:solidFill>
                  <a:schemeClr val="tx1"/>
                </a:solidFill>
                <a:effectLst/>
                <a:latin typeface="Microsoft YaHei" panose="020B0503020204020204" pitchFamily="34" charset="-122"/>
                <a:ea typeface="Microsoft YaHei" panose="020B0503020204020204" pitchFamily="34" charset="-122"/>
                <a:cs typeface="+mn-cs"/>
              </a:rPr>
              <a:t>节点，然后在节点内部移动，</a:t>
            </a:r>
            <a:r>
              <a:rPr lang="en-US" altLang="zh-CN" sz="1200" b="0" i="1" kern="1200">
                <a:solidFill>
                  <a:schemeClr val="tx1"/>
                </a:solidFill>
                <a:effectLst/>
                <a:latin typeface="Microsoft YaHei" panose="020B0503020204020204" pitchFamily="34" charset="-122"/>
                <a:ea typeface="Microsoft YaHei" panose="020B0503020204020204" pitchFamily="34" charset="-122"/>
                <a:cs typeface="+mn-cs"/>
              </a:rPr>
              <a:t>mouseout </a:t>
            </a:r>
            <a:r>
              <a:rPr lang="zh-CN" altLang="en-US" sz="1200" b="0" i="1" kern="1200">
                <a:solidFill>
                  <a:schemeClr val="tx1"/>
                </a:solidFill>
                <a:effectLst/>
                <a:latin typeface="Microsoft YaHei" panose="020B0503020204020204" pitchFamily="34" charset="-122"/>
                <a:ea typeface="Microsoft YaHei" panose="020B0503020204020204" pitchFamily="34" charset="-122"/>
                <a:cs typeface="+mn-cs"/>
              </a:rPr>
              <a:t>事件会触发多次 </a:t>
            </a:r>
            <a:r>
              <a:rPr lang="en-US" altLang="zh-CN" sz="1200" b="0" i="1" kern="1200">
                <a:solidFill>
                  <a:schemeClr val="tx1"/>
                </a:solidFill>
                <a:effectLst/>
                <a:latin typeface="Microsoft YaHei" panose="020B0503020204020204" pitchFamily="34" charset="-122"/>
                <a:ea typeface="Microsoft YaHei" panose="020B0503020204020204" pitchFamily="34" charset="-122"/>
                <a:cs typeface="+mn-cs"/>
              </a:rPr>
              <a:t>// event.target </a:t>
            </a:r>
            <a:r>
              <a:rPr lang="zh-CN" altLang="en-US" sz="1200" b="0" i="1" kern="1200">
                <a:solidFill>
                  <a:schemeClr val="tx1"/>
                </a:solidFill>
                <a:effectLst/>
                <a:latin typeface="Microsoft YaHei" panose="020B0503020204020204" pitchFamily="34" charset="-122"/>
                <a:ea typeface="Microsoft YaHei" panose="020B0503020204020204" pitchFamily="34" charset="-122"/>
                <a:cs typeface="+mn-cs"/>
              </a:rPr>
              <a:t>是 </a:t>
            </a:r>
            <a:r>
              <a:rPr lang="en-US" altLang="zh-CN" sz="1200" b="0" i="1" kern="1200">
                <a:solidFill>
                  <a:schemeClr val="tx1"/>
                </a:solidFill>
                <a:effectLst/>
                <a:latin typeface="Microsoft YaHei" panose="020B0503020204020204" pitchFamily="34" charset="-122"/>
                <a:ea typeface="Microsoft YaHei" panose="020B0503020204020204" pitchFamily="34" charset="-122"/>
                <a:cs typeface="+mn-cs"/>
              </a:rPr>
              <a:t>li </a:t>
            </a:r>
            <a:r>
              <a:rPr lang="zh-CN" altLang="en-US" sz="1200" b="0" i="1" kern="1200">
                <a:solidFill>
                  <a:schemeClr val="tx1"/>
                </a:solidFill>
                <a:effectLst/>
                <a:latin typeface="Microsoft YaHei" panose="020B0503020204020204" pitchFamily="34" charset="-122"/>
                <a:ea typeface="Microsoft YaHei" panose="020B0503020204020204" pitchFamily="34" charset="-122"/>
                <a:cs typeface="+mn-cs"/>
              </a:rPr>
              <a:t>节点 </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ul.addEventListener('mouseout', e =&gt; { e.target.style.color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'blue'; setTimeout(() =&gt; { e.target.style.color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 }, 500); },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false</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a:t>
            </a:r>
          </a:p>
          <a:p>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上面代码中，在父节点内部离开子节点，不会触发</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mouseleave</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事件，但是会触发</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mouseout</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事件。</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2 MouseEvent </a:t>
            </a:r>
            <a:r>
              <a:rPr lang="zh-CN" altLang="en-US" sz="1200" b="1" i="0" kern="1200">
                <a:solidFill>
                  <a:schemeClr val="tx1"/>
                </a:solidFill>
                <a:effectLst/>
                <a:latin typeface="Microsoft YaHei" panose="020B0503020204020204" pitchFamily="34" charset="-122"/>
                <a:ea typeface="Microsoft YaHei" panose="020B0503020204020204" pitchFamily="34" charset="-122"/>
                <a:cs typeface="+mn-cs"/>
              </a:rPr>
              <a:t>接口概述</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MouseEvent</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接口代表了鼠标相关的事件，单击（</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click</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）、双击（</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dblclick</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）、松开鼠标键（</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mouseup</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）、按下鼠标键（</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mousedown</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）等动作，所产生的事件对象都是</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MouseEvent</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实例。此外，滚轮事件和拖拉事件也是</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MouseEvent</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实例。</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MouseEvent</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接口继承了</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Event</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接口，所以拥有</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Event</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的所有属性和方法。它还有自己的属性和方法。</a:t>
            </a:r>
          </a:p>
          <a:p>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浏览器原生提供一个</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MouseEvent</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构造函数，用于新建一个</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MouseEvent</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实例：</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let</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event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new</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MouseEvent(type, options); </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MouseEvent</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构造函数接受两个参数。第一个参数是字符串，表示事件名称；第二个参数是一个事件配置对象，该参数可选。除了</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Event</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接口的实例配置属性，该对象可以配置以下属性，所有属性都是可选的：</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screenX</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：数值，鼠标相对于屏幕的水平位置（单位像素），默认值为</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0</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，设置该属性不会移动鼠标。</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screenY</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：数值，鼠标相对于屏幕的垂直位置（单位像素），其他与</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screenX</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相同。</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clientX</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：数值，鼠标相对于程序窗口的水平位置（单位像素），默认值为</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0</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，设置该属性不会移动鼠标。</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clientY</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：数值，鼠标相对于程序窗口的垂直位置（单位像素），其他与</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clientX</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相同。</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ctrlKey</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：布尔值，是否同时按下了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Ctrl </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键，默认值为</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false</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shiftKey</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：布尔值，是否同时按下了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Shift </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键，默认值为</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false</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altKey</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：布尔值，是否同时按下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Alt </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键，默认值为</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false</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metaKey</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：布尔值，是否同时按下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Meta </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键，默认值为</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false</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button</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：数值，表示按下了哪一个鼠标按键，默认值为</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0</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，表示按下主键（通常是鼠标的左键）或者当前事件没有定义这个属性；</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1</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表示按下辅助键（通常是鼠标的中间键），</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2</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表示按下次要键（通常是鼠标的右键）。</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buttons</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：数值，表示按下了鼠标的哪些键，是一个三个比特位的二进制值，默认为</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0</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（没有按下任何键）。</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1</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（二进制</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001</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）表示按下主键（通常是左键），</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2</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（二进制</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010</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）表示按下次要键（通常是右键），</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4</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（二进制</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100</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）表示按下辅助键（通常是中间键）。因此，如果返回</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3</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（二进制</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011</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）就表示同时按下了左键和右键。</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relatedTarget</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：节点对象，表示事件的相关节点，默认为</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null</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mouseenter</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和</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mouseover</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事件时，表示鼠标刚刚离开的那个元素节点；</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mouseout</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和</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mouseleave</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事件时，表示鼠标正在进入的那个元素节点。</a:t>
            </a:r>
          </a:p>
          <a:p>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下面是一个例子：</a:t>
            </a:r>
          </a:p>
          <a:p>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上面代码生成一个鼠标点击事件，并触发该事件，通过对事件的监听，我们可以明确的看到这是一个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MouseEvent</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3 MouseEvent </a:t>
            </a:r>
            <a:r>
              <a:rPr lang="zh-CN" altLang="en-US" sz="1200" b="1" i="0" kern="1200">
                <a:solidFill>
                  <a:schemeClr val="tx1"/>
                </a:solidFill>
                <a:effectLst/>
                <a:latin typeface="Microsoft YaHei" panose="020B0503020204020204" pitchFamily="34" charset="-122"/>
                <a:ea typeface="Microsoft YaHei" panose="020B0503020204020204" pitchFamily="34" charset="-122"/>
                <a:cs typeface="+mn-cs"/>
              </a:rPr>
              <a:t>接口的实例属性</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3.1 MouseEvent.altKey</a:t>
            </a:r>
            <a:r>
              <a:rPr lang="zh-CN" altLang="en-US" sz="1200" b="1" i="0" kern="1200">
                <a:solidFill>
                  <a:schemeClr val="tx1"/>
                </a:solidFill>
                <a:effectLst/>
                <a:latin typeface="Microsoft YaHei" panose="020B0503020204020204" pitchFamily="34" charset="-122"/>
                <a:ea typeface="Microsoft YaHei" panose="020B0503020204020204" pitchFamily="34" charset="-122"/>
                <a:cs typeface="+mn-cs"/>
              </a:rPr>
              <a:t>，</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MouseEvent.ctrlKey</a:t>
            </a:r>
            <a:r>
              <a:rPr lang="zh-CN" altLang="en-US" sz="1200" b="1" i="0" kern="1200">
                <a:solidFill>
                  <a:schemeClr val="tx1"/>
                </a:solidFill>
                <a:effectLst/>
                <a:latin typeface="Microsoft YaHei" panose="020B0503020204020204" pitchFamily="34" charset="-122"/>
                <a:ea typeface="Microsoft YaHei" panose="020B0503020204020204" pitchFamily="34" charset="-122"/>
                <a:cs typeface="+mn-cs"/>
              </a:rPr>
              <a:t>，</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MouseEvent.metaKey</a:t>
            </a:r>
            <a:r>
              <a:rPr lang="zh-CN" altLang="en-US" sz="1200" b="1" i="0" kern="1200">
                <a:solidFill>
                  <a:schemeClr val="tx1"/>
                </a:solidFill>
                <a:effectLst/>
                <a:latin typeface="Microsoft YaHei" panose="020B0503020204020204" pitchFamily="34" charset="-122"/>
                <a:ea typeface="Microsoft YaHei" panose="020B0503020204020204" pitchFamily="34" charset="-122"/>
                <a:cs typeface="+mn-cs"/>
              </a:rPr>
              <a:t>，</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MouseEvent.shiftKey</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MouseEvent.altKey</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MouseEvent.ctrlKey</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MouseEvent.metaKey</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MouseEvent.shiftKey</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这四个属性都返回一个布尔值，表示事件发生时，是否按下对应的键。它们都是只读属性。</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altKey</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属性：</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Alt </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键</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ctrlKey</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属性：</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Ctrl </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键</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metaKey</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属性：</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Meta </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键（</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Mac </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键盘是一个四瓣的小花，</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Windows</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键盘是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Windows </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标徽键）</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shiftKey</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属性：</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Shift </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键</a:t>
            </a:r>
          </a:p>
          <a:p>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使用如下</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HTML</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a:t>
            </a:r>
          </a:p>
          <a:p>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上面代码中，点击网页会输出是否同时按下对应的键。</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3.2 MouseEvent.button</a:t>
            </a:r>
            <a:r>
              <a:rPr lang="zh-CN" altLang="en-US" sz="1200" b="1" i="0" kern="1200">
                <a:solidFill>
                  <a:schemeClr val="tx1"/>
                </a:solidFill>
                <a:effectLst/>
                <a:latin typeface="Microsoft YaHei" panose="020B0503020204020204" pitchFamily="34" charset="-122"/>
                <a:ea typeface="Microsoft YaHei" panose="020B0503020204020204" pitchFamily="34" charset="-122"/>
                <a:cs typeface="+mn-cs"/>
              </a:rPr>
              <a:t>，</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MouseEvent.buttons</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MouseEvent.button</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属性返回一个数值，表示事件发生时按下了鼠标的哪个键。该属性只读。</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0</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：按下主键（通常是左键），或者该事件没有初始化这个属性（比如</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mousemove</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事件）。</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1</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：按下辅助键（通常是中键或者滚轮键）。</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2</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：按下次键（通常是右键）。</a:t>
            </a:r>
          </a:p>
          <a:p>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使用如下</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HTML</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a:t>
            </a:r>
          </a:p>
          <a:p>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很多可编程鼠标或者游戏鼠标上面都有多出来的按键，这里就是使用了侧边键，故而有</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3</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MouseEvent.buttons</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属性返回一个三个比特位的值，表示同时按下了哪些键。它用来处理同时按下多个鼠标键的情况。该属性只读。</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1</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：二进制为</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001</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（十进制的</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1</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），表示按下左键。</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2</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：二进制为</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010</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（十进制的</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2</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），表示按下右键。</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4</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：二进制为</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100</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（十进制的</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4</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），表示按下中键或滚轮键。</a:t>
            </a:r>
          </a:p>
          <a:p>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同时按下多个键的时候，每个按下的键对应的比特位都会有值。比如，同时按下左键和右键，会返回</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3</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（二进制为</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011</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3.3 MouseEvent.clientX</a:t>
            </a:r>
            <a:r>
              <a:rPr lang="zh-CN" altLang="en-US" sz="1200" b="1" i="0" kern="1200">
                <a:solidFill>
                  <a:schemeClr val="tx1"/>
                </a:solidFill>
                <a:effectLst/>
                <a:latin typeface="Microsoft YaHei" panose="020B0503020204020204" pitchFamily="34" charset="-122"/>
                <a:ea typeface="Microsoft YaHei" panose="020B0503020204020204" pitchFamily="34" charset="-122"/>
                <a:cs typeface="+mn-cs"/>
              </a:rPr>
              <a:t>，</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MouseEvent.clientY</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MouseEvent.clientX</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属性返回鼠标位置相对于浏览器窗口左上角的水平坐标（单位像素），</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MouseEvent.clientY</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属性返回垂直坐标。这两个属性都是只读属性。</a:t>
            </a:r>
          </a:p>
          <a:p>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使用如下</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HTML</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a:t>
            </a:r>
          </a:p>
          <a:p>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这两个属性还分别有一个别名</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MouseEvent.x</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和</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MouseEvent.y</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3.4 MouseEvent.movementX</a:t>
            </a:r>
            <a:r>
              <a:rPr lang="zh-CN" altLang="en-US" sz="1200" b="1" i="0" kern="1200">
                <a:solidFill>
                  <a:schemeClr val="tx1"/>
                </a:solidFill>
                <a:effectLst/>
                <a:latin typeface="Microsoft YaHei" panose="020B0503020204020204" pitchFamily="34" charset="-122"/>
                <a:ea typeface="Microsoft YaHei" panose="020B0503020204020204" pitchFamily="34" charset="-122"/>
                <a:cs typeface="+mn-cs"/>
              </a:rPr>
              <a:t>，</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MouseEvent.movementY</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MouseEvent.movementX</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属性返回当前位置与上一个</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mousemove</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事件之间的水平距离（单位像素）。数值上，它等于下面的计算公式：</a:t>
            </a:r>
          </a:p>
          <a:p>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currentEvent.movementX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currentEvent.screenX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previousEvent.screenX </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MouseEvent.movementY</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属性返回当前位置与上一个</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mousemove</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事件之间的垂直距离（单位像素）。数值上，它等于下面的计算公式：</a:t>
            </a:r>
          </a:p>
          <a:p>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currentEvent.movementY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currentEvent.screenY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previousEvent.screenY </a:t>
            </a:r>
          </a:p>
          <a:p>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这两个属性都是只读属性。</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3.5 MouseEvent.screenX</a:t>
            </a:r>
            <a:r>
              <a:rPr lang="zh-CN" altLang="en-US" sz="1200" b="1" i="0" kern="1200">
                <a:solidFill>
                  <a:schemeClr val="tx1"/>
                </a:solidFill>
                <a:effectLst/>
                <a:latin typeface="Microsoft YaHei" panose="020B0503020204020204" pitchFamily="34" charset="-122"/>
                <a:ea typeface="Microsoft YaHei" panose="020B0503020204020204" pitchFamily="34" charset="-122"/>
                <a:cs typeface="+mn-cs"/>
              </a:rPr>
              <a:t>，</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MouseEvent.screenY</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MouseEvent.screenX</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属性返回鼠标位置相对于屏幕左上角的水平坐标（单位像素），</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MouseEvent.screenY</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属性返回垂直坐标。这两个属性都是只读属性：</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3.6 MouseEvent.offsetX</a:t>
            </a:r>
            <a:r>
              <a:rPr lang="zh-CN" altLang="en-US" sz="1200" b="1" i="0" kern="1200">
                <a:solidFill>
                  <a:schemeClr val="tx1"/>
                </a:solidFill>
                <a:effectLst/>
                <a:latin typeface="Microsoft YaHei" panose="020B0503020204020204" pitchFamily="34" charset="-122"/>
                <a:ea typeface="Microsoft YaHei" panose="020B0503020204020204" pitchFamily="34" charset="-122"/>
                <a:cs typeface="+mn-cs"/>
              </a:rPr>
              <a:t>，</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MouseEvent.offsetY</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MouseEvent.offsetX</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属性返回鼠标位置与目标节点左侧的</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padding</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边缘的水平距离（单位像素），</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MouseEvent.offsetY</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属性返回与目标节点上方的</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padding</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边缘的垂直距离。这两个属性都是只读属性。</a:t>
            </a:r>
          </a:p>
          <a:p>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使用如下</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HTML</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a:t>
            </a:r>
          </a:p>
          <a:p>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上面代码中，鼠标如果在</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p</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元素的中心位置点击，会返回</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150 150</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。因此中心位置距离左侧和上方的</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padding</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边缘，等于</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padding</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的宽度（</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100</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像素）加上元素内容区域一半的宽度（</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50</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像素）。当然我没有办法那么准确，所以测试结果是随机点击出来的。</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3.7 MouseEvent.pageX</a:t>
            </a:r>
            <a:r>
              <a:rPr lang="zh-CN" altLang="en-US" sz="1200" b="1" i="0" kern="1200">
                <a:solidFill>
                  <a:schemeClr val="tx1"/>
                </a:solidFill>
                <a:effectLst/>
                <a:latin typeface="Microsoft YaHei" panose="020B0503020204020204" pitchFamily="34" charset="-122"/>
                <a:ea typeface="Microsoft YaHei" panose="020B0503020204020204" pitchFamily="34" charset="-122"/>
                <a:cs typeface="+mn-cs"/>
              </a:rPr>
              <a:t>，</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MouseEvent.pageY</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MouseEvent.pageX</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属性返回鼠标位置与文档左侧边缘的距离（单位像素），</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MouseEvent.pageY</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属性返回与文档上侧边缘的距离（单位像素）。它们的返回值都包括文档不可见的部分。这两个属性都是只读。</a:t>
            </a:r>
          </a:p>
          <a:p>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使用如下</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HTML</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a:t>
            </a:r>
          </a:p>
          <a:p>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上面代码中，页面高度为</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2000</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像素，会产生垂直滚动条。滚动到页面底部，点击鼠标输出的</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pageY</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值会接近</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2000</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3.8 MouseEvent.relatedTarget</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MouseEvent.relatedTarget</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属性返回事件的相关节点。对于那些没有相关节点的事件，该属性返回</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null</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。该属性只读。</a:t>
            </a:r>
          </a:p>
          <a:p>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下表列出不同事件的</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target</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属性值和</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relatedTarget</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属性值义。</a:t>
            </a:r>
          </a:p>
          <a:p>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下面是一个例子：</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4 MouseEvent </a:t>
            </a:r>
            <a:r>
              <a:rPr lang="zh-CN" altLang="en-US" sz="1200" b="1" i="0" kern="1200">
                <a:solidFill>
                  <a:schemeClr val="tx1"/>
                </a:solidFill>
                <a:effectLst/>
                <a:latin typeface="Microsoft YaHei" panose="020B0503020204020204" pitchFamily="34" charset="-122"/>
                <a:ea typeface="Microsoft YaHei" panose="020B0503020204020204" pitchFamily="34" charset="-122"/>
                <a:cs typeface="+mn-cs"/>
              </a:rPr>
              <a:t>接口的实例方法</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MouseEvent.getModifierState()</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MouseEvent.getModifierState</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方法返回一个布尔值，表示有没有按下特定的功能键。它的参数是一个表示</a:t>
            </a:r>
            <a:r>
              <a:rPr lang="zh-CN" altLang="en-US" sz="1200" b="0" i="0" u="none" strike="noStrike" kern="1200">
                <a:solidFill>
                  <a:schemeClr val="tx1"/>
                </a:solidFill>
                <a:effectLst/>
                <a:latin typeface="Microsoft YaHei" panose="020B0503020204020204" pitchFamily="34" charset="-122"/>
                <a:ea typeface="Microsoft YaHei" panose="020B0503020204020204" pitchFamily="34" charset="-122"/>
                <a:cs typeface="+mn-cs"/>
                <a:hlinkClick r:id="rId3"/>
              </a:rPr>
              <a:t>功能键</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的字符串：</a:t>
            </a:r>
          </a:p>
          <a:p>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document.addEventListener('click', e =&gt; { console.log(e.getModifierState('CapsLock')); },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false</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a:t>
            </a:r>
          </a:p>
          <a:p>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上面的代码可以了解用户是否按下了大写键。</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5 WheelEvent </a:t>
            </a:r>
            <a:r>
              <a:rPr lang="zh-CN" altLang="en-US" sz="1200" b="1" i="0" kern="1200">
                <a:solidFill>
                  <a:schemeClr val="tx1"/>
                </a:solidFill>
                <a:effectLst/>
                <a:latin typeface="Microsoft YaHei" panose="020B0503020204020204" pitchFamily="34" charset="-122"/>
                <a:ea typeface="Microsoft YaHei" panose="020B0503020204020204" pitchFamily="34" charset="-122"/>
                <a:cs typeface="+mn-cs"/>
              </a:rPr>
              <a:t>接口</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5.1 </a:t>
            </a:r>
            <a:r>
              <a:rPr lang="zh-CN" altLang="en-US" sz="1200" b="1" i="0" kern="1200">
                <a:solidFill>
                  <a:schemeClr val="tx1"/>
                </a:solidFill>
                <a:effectLst/>
                <a:latin typeface="Microsoft YaHei" panose="020B0503020204020204" pitchFamily="34" charset="-122"/>
                <a:ea typeface="Microsoft YaHei" panose="020B0503020204020204" pitchFamily="34" charset="-122"/>
                <a:cs typeface="+mn-cs"/>
              </a:rPr>
              <a:t>概念</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WheelEvent </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接口继承了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MouseEvent </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实例，代表鼠标滚轮事件的实例对象。目前，鼠标滚轮相关的事件只有一个</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wheel</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事件，用户滚动鼠标的滚轮，就生成这个事件的实例。</a:t>
            </a:r>
          </a:p>
          <a:p>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浏览器原生提供</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WheelEvent()</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构造函数，用来生成</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WheelEvent</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实例：</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let</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wheelEvent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new</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WheelEvent(type, options); </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WheelEvent()</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构造函数可以接受两个参数，第一个是字符串，表示事件类型，对于滚轮事件来说，这个值目前只能是</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wheel</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。第二个参数是事件的配置对象。该对象的属性除了</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Event</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UIEvent</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的配置属性以外，还可以接受以下几个属性，所有属性都是可选的：</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deltaX</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：数值，表示滚轮的水平滚动量，默认值是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0.0</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deltaY</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：数值，表示滚轮的垂直滚动量，默认值是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0.0</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deltaZ</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：数值，表示滚轮的 </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Z </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轴滚动量，默认值是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0.0</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deltaMode</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：数值，表示相关的滚动事件的单位，适用于上面三个属性。</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0</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表示滚动单位为像素，</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1</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表示单位为行，</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2</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表示单位为页，默认为</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0</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5.2 </a:t>
            </a:r>
            <a:r>
              <a:rPr lang="zh-CN" altLang="en-US" sz="1200" b="1" i="0" kern="1200">
                <a:solidFill>
                  <a:schemeClr val="tx1"/>
                </a:solidFill>
                <a:effectLst/>
                <a:latin typeface="Microsoft YaHei" panose="020B0503020204020204" pitchFamily="34" charset="-122"/>
                <a:ea typeface="Microsoft YaHei" panose="020B0503020204020204" pitchFamily="34" charset="-122"/>
                <a:cs typeface="+mn-cs"/>
              </a:rPr>
              <a:t>实例属性</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WheelEvent</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事件实例除了具有</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Event</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和</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MouseEvent</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的实例属性和实例方法，还有一些自己的实例属性，但是没有自己的实例方法。</a:t>
            </a:r>
          </a:p>
          <a:p>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下面的属性都是只读属性：</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WheelEvent.deltaX</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：数值，表示滚轮的水平滚动量。</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WheelEvent.deltaY</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：数值，表示滚轮的垂直滚动量。</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WheelEvent.deltaZ</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：数值，表示滚轮的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Z </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轴滚动量。</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WheelEvent.deltaMode</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：数值，表示上面三个属性的单位，</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0</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是像素，</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1</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是行，</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2</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是页。</a:t>
            </a:r>
          </a:p>
          <a:p>
            <a:br>
              <a:rPr lang="zh-CN" altLang="en-US"/>
            </a:br>
            <a:endParaRPr kumimoji="1" lang="en-US" altLang="zh-CN" dirty="0"/>
          </a:p>
          <a:p>
            <a:endParaRPr kumimoji="1" lang="en-US" altLang="zh-CN" dirty="0"/>
          </a:p>
        </p:txBody>
      </p:sp>
      <p:sp>
        <p:nvSpPr>
          <p:cNvPr id="4" name="灯片编号占位符 3"/>
          <p:cNvSpPr>
            <a:spLocks noGrp="1"/>
          </p:cNvSpPr>
          <p:nvPr>
            <p:ph type="sldNum" sz="quarter" idx="5"/>
          </p:nvPr>
        </p:nvSpPr>
        <p:spPr>
          <a:xfrm>
            <a:off x="4024313" y="9721850"/>
            <a:ext cx="3078162" cy="512763"/>
          </a:xfrm>
          <a:prstGeom prst="rect">
            <a:avLst/>
          </a:prstGeom>
        </p:spPr>
        <p:txBody>
          <a:bodyPr/>
          <a:lstStyle/>
          <a:p>
            <a:fld id="{85D0DACE-38E0-42D2-9336-2B707D34BC6D}" type="slidenum">
              <a:rPr lang="zh-CN" altLang="en-US" smtClean="0"/>
              <a:t>52</a:t>
            </a:fld>
            <a:endParaRPr lang="zh-CN" altLang="en-US"/>
          </a:p>
        </p:txBody>
      </p:sp>
    </p:spTree>
    <p:extLst>
      <p:ext uri="{BB962C8B-B14F-4D97-AF65-F5344CB8AC3E}">
        <p14:creationId xmlns:p14="http://schemas.microsoft.com/office/powerpoint/2010/main" val="366318204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7938"/>
            <a:ext cx="6143625" cy="3455987"/>
          </a:xfrm>
          <a:prstGeom prst="rect">
            <a:avLst/>
          </a:prstGeom>
        </p:spPr>
      </p:sp>
      <p:sp>
        <p:nvSpPr>
          <p:cNvPr id="3" name="备注占位符 2"/>
          <p:cNvSpPr>
            <a:spLocks noGrp="1"/>
          </p:cNvSpPr>
          <p:nvPr>
            <p:ph type="body" idx="1"/>
          </p:nvPr>
        </p:nvSpPr>
        <p:spPr/>
        <p:txBody>
          <a:bodyPr/>
          <a:lstStyle/>
          <a:p>
            <a:r>
              <a:rPr lang="zh-CN" altLang="en-US" sz="1200" b="1" i="0" kern="1200">
                <a:solidFill>
                  <a:schemeClr val="tx1"/>
                </a:solidFill>
                <a:effectLst/>
                <a:latin typeface="Microsoft YaHei" panose="020B0503020204020204" pitchFamily="34" charset="-122"/>
                <a:ea typeface="Microsoft YaHei" panose="020B0503020204020204" pitchFamily="34" charset="-122"/>
                <a:cs typeface="+mn-cs"/>
              </a:rPr>
              <a:t> 键盘事件的种类</a:t>
            </a:r>
          </a:p>
          <a:p>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键盘事件由用户击打键盘触发，主要有</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keydown</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keypress</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keyup</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三个事件，它们都继承了</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KeyboardEvent</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接口。</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keydown</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：按下键盘时触发。</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keypress</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：按下有值的键时触发，即按下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Ctrl</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Alt</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Shift</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Meta</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这样无值的键，这个事件不会触发。对于有值的键，按下时先触发</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keydown</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事件，再触发这个事件。</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keyup</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：松开键盘时触发该事件。</a:t>
            </a:r>
          </a:p>
          <a:p>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如果用户一直按键不松开，就会连续触发键盘事件，触发的顺序如下：</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keydown</a:t>
            </a:r>
            <a:endPar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endParaRP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keypress</a:t>
            </a:r>
            <a:endPar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endParaRP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keydown</a:t>
            </a:r>
            <a:endPar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endParaRP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keypress</a:t>
            </a:r>
            <a:endPar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endParaRPr>
          </a:p>
          <a:p>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（重复以上过程）</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keyup</a:t>
            </a:r>
            <a:endPar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endParaRP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2 KeyboardEvent </a:t>
            </a:r>
            <a:r>
              <a:rPr lang="zh-CN" altLang="en-US" sz="1200" b="1" i="0" kern="1200">
                <a:solidFill>
                  <a:schemeClr val="tx1"/>
                </a:solidFill>
                <a:effectLst/>
                <a:latin typeface="Microsoft YaHei" panose="020B0503020204020204" pitchFamily="34" charset="-122"/>
                <a:ea typeface="Microsoft YaHei" panose="020B0503020204020204" pitchFamily="34" charset="-122"/>
                <a:cs typeface="+mn-cs"/>
              </a:rPr>
              <a:t>接口概述</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KeyboardEvent</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接口用来描述用户与键盘的互动。这个接口继承了</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Event</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接口，并且定义了自己的实例属性和实例方法。</a:t>
            </a:r>
          </a:p>
          <a:p>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浏览器原生提供</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KeyboardEvent</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构造函数，用来新建键盘事件的实例：</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new</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KeyboardEvent(type, options) </a:t>
            </a:r>
          </a:p>
          <a:p>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KeyboardEvent</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构造函数接受两个参数。第一个参数是字符串，表示事件类型；第二个参数是一个事件配置对象，该参数可选。除了</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Event</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接口提供的属性，还可以配置以下字段，它们都是可选。</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key</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：字符串，当前按下的键，默认为空字符串。</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code</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：字符串，表示当前按下的键的字符串形式，默认为空字符串。</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location</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：整数，当前按下的键的位置，默认为</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0</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ctrlKey</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：布尔值，是否按下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Ctrl</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键，默认为</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false</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shiftKey</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：布尔值，是否按下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Shift</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键，默认为</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false</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altKey</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：布尔值，是否按下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Alt</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键，默认为</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false</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metaKey</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：布尔值，是否按下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Meta</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键，默认为</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false</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repeat</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：布尔值，是否重复按键，默认为</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false</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3 KeyboardEvent </a:t>
            </a:r>
            <a:r>
              <a:rPr lang="zh-CN" altLang="en-US" sz="1200" b="1" i="0" kern="1200">
                <a:solidFill>
                  <a:schemeClr val="tx1"/>
                </a:solidFill>
                <a:effectLst/>
                <a:latin typeface="Microsoft YaHei" panose="020B0503020204020204" pitchFamily="34" charset="-122"/>
                <a:ea typeface="Microsoft YaHei" panose="020B0503020204020204" pitchFamily="34" charset="-122"/>
                <a:cs typeface="+mn-cs"/>
              </a:rPr>
              <a:t>的实例属性</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3.1 KeyboardEvent.altKey</a:t>
            </a:r>
            <a:r>
              <a:rPr lang="zh-CN" altLang="en-US" sz="1200" b="1" i="0" kern="1200">
                <a:solidFill>
                  <a:schemeClr val="tx1"/>
                </a:solidFill>
                <a:effectLst/>
                <a:latin typeface="Microsoft YaHei" panose="020B0503020204020204" pitchFamily="34" charset="-122"/>
                <a:ea typeface="Microsoft YaHei" panose="020B0503020204020204" pitchFamily="34" charset="-122"/>
                <a:cs typeface="+mn-cs"/>
              </a:rPr>
              <a:t>，</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KeyboardEvent.ctrlKey</a:t>
            </a:r>
            <a:r>
              <a:rPr lang="zh-CN" altLang="en-US" sz="1200" b="1" i="0" kern="1200">
                <a:solidFill>
                  <a:schemeClr val="tx1"/>
                </a:solidFill>
                <a:effectLst/>
                <a:latin typeface="Microsoft YaHei" panose="020B0503020204020204" pitchFamily="34" charset="-122"/>
                <a:ea typeface="Microsoft YaHei" panose="020B0503020204020204" pitchFamily="34" charset="-122"/>
                <a:cs typeface="+mn-cs"/>
              </a:rPr>
              <a:t>，</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KeyboardEvent.metaKey</a:t>
            </a:r>
            <a:r>
              <a:rPr lang="zh-CN" altLang="en-US" sz="1200" b="1" i="0" kern="1200">
                <a:solidFill>
                  <a:schemeClr val="tx1"/>
                </a:solidFill>
                <a:effectLst/>
                <a:latin typeface="Microsoft YaHei" panose="020B0503020204020204" pitchFamily="34" charset="-122"/>
                <a:ea typeface="Microsoft YaHei" panose="020B0503020204020204" pitchFamily="34" charset="-122"/>
                <a:cs typeface="+mn-cs"/>
              </a:rPr>
              <a:t>，</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KeyboardEvent.shiftKey</a:t>
            </a:r>
          </a:p>
          <a:p>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以下属性都是只读属性，返回一个布尔值，表示是否按下对应的键：</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KeyboardEvent.altKey</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：是否按下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Alt</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键</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KeyboardEvent.ctrlKey</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：是否按下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Ctrl</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键</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KeyboardEvent.metaKey</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：是否按下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meta</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键（</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Mac</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系统是一个四瓣的小花，</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Windows</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系统是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windows</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标徽键）</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KeyboardEvent.shiftKey</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：是否按下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Shift</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键</a:t>
            </a:r>
          </a:p>
          <a:p>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使用如下</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HTML</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a:t>
            </a:r>
          </a:p>
          <a:p>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下面是一个示例：</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3.2 KeyboardEvent.code</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KeyboardEvent.code</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属性返回一个字符串，表示当前按下的键的字符串形式。该属性只读。</a:t>
            </a:r>
          </a:p>
          <a:p>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下面是一些常用键的字符串形式，其他键请查</a:t>
            </a:r>
            <a:r>
              <a:rPr lang="zh-CN" altLang="en-US" sz="1200" b="0" i="0" u="none" strike="noStrike" kern="1200">
                <a:solidFill>
                  <a:schemeClr val="tx1"/>
                </a:solidFill>
                <a:effectLst/>
                <a:latin typeface="Microsoft YaHei" panose="020B0503020204020204" pitchFamily="34" charset="-122"/>
                <a:ea typeface="Microsoft YaHei" panose="020B0503020204020204" pitchFamily="34" charset="-122"/>
                <a:cs typeface="+mn-cs"/>
                <a:hlinkClick r:id="rId3"/>
              </a:rPr>
              <a:t>文档</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a:t>
            </a:r>
          </a:p>
          <a:p>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数字键</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0</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 </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9</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：返回</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digital0</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digital9</a:t>
            </a:r>
            <a:endPar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endParaRPr>
          </a:p>
          <a:p>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字母键</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A</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z</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：返回</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KeyA</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KeyZ</a:t>
            </a:r>
            <a:endPar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endParaRPr>
          </a:p>
          <a:p>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功能键</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F1</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F12</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：返回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F1</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F12</a:t>
            </a:r>
            <a:endPar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endParaRPr>
          </a:p>
          <a:p>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方向键：返回</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ArrowDown</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ArrowUp</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ArrowLeft</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ArrowRight</a:t>
            </a:r>
            <a:endPar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endParaRP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Alt</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键：返回</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AltLeft</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或</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AltRight</a:t>
            </a:r>
            <a:endPar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endParaRP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Shift</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键：返回</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ShiftLeft</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或</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ShiftRight</a:t>
            </a:r>
            <a:endPar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endParaRP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Ctrl</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键：返回</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ControlLeft</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或</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ControlRight</a:t>
            </a:r>
            <a:endPar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endParaRP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3.3 KeyboardEvent.key</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KeyboardEvent.key</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属性返回一个字符串，表示按下的键名。该属性只读。</a:t>
            </a:r>
          </a:p>
          <a:p>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如果按下的键代表可打印字符，则返回这个字符，比如数字、字母。</a:t>
            </a:r>
          </a:p>
          <a:p>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如果按下的键代表不可打印的特殊字符，则返回预定义的键值，比如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Backspace</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Tab</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Enter</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Shift</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Control</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Alt</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CapsLock</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Esc</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Spacebar</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PageUp</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PageDown</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End</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Home</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Left</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Right</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Up</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Down</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PrintScreen</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Insert</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Del</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Win</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F1</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F12</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NumLock</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Scroll</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等。</a:t>
            </a:r>
          </a:p>
          <a:p>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如果同时按下一个控制键和一个符号键，则返回符号键的键名。比如，按下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Ctrl</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a</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，则返回</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a</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；按下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Shift</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a</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，则返回大写的</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A</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a:t>
            </a:r>
          </a:p>
          <a:p>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如果无法识别键名，返回字符串</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Unidentified</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3.4 KeyboardEvent.location</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KeyboardEvent.location</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属性返回一个整数，表示按下的键处在键盘的哪一个区域。它可能取以下值。</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0</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：处在键盘的主区域，或者无法判断处于哪一个区域。</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1</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：处在键盘的左侧，只适用那些有两个位置的键（比如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Ctrl</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和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Shift</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键）。</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2</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：处在键盘的右侧，只适用那些有两个位置的键（比如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Ctrl</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和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Shift</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键）。</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3</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：处在数字小键盘。</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3.5 KeyboardEvent.repeat</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KeyboardEvent.repeat</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返回一个布尔值，代表该键是否被按着不放，以便判断是否重复这个键，即浏览器会持续触发</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keydown</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和</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keypress</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事件，直到用户松开手为止。</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4 KeyboardEvent </a:t>
            </a:r>
            <a:r>
              <a:rPr lang="zh-CN" altLang="en-US" sz="1200" b="1" i="0" kern="1200">
                <a:solidFill>
                  <a:schemeClr val="tx1"/>
                </a:solidFill>
                <a:effectLst/>
                <a:latin typeface="Microsoft YaHei" panose="020B0503020204020204" pitchFamily="34" charset="-122"/>
                <a:ea typeface="Microsoft YaHei" panose="020B0503020204020204" pitchFamily="34" charset="-122"/>
                <a:cs typeface="+mn-cs"/>
              </a:rPr>
              <a:t>的实例方法</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KeyboardEvent.getModifierState()</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KeyboardEvent.getModifierState()</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方法返回一个布尔值，表示是否按下或激活指定的功能键。它的常用参数如下：</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Alt</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Alt</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键</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CapsLock</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：大写锁定键</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Control</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Ctrl</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键</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Meta</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Meta</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键</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NumLock</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：数字键盘开关键</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Shift</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Shift</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键</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if</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 event.getModifierState('Control')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event.getModifierState('Alt')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event.getModifierState('Meta')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&gt;</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1 ) {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return</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 </a:t>
            </a:r>
          </a:p>
          <a:p>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上面代码表示，只要</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Control</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Alt</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Meta</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里面，同时按下任意两个或两个以上的键就返回。</a:t>
            </a:r>
          </a:p>
          <a:p>
            <a:br>
              <a:rPr lang="zh-CN" altLang="en-US"/>
            </a:br>
            <a:endParaRPr kumimoji="1" lang="en-US" altLang="zh-CN" dirty="0"/>
          </a:p>
        </p:txBody>
      </p:sp>
      <p:sp>
        <p:nvSpPr>
          <p:cNvPr id="4" name="灯片编号占位符 3"/>
          <p:cNvSpPr>
            <a:spLocks noGrp="1"/>
          </p:cNvSpPr>
          <p:nvPr>
            <p:ph type="sldNum" sz="quarter" idx="5"/>
          </p:nvPr>
        </p:nvSpPr>
        <p:spPr>
          <a:xfrm>
            <a:off x="4024313" y="9721850"/>
            <a:ext cx="3078162" cy="512763"/>
          </a:xfrm>
          <a:prstGeom prst="rect">
            <a:avLst/>
          </a:prstGeom>
        </p:spPr>
        <p:txBody>
          <a:bodyPr/>
          <a:lstStyle/>
          <a:p>
            <a:fld id="{85D0DACE-38E0-42D2-9336-2B707D34BC6D}" type="slidenum">
              <a:rPr lang="zh-CN" altLang="en-US" smtClean="0"/>
              <a:t>53</a:t>
            </a:fld>
            <a:endParaRPr lang="zh-CN" altLang="en-US"/>
          </a:p>
        </p:txBody>
      </p:sp>
    </p:spTree>
    <p:extLst>
      <p:ext uri="{BB962C8B-B14F-4D97-AF65-F5344CB8AC3E}">
        <p14:creationId xmlns:p14="http://schemas.microsoft.com/office/powerpoint/2010/main" val="14357831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7938"/>
            <a:ext cx="6143625" cy="3455987"/>
          </a:xfrm>
          <a:prstGeom prst="rect">
            <a:avLst/>
          </a:prstGeom>
        </p:spPr>
      </p:sp>
      <p:sp>
        <p:nvSpPr>
          <p:cNvPr id="3" name="备注占位符 2"/>
          <p:cNvSpPr>
            <a:spLocks noGrp="1"/>
          </p:cNvSpPr>
          <p:nvPr>
            <p:ph type="body" idx="1"/>
          </p:nvPr>
        </p:nvSpPr>
        <p:spPr/>
        <p:txBody>
          <a:bodyPr/>
          <a:lstStyle/>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1 </a:t>
            </a:r>
            <a:r>
              <a:rPr lang="zh-CN" altLang="en-US" sz="1200" b="1" i="0" kern="1200">
                <a:solidFill>
                  <a:schemeClr val="tx1"/>
                </a:solidFill>
                <a:effectLst/>
                <a:latin typeface="Microsoft YaHei" panose="020B0503020204020204" pitchFamily="34" charset="-122"/>
                <a:ea typeface="Microsoft YaHei" panose="020B0503020204020204" pitchFamily="34" charset="-122"/>
                <a:cs typeface="+mn-cs"/>
              </a:rPr>
              <a:t>资源事件</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1.1 beforeunload </a:t>
            </a:r>
            <a:r>
              <a:rPr lang="zh-CN" altLang="en-US" sz="1200" b="1" i="0" kern="1200">
                <a:solidFill>
                  <a:schemeClr val="tx1"/>
                </a:solidFill>
                <a:effectLst/>
                <a:latin typeface="Microsoft YaHei" panose="020B0503020204020204" pitchFamily="34" charset="-122"/>
                <a:ea typeface="Microsoft YaHei" panose="020B0503020204020204" pitchFamily="34" charset="-122"/>
                <a:cs typeface="+mn-cs"/>
              </a:rPr>
              <a:t>事件</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beforeunload</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事件在窗口、文档、各种资源将要卸载前触发。它可以用来防止用户不小心卸载资源。</a:t>
            </a:r>
          </a:p>
          <a:p>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如果该事件对象的</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returnValue</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属性是一个非空字符串，那么浏览器就会弹出一个对话框，询问用户是否要卸载该资源。但是，用户指定的字符串可能无法显示，浏览器会展示预定义的字符串。如果用户点击“取消”按钮，资源就不会卸载：</a:t>
            </a:r>
          </a:p>
          <a:p>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window.addEventListener('beforeunload', event =&gt; { event.returnValue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'Exit?'; }); </a:t>
            </a:r>
          </a:p>
          <a:p>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上面代码中，用户如果关闭窗口，浏览器会弹出一个窗口，要求用户确认。</a:t>
            </a:r>
          </a:p>
          <a:p>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浏览器对这个事件的行为很不一致，有的浏览器调用</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event.preventDefault()</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，也会弹出对话框。</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IE </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浏览器需要显式返回一个非空的字符串，才会弹出对话框。而且，大多数浏览器在对话框中不显示指定文本，只显示默认文本。因此，可以采用下面的写法，取得最大的兼容性：</a:t>
            </a:r>
          </a:p>
          <a:p>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window.addEventListener('beforeunload', e =&gt; {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let</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confirmationMessage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'Exit?'; e.returnValue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confirmationMessage;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return</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confirmationMessage; }); </a:t>
            </a:r>
          </a:p>
          <a:p>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注意，许多手机浏览器（比如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Safari</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）默认忽略这个事件，桌面浏览器也有办法忽略这个事件。所以，它可能根本不会生效，不能依赖它来阻止用户关闭浏览器窗口，最好不要使用这个事件。</a:t>
            </a:r>
          </a:p>
          <a:p>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另外，一旦使用了</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beforeunload</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事件，浏览器就不会缓存当前网页，使用“回退”按钮将重新向服务器请求网页。这是因为监听这个事件的目的，一般是为了网页状态，这时缓存页面的初始状态就没意义了。</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1.2 unload </a:t>
            </a:r>
            <a:r>
              <a:rPr lang="zh-CN" altLang="en-US" sz="1200" b="1" i="0" kern="1200">
                <a:solidFill>
                  <a:schemeClr val="tx1"/>
                </a:solidFill>
                <a:effectLst/>
                <a:latin typeface="Microsoft YaHei" panose="020B0503020204020204" pitchFamily="34" charset="-122"/>
                <a:ea typeface="Microsoft YaHei" panose="020B0503020204020204" pitchFamily="34" charset="-122"/>
                <a:cs typeface="+mn-cs"/>
              </a:rPr>
              <a:t>事件</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unload</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事件在窗口关闭或者</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document</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对象将要卸载时触发。它的触发顺序排在</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beforeunload</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pagehide</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事件后面。</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unload</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事件发生时，文档处于一个特殊状态。所有资源依然存在，但是对用户来说都不可见，</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UI </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互动全部无效。这个事件是无法取消的，即使在监听函数里面抛出错误，也不能停止文档的卸载：</a:t>
            </a:r>
          </a:p>
          <a:p>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window.addEventListener('unload', event =&gt; { console.log('Unload'); }); </a:t>
            </a:r>
          </a:p>
          <a:p>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手机上，浏览器或系统可能会直接丢弃网页，这时该事件根本不会发生。而且跟</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beforeunload</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事件一样，一旦使用了</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unload</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事件，浏览器就不会缓存当前网页，理由同上。因此，任何情况下都不应该依赖这个事件，指定网页卸载时要执行的代码，可以考虑完全不使用这个事件。</a:t>
            </a:r>
          </a:p>
          <a:p>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该事件可以用</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pagehide</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代替。</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1.3 load </a:t>
            </a:r>
            <a:r>
              <a:rPr lang="zh-CN" altLang="en-US" sz="1200" b="1" i="0" kern="1200">
                <a:solidFill>
                  <a:schemeClr val="tx1"/>
                </a:solidFill>
                <a:effectLst/>
                <a:latin typeface="Microsoft YaHei" panose="020B0503020204020204" pitchFamily="34" charset="-122"/>
                <a:ea typeface="Microsoft YaHei" panose="020B0503020204020204" pitchFamily="34" charset="-122"/>
                <a:cs typeface="+mn-cs"/>
              </a:rPr>
              <a:t>事件，</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error </a:t>
            </a:r>
            <a:r>
              <a:rPr lang="zh-CN" altLang="en-US" sz="1200" b="1" i="0" kern="1200">
                <a:solidFill>
                  <a:schemeClr val="tx1"/>
                </a:solidFill>
                <a:effectLst/>
                <a:latin typeface="Microsoft YaHei" panose="020B0503020204020204" pitchFamily="34" charset="-122"/>
                <a:ea typeface="Microsoft YaHei" panose="020B0503020204020204" pitchFamily="34" charset="-122"/>
                <a:cs typeface="+mn-cs"/>
              </a:rPr>
              <a:t>事件</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load</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事件在页面或某个资源加载成功时触发。注意，页面或资源从浏览器缓存加载，并不会触发</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load</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事件：</a:t>
            </a:r>
          </a:p>
          <a:p>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window.addEventListener('load', event =&gt; { console.log('Loaded'); }); </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error</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事件是在页面或资源加载失败时触发。</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abort</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事件在用户取消加载时触发。</a:t>
            </a:r>
          </a:p>
          <a:p>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这三个事件实际上属于进度事件，不仅发生在</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document</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对象，还发生在各种外部资源上面。浏览网页就是一个加载各种资源的过程，图像（</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image</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）、样式表（</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style sheet</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）、脚本（</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script</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）、视频（</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video</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）、音频（</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audio</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Ajax</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请求（</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XMLHttpRequest</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）等等。这些资源和</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document</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对象、</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window</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对象、</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XMLHttpRequestUpload </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对象，都会触发</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load</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事件和</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error</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事件。</a:t>
            </a:r>
          </a:p>
          <a:p>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最后，页面的</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load</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事件也可以用</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pageshow</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事件代替。</a:t>
            </a:r>
          </a:p>
        </p:txBody>
      </p:sp>
      <p:sp>
        <p:nvSpPr>
          <p:cNvPr id="4" name="灯片编号占位符 3"/>
          <p:cNvSpPr>
            <a:spLocks noGrp="1"/>
          </p:cNvSpPr>
          <p:nvPr>
            <p:ph type="sldNum" sz="quarter" idx="5"/>
          </p:nvPr>
        </p:nvSpPr>
        <p:spPr>
          <a:xfrm>
            <a:off x="4024313" y="9721850"/>
            <a:ext cx="3078162" cy="512763"/>
          </a:xfrm>
          <a:prstGeom prst="rect">
            <a:avLst/>
          </a:prstGeom>
        </p:spPr>
        <p:txBody>
          <a:bodyPr/>
          <a:lstStyle/>
          <a:p>
            <a:fld id="{85D0DACE-38E0-42D2-9336-2B707D34BC6D}" type="slidenum">
              <a:rPr lang="zh-CN" altLang="en-US" smtClean="0"/>
              <a:t>54</a:t>
            </a:fld>
            <a:endParaRPr lang="zh-CN" altLang="en-US"/>
          </a:p>
        </p:txBody>
      </p:sp>
    </p:spTree>
    <p:extLst>
      <p:ext uri="{BB962C8B-B14F-4D97-AF65-F5344CB8AC3E}">
        <p14:creationId xmlns:p14="http://schemas.microsoft.com/office/powerpoint/2010/main" val="388361882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7938"/>
            <a:ext cx="6143625" cy="3455987"/>
          </a:xfrm>
          <a:prstGeom prst="rect">
            <a:avLst/>
          </a:prstGeom>
        </p:spPr>
      </p:sp>
      <p:sp>
        <p:nvSpPr>
          <p:cNvPr id="3" name="备注占位符 2"/>
          <p:cNvSpPr>
            <a:spLocks noGrp="1"/>
          </p:cNvSpPr>
          <p:nvPr>
            <p:ph type="body" idx="1"/>
          </p:nvPr>
        </p:nvSpPr>
        <p:spPr/>
        <p:txBody>
          <a:bodyPr/>
          <a:lstStyle/>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2 session </a:t>
            </a:r>
            <a:r>
              <a:rPr lang="zh-CN" altLang="en-US" sz="1200" b="1" i="0" kern="1200">
                <a:solidFill>
                  <a:schemeClr val="tx1"/>
                </a:solidFill>
                <a:effectLst/>
                <a:latin typeface="Microsoft YaHei" panose="020B0503020204020204" pitchFamily="34" charset="-122"/>
                <a:ea typeface="Microsoft YaHei" panose="020B0503020204020204" pitchFamily="34" charset="-122"/>
                <a:cs typeface="+mn-cs"/>
              </a:rPr>
              <a:t>历史事件</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2.1 pageshow </a:t>
            </a:r>
            <a:r>
              <a:rPr lang="zh-CN" altLang="en-US" sz="1200" b="1" i="0" kern="1200">
                <a:solidFill>
                  <a:schemeClr val="tx1"/>
                </a:solidFill>
                <a:effectLst/>
                <a:latin typeface="Microsoft YaHei" panose="020B0503020204020204" pitchFamily="34" charset="-122"/>
                <a:ea typeface="Microsoft YaHei" panose="020B0503020204020204" pitchFamily="34" charset="-122"/>
                <a:cs typeface="+mn-cs"/>
              </a:rPr>
              <a:t>事件，</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pagehide </a:t>
            </a:r>
            <a:r>
              <a:rPr lang="zh-CN" altLang="en-US" sz="1200" b="1" i="0" kern="1200">
                <a:solidFill>
                  <a:schemeClr val="tx1"/>
                </a:solidFill>
                <a:effectLst/>
                <a:latin typeface="Microsoft YaHei" panose="020B0503020204020204" pitchFamily="34" charset="-122"/>
                <a:ea typeface="Microsoft YaHei" panose="020B0503020204020204" pitchFamily="34" charset="-122"/>
                <a:cs typeface="+mn-cs"/>
              </a:rPr>
              <a:t>事件</a:t>
            </a:r>
          </a:p>
          <a:p>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默认情况下，浏览器会在当前会话（</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session</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）缓存页面，当用户点击“前进</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后退”按钮时，浏览器就会从缓存中加载页面。</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pageshow</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事件在页面加载时触发，包括第一次加载和从缓存加载两种情况。如果要指定页面每次加载（不管是不是从浏览器缓存）时都运行的代码，可以放在这个事件的监听函数。</a:t>
            </a:r>
          </a:p>
          <a:p>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第一次加载时，它的触发顺序排在</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load</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事件后面。从缓存加载时，</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load</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事件不会触发，因为网页在缓存中的样子通常是</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load</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事件的监听函数运行后的样子，所以不必重复执行。同理，如果是从缓存中加载页面，网页内初始化的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JavaScript </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脚本（比如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DOMContentLoaded </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事件的监听函数）也不会执行：</a:t>
            </a:r>
          </a:p>
          <a:p>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window.addEventListener('pageshow', event =&gt; { console.log('pageshow: ', event); }); </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pageshow</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事件有一个</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persisted</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属性，返回一个布尔值。页面第一次加载时，这个属性是</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false</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；当页面从缓存加载时，这个属性是</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true</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a:t>
            </a:r>
          </a:p>
          <a:p>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window.addEventListener('pageshow', e =&gt; {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if</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(e.persisted) { </a:t>
            </a:r>
            <a:r>
              <a:rPr lang="en-US" altLang="zh-CN" sz="1200" b="0" i="1" kern="1200">
                <a:solidFill>
                  <a:schemeClr val="tx1"/>
                </a:solidFill>
                <a:effectLst/>
                <a:latin typeface="Microsoft YaHei" panose="020B0503020204020204" pitchFamily="34" charset="-122"/>
                <a:ea typeface="Microsoft YaHei" panose="020B0503020204020204" pitchFamily="34" charset="-122"/>
                <a:cs typeface="+mn-cs"/>
              </a:rPr>
              <a:t>// ... </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 </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pagehide</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事件与</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pageshow</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事件类似，当用户通过“前进</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后退”按钮，离开当前页面时触发。它与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unload </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事件的区别在于，如果在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window </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对象上定义</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unload</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事件的监听函数之后，页面不会保存在缓存中，而使用</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pagehide</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事件，页面会保存在缓存中。</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pagehide</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事件实例也有一个</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persisted</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属性，将这个属性设为</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true</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，就表示页面要保存在缓存中；设为</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false</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，表示网页不保存在缓存中，这时如果设置了</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unload </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事件的监听函数，该函数将在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pagehide </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事件后立即运行。</a:t>
            </a:r>
          </a:p>
          <a:p>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如果页面包含</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&lt;frame&gt;</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或</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&lt;iframe&gt;</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元素，则</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&lt;frame&gt;</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页面的</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pageshow</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事件和</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pagehide</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事件，都会在主页面之前触发。</a:t>
            </a:r>
          </a:p>
          <a:p>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注意，这两个事件只在浏览器的</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history</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对象发生变化时触发，跟网页是否可见没有关系。</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2.2 popstate </a:t>
            </a:r>
            <a:r>
              <a:rPr lang="zh-CN" altLang="en-US" sz="1200" b="1" i="0" kern="1200">
                <a:solidFill>
                  <a:schemeClr val="tx1"/>
                </a:solidFill>
                <a:effectLst/>
                <a:latin typeface="Microsoft YaHei" panose="020B0503020204020204" pitchFamily="34" charset="-122"/>
                <a:ea typeface="Microsoft YaHei" panose="020B0503020204020204" pitchFamily="34" charset="-122"/>
                <a:cs typeface="+mn-cs"/>
              </a:rPr>
              <a:t>事件</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popstate</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事件在浏览器的</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history</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对象的当前记录发生显式切换时触发。注意，调用</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history.pushState()</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或</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history.replaceState()</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，并不会触发</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popstate</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事件。该事件只在用户在</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history</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记录之间显式切换时触发，比如鼠标点击“后退</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前进”按钮，或者在脚本中调用</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history.back()</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history.forward()</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history.go()</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时触发。</a:t>
            </a:r>
          </a:p>
          <a:p>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该事件对象有一个</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state</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属性，保存</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history.pushState</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方法和</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history.replaceState</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方法为当前记录添加的</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state</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对象：</a:t>
            </a:r>
          </a:p>
          <a:p>
            <a:r>
              <a:rPr lang="zh-CN" altLang="en-US"/>
              <a:t>由于使用</a:t>
            </a:r>
            <a:r>
              <a:rPr lang="en-US" altLang="zh-CN"/>
              <a:t>console.log</a:t>
            </a:r>
            <a:r>
              <a:rPr lang="zh-CN" altLang="en-US"/>
              <a:t>对象会直接记录为</a:t>
            </a:r>
            <a:r>
              <a:rPr lang="en-US" altLang="zh-CN"/>
              <a:t>[Object Object]</a:t>
            </a:r>
            <a:r>
              <a:rPr lang="zh-CN" altLang="en-US"/>
              <a:t>，所以这里直接读取了</a:t>
            </a:r>
            <a:r>
              <a:rPr lang="en-US" altLang="zh-CN"/>
              <a:t>state</a:t>
            </a:r>
            <a:r>
              <a:rPr lang="zh-CN" altLang="en-US"/>
              <a:t>内的</a:t>
            </a:r>
            <a:r>
              <a:rPr lang="en-US" altLang="zh-CN"/>
              <a:t>page</a:t>
            </a:r>
            <a:r>
              <a:rPr lang="zh-CN" altLang="en-US"/>
              <a:t>信息</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上面代码中，</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pushState</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方法向</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history</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添加了两条记录，然后</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replaceState</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方法替换掉当前记录。因此，连续两次</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back</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方法，会让当前条目退回到原始网址，它没有附带</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state</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对象，所以事件的</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state</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属性为</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null</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，然后前进两条记录，又回到</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replaceState</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方法添加的记录。</a:t>
            </a:r>
          </a:p>
          <a:p>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浏览器对于页面首次加载，是否触发</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popstate</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事件，处理不一样，</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Firefox </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不触发该事件。</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2.3 hashchange </a:t>
            </a:r>
            <a:r>
              <a:rPr lang="zh-CN" altLang="en-US" sz="1200" b="1" i="0" kern="1200">
                <a:solidFill>
                  <a:schemeClr val="tx1"/>
                </a:solidFill>
                <a:effectLst/>
                <a:latin typeface="Microsoft YaHei" panose="020B0503020204020204" pitchFamily="34" charset="-122"/>
                <a:ea typeface="Microsoft YaHei" panose="020B0503020204020204" pitchFamily="34" charset="-122"/>
                <a:cs typeface="+mn-cs"/>
              </a:rPr>
              <a:t>事件</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hashchange</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事件在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URL </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的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hash </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部分（即</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号后面的部分，包括</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号）发生变化时触发。该事件一般在</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window</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对象上监听。</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hashchange</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的事件实例具有两个特有属性：</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oldURL</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属性和</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newURL</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属性，分别表示变化前后的完整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URL</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a:t>
            </a:r>
          </a:p>
          <a:p>
            <a:endPar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endParaRPr>
          </a:p>
        </p:txBody>
      </p:sp>
      <p:sp>
        <p:nvSpPr>
          <p:cNvPr id="4" name="灯片编号占位符 3"/>
          <p:cNvSpPr>
            <a:spLocks noGrp="1"/>
          </p:cNvSpPr>
          <p:nvPr>
            <p:ph type="sldNum" sz="quarter" idx="5"/>
          </p:nvPr>
        </p:nvSpPr>
        <p:spPr>
          <a:xfrm>
            <a:off x="4024313" y="9721850"/>
            <a:ext cx="3078162" cy="512763"/>
          </a:xfrm>
          <a:prstGeom prst="rect">
            <a:avLst/>
          </a:prstGeom>
        </p:spPr>
        <p:txBody>
          <a:bodyPr/>
          <a:lstStyle/>
          <a:p>
            <a:fld id="{85D0DACE-38E0-42D2-9336-2B707D34BC6D}" type="slidenum">
              <a:rPr lang="zh-CN" altLang="en-US" smtClean="0"/>
              <a:t>55</a:t>
            </a:fld>
            <a:endParaRPr lang="zh-CN" altLang="en-US"/>
          </a:p>
        </p:txBody>
      </p:sp>
    </p:spTree>
    <p:extLst>
      <p:ext uri="{BB962C8B-B14F-4D97-AF65-F5344CB8AC3E}">
        <p14:creationId xmlns:p14="http://schemas.microsoft.com/office/powerpoint/2010/main" val="68965167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7938"/>
            <a:ext cx="6143625" cy="3455987"/>
          </a:xfrm>
          <a:prstGeom prst="rect">
            <a:avLst/>
          </a:prstGeom>
        </p:spPr>
      </p:sp>
      <p:sp>
        <p:nvSpPr>
          <p:cNvPr id="3" name="备注占位符 2"/>
          <p:cNvSpPr>
            <a:spLocks noGrp="1"/>
          </p:cNvSpPr>
          <p:nvPr>
            <p:ph type="body" idx="1"/>
          </p:nvPr>
        </p:nvSpPr>
        <p:spPr/>
        <p:txBody>
          <a:bodyPr/>
          <a:lstStyle/>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3 </a:t>
            </a:r>
            <a:r>
              <a:rPr lang="zh-CN" altLang="en-US" sz="1200" b="1" i="0" kern="1200">
                <a:solidFill>
                  <a:schemeClr val="tx1"/>
                </a:solidFill>
                <a:effectLst/>
                <a:latin typeface="Microsoft YaHei" panose="020B0503020204020204" pitchFamily="34" charset="-122"/>
                <a:ea typeface="Microsoft YaHei" panose="020B0503020204020204" pitchFamily="34" charset="-122"/>
                <a:cs typeface="+mn-cs"/>
              </a:rPr>
              <a:t>网页状态事件</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3.1 DOMContentLoaded </a:t>
            </a:r>
            <a:r>
              <a:rPr lang="zh-CN" altLang="en-US" sz="1200" b="1" i="0" kern="1200">
                <a:solidFill>
                  <a:schemeClr val="tx1"/>
                </a:solidFill>
                <a:effectLst/>
                <a:latin typeface="Microsoft YaHei" panose="020B0503020204020204" pitchFamily="34" charset="-122"/>
                <a:ea typeface="Microsoft YaHei" panose="020B0503020204020204" pitchFamily="34" charset="-122"/>
                <a:cs typeface="+mn-cs"/>
              </a:rPr>
              <a:t>事件</a:t>
            </a:r>
          </a:p>
          <a:p>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网页下载并解析完成以后，浏览器就会在</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document</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对象上触发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DOMContentLoaded </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事件。这时，仅仅完成了网页的解析（整张页面的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DOM </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生成了），所有外部资源（样式表、脚本、</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iframe </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等等）可能还没有下载结束。也就是说，这个事件比</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load</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事件，发生时间早得多：</a:t>
            </a:r>
          </a:p>
          <a:p>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document.addEventListener('DOMContentLoaded', event =&gt; { console.log('DOM Loaded'); }); </a:t>
            </a:r>
          </a:p>
          <a:p>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注意，网页的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JavaScript </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脚本是同步执行的，脚本一旦发生堵塞，将推迟触发</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DOMContentLoaded</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事件：</a:t>
            </a:r>
          </a:p>
          <a:p>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document.addEventListener('DOMContentLoaded', event =&gt; { console.log('DOM Loaded'); }); </a:t>
            </a:r>
            <a:r>
              <a:rPr lang="en-US" altLang="zh-CN" sz="1200" b="0" i="1" kern="1200">
                <a:solidFill>
                  <a:schemeClr val="tx1"/>
                </a:solidFill>
                <a:effectLst/>
                <a:latin typeface="Microsoft YaHei" panose="020B0503020204020204" pitchFamily="34" charset="-122"/>
                <a:ea typeface="Microsoft YaHei" panose="020B0503020204020204" pitchFamily="34" charset="-122"/>
                <a:cs typeface="+mn-cs"/>
              </a:rPr>
              <a:t>// </a:t>
            </a:r>
            <a:r>
              <a:rPr lang="zh-CN" altLang="en-US" sz="1200" b="0" i="1" kern="1200">
                <a:solidFill>
                  <a:schemeClr val="tx1"/>
                </a:solidFill>
                <a:effectLst/>
                <a:latin typeface="Microsoft YaHei" panose="020B0503020204020204" pitchFamily="34" charset="-122"/>
                <a:ea typeface="Microsoft YaHei" panose="020B0503020204020204" pitchFamily="34" charset="-122"/>
                <a:cs typeface="+mn-cs"/>
              </a:rPr>
              <a:t>这段代码会推迟触发 </a:t>
            </a:r>
            <a:r>
              <a:rPr lang="en-US" altLang="zh-CN" sz="1200" b="0" i="1" kern="1200">
                <a:solidFill>
                  <a:schemeClr val="tx1"/>
                </a:solidFill>
                <a:effectLst/>
                <a:latin typeface="Microsoft YaHei" panose="020B0503020204020204" pitchFamily="34" charset="-122"/>
                <a:ea typeface="Microsoft YaHei" panose="020B0503020204020204" pitchFamily="34" charset="-122"/>
                <a:cs typeface="+mn-cs"/>
              </a:rPr>
              <a:t>DOMContentLoaded </a:t>
            </a:r>
            <a:r>
              <a:rPr lang="zh-CN" altLang="en-US" sz="1200" b="0" i="1" kern="1200">
                <a:solidFill>
                  <a:schemeClr val="tx1"/>
                </a:solidFill>
                <a:effectLst/>
                <a:latin typeface="Microsoft YaHei" panose="020B0503020204020204" pitchFamily="34" charset="-122"/>
                <a:ea typeface="Microsoft YaHei" panose="020B0503020204020204" pitchFamily="34" charset="-122"/>
                <a:cs typeface="+mn-cs"/>
              </a:rPr>
              <a:t>事件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for</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let</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i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0; i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&lt;</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1000000000; i</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 </a:t>
            </a:r>
            <a:r>
              <a:rPr lang="en-US" altLang="zh-CN" sz="1200" b="0" i="1" kern="1200">
                <a:solidFill>
                  <a:schemeClr val="tx1"/>
                </a:solidFill>
                <a:effectLst/>
                <a:latin typeface="Microsoft YaHei" panose="020B0503020204020204" pitchFamily="34" charset="-122"/>
                <a:ea typeface="Microsoft YaHei" panose="020B0503020204020204" pitchFamily="34" charset="-122"/>
                <a:cs typeface="+mn-cs"/>
              </a:rPr>
              <a:t>// ... </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3.2 readystatechange </a:t>
            </a:r>
            <a:r>
              <a:rPr lang="zh-CN" altLang="en-US" sz="1200" b="1" i="0" kern="1200">
                <a:solidFill>
                  <a:schemeClr val="tx1"/>
                </a:solidFill>
                <a:effectLst/>
                <a:latin typeface="Microsoft YaHei" panose="020B0503020204020204" pitchFamily="34" charset="-122"/>
                <a:ea typeface="Microsoft YaHei" panose="020B0503020204020204" pitchFamily="34" charset="-122"/>
                <a:cs typeface="+mn-cs"/>
              </a:rPr>
              <a:t>事件</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readystatechange</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事件当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Document </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对象和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XMLHttpRequest </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对象的</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readyState</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属性发生变化时触发。</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document.readyState</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有三个可能的值：</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loading</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（网页正在加载）、</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interactive</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（网页已经解析完成，但是外部资源仍然处在加载状态）和</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complete</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（网页和所有外部资源已经结束加载，</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load</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事件即将触发）：</a:t>
            </a:r>
          </a:p>
          <a:p>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document.onreadystatechange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 =&gt; {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if</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(document.readyState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'interactive') { </a:t>
            </a:r>
            <a:r>
              <a:rPr lang="en-US" altLang="zh-CN" sz="1200" b="0" i="1" kern="1200">
                <a:solidFill>
                  <a:schemeClr val="tx1"/>
                </a:solidFill>
                <a:effectLst/>
                <a:latin typeface="Microsoft YaHei" panose="020B0503020204020204" pitchFamily="34" charset="-122"/>
                <a:ea typeface="Microsoft YaHei" panose="020B0503020204020204" pitchFamily="34" charset="-122"/>
                <a:cs typeface="+mn-cs"/>
              </a:rPr>
              <a:t>// ... </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 </a:t>
            </a:r>
          </a:p>
          <a:p>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这个事件可以看作</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DOMContentLoaded</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事件的另一种实现方法。</a:t>
            </a:r>
          </a:p>
          <a:p>
            <a:endPar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endParaRPr>
          </a:p>
        </p:txBody>
      </p:sp>
      <p:sp>
        <p:nvSpPr>
          <p:cNvPr id="4" name="灯片编号占位符 3"/>
          <p:cNvSpPr>
            <a:spLocks noGrp="1"/>
          </p:cNvSpPr>
          <p:nvPr>
            <p:ph type="sldNum" sz="quarter" idx="5"/>
          </p:nvPr>
        </p:nvSpPr>
        <p:spPr>
          <a:xfrm>
            <a:off x="4024313" y="9721850"/>
            <a:ext cx="3078162" cy="512763"/>
          </a:xfrm>
          <a:prstGeom prst="rect">
            <a:avLst/>
          </a:prstGeom>
        </p:spPr>
        <p:txBody>
          <a:bodyPr/>
          <a:lstStyle/>
          <a:p>
            <a:fld id="{85D0DACE-38E0-42D2-9336-2B707D34BC6D}" type="slidenum">
              <a:rPr lang="zh-CN" altLang="en-US" smtClean="0"/>
              <a:t>56</a:t>
            </a:fld>
            <a:endParaRPr lang="zh-CN" altLang="en-US"/>
          </a:p>
        </p:txBody>
      </p:sp>
    </p:spTree>
    <p:extLst>
      <p:ext uri="{BB962C8B-B14F-4D97-AF65-F5344CB8AC3E}">
        <p14:creationId xmlns:p14="http://schemas.microsoft.com/office/powerpoint/2010/main" val="180869776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7938"/>
            <a:ext cx="6143625" cy="3455987"/>
          </a:xfrm>
          <a:prstGeom prst="rect">
            <a:avLst/>
          </a:prstGeom>
        </p:spPr>
      </p:sp>
      <p:sp>
        <p:nvSpPr>
          <p:cNvPr id="3" name="备注占位符 2"/>
          <p:cNvSpPr>
            <a:spLocks noGrp="1"/>
          </p:cNvSpPr>
          <p:nvPr>
            <p:ph type="body" idx="1"/>
          </p:nvPr>
        </p:nvSpPr>
        <p:spPr/>
        <p:txBody>
          <a:bodyPr/>
          <a:lstStyle/>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4 </a:t>
            </a:r>
            <a:r>
              <a:rPr lang="zh-CN" altLang="en-US" sz="1200" b="1" i="0" kern="1200">
                <a:solidFill>
                  <a:schemeClr val="tx1"/>
                </a:solidFill>
                <a:effectLst/>
                <a:latin typeface="Microsoft YaHei" panose="020B0503020204020204" pitchFamily="34" charset="-122"/>
                <a:ea typeface="Microsoft YaHei" panose="020B0503020204020204" pitchFamily="34" charset="-122"/>
                <a:cs typeface="+mn-cs"/>
              </a:rPr>
              <a:t>窗口事件</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4.1 scroll </a:t>
            </a:r>
            <a:r>
              <a:rPr lang="zh-CN" altLang="en-US" sz="1200" b="1" i="0" kern="1200">
                <a:solidFill>
                  <a:schemeClr val="tx1"/>
                </a:solidFill>
                <a:effectLst/>
                <a:latin typeface="Microsoft YaHei" panose="020B0503020204020204" pitchFamily="34" charset="-122"/>
                <a:ea typeface="Microsoft YaHei" panose="020B0503020204020204" pitchFamily="34" charset="-122"/>
                <a:cs typeface="+mn-cs"/>
              </a:rPr>
              <a:t>事件</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scroll</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事件在文档或文档元素滚动时触发，主要出现在用户拖动滚动条：</a:t>
            </a:r>
          </a:p>
          <a:p>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window.addEventListener('scroll', callback); </a:t>
            </a:r>
          </a:p>
          <a:p>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该事件会连续地大量触发，所以它的监听函数之中不应该有非常耗费计算的操作。推荐的做法是使用</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requestAnimationFrame</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或</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setTimeout</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控制该事件的触发频率，然后可以结合</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customEvent</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抛出一个新事件：</a:t>
            </a:r>
          </a:p>
          <a:p>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function</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 {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const</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throttle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function</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(type, name, obj) {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const</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obj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obj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window;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let</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running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false</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const</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func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 =&gt; {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if</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(running) {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return</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 running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true</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requestAnimationFrame(() =&gt; { obj.dispatchEvent(</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new</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CustomEvent(name)); running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false</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 }; obj.addEventListener(type, func); }; </a:t>
            </a:r>
            <a:r>
              <a:rPr lang="en-US" altLang="zh-CN" sz="1200" b="0" i="1" kern="1200">
                <a:solidFill>
                  <a:schemeClr val="tx1"/>
                </a:solidFill>
                <a:effectLst/>
                <a:latin typeface="Microsoft YaHei" panose="020B0503020204020204" pitchFamily="34" charset="-122"/>
                <a:ea typeface="Microsoft YaHei" panose="020B0503020204020204" pitchFamily="34" charset="-122"/>
                <a:cs typeface="+mn-cs"/>
              </a:rPr>
              <a:t>// </a:t>
            </a:r>
            <a:r>
              <a:rPr lang="zh-CN" altLang="en-US" sz="1200" b="0" i="1" kern="1200">
                <a:solidFill>
                  <a:schemeClr val="tx1"/>
                </a:solidFill>
                <a:effectLst/>
                <a:latin typeface="Microsoft YaHei" panose="020B0503020204020204" pitchFamily="34" charset="-122"/>
                <a:ea typeface="Microsoft YaHei" panose="020B0503020204020204" pitchFamily="34" charset="-122"/>
                <a:cs typeface="+mn-cs"/>
              </a:rPr>
              <a:t>将 </a:t>
            </a:r>
            <a:r>
              <a:rPr lang="en-US" altLang="zh-CN" sz="1200" b="0" i="1" kern="1200">
                <a:solidFill>
                  <a:schemeClr val="tx1"/>
                </a:solidFill>
                <a:effectLst/>
                <a:latin typeface="Microsoft YaHei" panose="020B0503020204020204" pitchFamily="34" charset="-122"/>
                <a:ea typeface="Microsoft YaHei" panose="020B0503020204020204" pitchFamily="34" charset="-122"/>
                <a:cs typeface="+mn-cs"/>
              </a:rPr>
              <a:t>scroll </a:t>
            </a:r>
            <a:r>
              <a:rPr lang="zh-CN" altLang="en-US" sz="1200" b="0" i="1" kern="1200">
                <a:solidFill>
                  <a:schemeClr val="tx1"/>
                </a:solidFill>
                <a:effectLst/>
                <a:latin typeface="Microsoft YaHei" panose="020B0503020204020204" pitchFamily="34" charset="-122"/>
                <a:ea typeface="Microsoft YaHei" panose="020B0503020204020204" pitchFamily="34" charset="-122"/>
                <a:cs typeface="+mn-cs"/>
              </a:rPr>
              <a:t>事件重定义为 </a:t>
            </a:r>
            <a:r>
              <a:rPr lang="en-US" altLang="zh-CN" sz="1200" b="0" i="1" kern="1200">
                <a:solidFill>
                  <a:schemeClr val="tx1"/>
                </a:solidFill>
                <a:effectLst/>
                <a:latin typeface="Microsoft YaHei" panose="020B0503020204020204" pitchFamily="34" charset="-122"/>
                <a:ea typeface="Microsoft YaHei" panose="020B0503020204020204" pitchFamily="34" charset="-122"/>
                <a:cs typeface="+mn-cs"/>
              </a:rPr>
              <a:t>optimizedScroll </a:t>
            </a:r>
            <a:r>
              <a:rPr lang="zh-CN" altLang="en-US" sz="1200" b="0" i="1" kern="1200">
                <a:solidFill>
                  <a:schemeClr val="tx1"/>
                </a:solidFill>
                <a:effectLst/>
                <a:latin typeface="Microsoft YaHei" panose="020B0503020204020204" pitchFamily="34" charset="-122"/>
                <a:ea typeface="Microsoft YaHei" panose="020B0503020204020204" pitchFamily="34" charset="-122"/>
                <a:cs typeface="+mn-cs"/>
              </a:rPr>
              <a:t>事件 </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throttle('scroll', 'optimizedScroll'); })(); window.addEventListener('optimizedScroll', () =&gt; { console.log('Resource conscious scroll callback!'); }); </a:t>
            </a:r>
          </a:p>
          <a:p>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上面代码中，</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throttle</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函数用于控制事件触发频率，</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requestAnimationFrame</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方法保证每次页面重绘（每秒</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60</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次），只会触发一次</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scroll</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事件的监听函数。也就是说，上面方法将</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scroll</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事件的触发频率，限制在每秒</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60</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次。具体来说，就是</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scroll</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事件只要频率低于每秒</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60</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次，就会触发</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optimizedScroll</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事件，从而执行</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optimizedScroll</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事件的监听函数。</a:t>
            </a:r>
          </a:p>
          <a:p>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改用</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setTimeout</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方法，可以放置更大的时间间隔：</a:t>
            </a:r>
          </a:p>
          <a:p>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function</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 window.addEventListener('scroll', scrollThrottler,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false</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let</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scrollTimeout;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function</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scrollThrottler() {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if</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scrollTimeout) { scrollTimeout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setTimeout(() =&gt; { scrollTimeout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null</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actualScrollHandler(); }, 66); } }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function</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actualScrollHandler() { </a:t>
            </a:r>
            <a:r>
              <a:rPr lang="en-US" altLang="zh-CN" sz="1200" b="0" i="1" kern="1200">
                <a:solidFill>
                  <a:schemeClr val="tx1"/>
                </a:solidFill>
                <a:effectLst/>
                <a:latin typeface="Microsoft YaHei" panose="020B0503020204020204" pitchFamily="34" charset="-122"/>
                <a:ea typeface="Microsoft YaHei" panose="020B0503020204020204" pitchFamily="34" charset="-122"/>
                <a:cs typeface="+mn-cs"/>
              </a:rPr>
              <a:t>// ... </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 </a:t>
            </a:r>
          </a:p>
          <a:p>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上面代码中，每次</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scroll</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事件都会执行</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scrollThrottler</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函数。该函数里面有一个定时器</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setTimeout</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，每</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66</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毫秒触发一次（每秒</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15</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次）真正执行的任务</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actualScrollHandler</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a:t>
            </a:r>
          </a:p>
          <a:p>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下面是一个更一般的</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throttle</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函数的写法：</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function</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throttle(fn, wait) {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let</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time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Date.now();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return</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function</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if</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((time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wait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Date.now())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&lt;</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0) { fn(); time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Date.now(); } } } window.addEventListener('scroll', throttle(callback, 1000)); </a:t>
            </a:r>
          </a:p>
          <a:p>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上面的代码将</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scroll</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事件的触发频率，限制在一秒一次。</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lodash</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函数库提供了现成的</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throttle</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函数，可以直接使用：</a:t>
            </a:r>
          </a:p>
          <a:p>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window.addEventListener('scroll', _.throttle(callback, 1000)); </a:t>
            </a:r>
          </a:p>
          <a:p>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前面介绍过</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debounce</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的概念，</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throttle</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与它区别在于，</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throttle</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是“节流”，确保一段时间内只执行一次，而</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debounce</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是“防抖”，要连续操作结束后再执行。以网页滚动为例，</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debounce</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要等到用户停止滚动后才执行，</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throttle</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则是如果用户一直在滚动网页，那么在滚动过程中还是会执行。</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4.2 resize </a:t>
            </a:r>
            <a:r>
              <a:rPr lang="zh-CN" altLang="en-US" sz="1200" b="1" i="0" kern="1200">
                <a:solidFill>
                  <a:schemeClr val="tx1"/>
                </a:solidFill>
                <a:effectLst/>
                <a:latin typeface="Microsoft YaHei" panose="020B0503020204020204" pitchFamily="34" charset="-122"/>
                <a:ea typeface="Microsoft YaHei" panose="020B0503020204020204" pitchFamily="34" charset="-122"/>
                <a:cs typeface="+mn-cs"/>
              </a:rPr>
              <a:t>事件</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resize</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事件在改变浏览器窗口大小时触发，主要发生在</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window</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对象上面。</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let</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resizeMethod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 =&gt; {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if</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(document.body.clientWidth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&lt;</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768) { console.log('Mobile device'); } }; window.addEventListener('resize', resizeMethod,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true</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a:t>
            </a:r>
          </a:p>
          <a:p>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该事件也会连续地大量触发，所以最好像上面的</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scroll</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事件一样，通过</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throttle</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函数控制事件触发频率。</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4.3 fullscreenchange </a:t>
            </a:r>
            <a:r>
              <a:rPr lang="zh-CN" altLang="en-US" sz="1200" b="1" i="0" kern="1200">
                <a:solidFill>
                  <a:schemeClr val="tx1"/>
                </a:solidFill>
                <a:effectLst/>
                <a:latin typeface="Microsoft YaHei" panose="020B0503020204020204" pitchFamily="34" charset="-122"/>
                <a:ea typeface="Microsoft YaHei" panose="020B0503020204020204" pitchFamily="34" charset="-122"/>
                <a:cs typeface="+mn-cs"/>
              </a:rPr>
              <a:t>事件，</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fullscreenerror </a:t>
            </a:r>
            <a:r>
              <a:rPr lang="zh-CN" altLang="en-US" sz="1200" b="1" i="0" kern="1200">
                <a:solidFill>
                  <a:schemeClr val="tx1"/>
                </a:solidFill>
                <a:effectLst/>
                <a:latin typeface="Microsoft YaHei" panose="020B0503020204020204" pitchFamily="34" charset="-122"/>
                <a:ea typeface="Microsoft YaHei" panose="020B0503020204020204" pitchFamily="34" charset="-122"/>
                <a:cs typeface="+mn-cs"/>
              </a:rPr>
              <a:t>事件</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fullscreenchange</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事件在进入或退出全屏状态时触发，该事件发生在</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document</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对象上面：</a:t>
            </a:r>
          </a:p>
          <a:p>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document.addEventListener('fullscreenchange', event =&gt; { console.log(document.fullscreenElement); }); </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fullscreenerror</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事件在浏览器无法切换到全屏状态时触发。</a:t>
            </a:r>
          </a:p>
          <a:p>
            <a:endPar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endParaRPr>
          </a:p>
        </p:txBody>
      </p:sp>
      <p:sp>
        <p:nvSpPr>
          <p:cNvPr id="4" name="灯片编号占位符 3"/>
          <p:cNvSpPr>
            <a:spLocks noGrp="1"/>
          </p:cNvSpPr>
          <p:nvPr>
            <p:ph type="sldNum" sz="quarter" idx="5"/>
          </p:nvPr>
        </p:nvSpPr>
        <p:spPr>
          <a:xfrm>
            <a:off x="4024313" y="9721850"/>
            <a:ext cx="3078162" cy="512763"/>
          </a:xfrm>
          <a:prstGeom prst="rect">
            <a:avLst/>
          </a:prstGeom>
        </p:spPr>
        <p:txBody>
          <a:bodyPr/>
          <a:lstStyle/>
          <a:p>
            <a:fld id="{85D0DACE-38E0-42D2-9336-2B707D34BC6D}" type="slidenum">
              <a:rPr lang="zh-CN" altLang="en-US" smtClean="0"/>
              <a:t>57</a:t>
            </a:fld>
            <a:endParaRPr lang="zh-CN" altLang="en-US"/>
          </a:p>
        </p:txBody>
      </p:sp>
    </p:spTree>
    <p:extLst>
      <p:ext uri="{BB962C8B-B14F-4D97-AF65-F5344CB8AC3E}">
        <p14:creationId xmlns:p14="http://schemas.microsoft.com/office/powerpoint/2010/main" val="113881838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7938"/>
            <a:ext cx="6143625" cy="3455987"/>
          </a:xfrm>
          <a:prstGeom prst="rect">
            <a:avLst/>
          </a:prstGeom>
        </p:spPr>
      </p:sp>
      <p:sp>
        <p:nvSpPr>
          <p:cNvPr id="3" name="备注占位符 2"/>
          <p:cNvSpPr>
            <a:spLocks noGrp="1"/>
          </p:cNvSpPr>
          <p:nvPr>
            <p:ph type="body" idx="1"/>
          </p:nvPr>
        </p:nvSpPr>
        <p:spPr/>
        <p:txBody>
          <a:bodyPr/>
          <a:lstStyle/>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5 </a:t>
            </a:r>
            <a:r>
              <a:rPr lang="zh-CN" altLang="en-US" sz="1200" b="1" i="0" kern="1200">
                <a:solidFill>
                  <a:schemeClr val="tx1"/>
                </a:solidFill>
                <a:effectLst/>
                <a:latin typeface="Microsoft YaHei" panose="020B0503020204020204" pitchFamily="34" charset="-122"/>
                <a:ea typeface="Microsoft YaHei" panose="020B0503020204020204" pitchFamily="34" charset="-122"/>
                <a:cs typeface="+mn-cs"/>
              </a:rPr>
              <a:t>剪贴板事件</a:t>
            </a:r>
          </a:p>
          <a:p>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以下三个事件属于剪贴板操作的相关事件：</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cut</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：将选中的内容从文档中移除，加入剪贴板时触发。</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copy</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：进行复制动作时触发。</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paste</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：剪贴板内容粘贴到文档后触发。</a:t>
            </a:r>
          </a:p>
          <a:p>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这三个事件都是</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ClipboardEvent</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接口的实例。</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ClipboardEvent</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有一个实例属性</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clipboardData</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，是一个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DataTransfer </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对象，存放剪贴的数据。具体的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API </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接口和操作方法，请看前一章节的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DataTransfer</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对象部分：</a:t>
            </a:r>
          </a:p>
          <a:p>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document.addEventListener('copy', e =&gt; { e.clipboardData.setData('text/plain', 'Hello, world!'); e.clipboardData.setData('text/html', '&lt;b&gt;Hello, world!&lt;/b&gt;'); e.preventDefault(); }); </a:t>
            </a:r>
          </a:p>
          <a:p>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上面的代码使得复制进入剪贴板的，都是开发者指定的数据，而不是用户想要拷贝的数据。</a:t>
            </a:r>
          </a:p>
          <a:p>
            <a:endPar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endParaRPr>
          </a:p>
        </p:txBody>
      </p:sp>
      <p:sp>
        <p:nvSpPr>
          <p:cNvPr id="4" name="灯片编号占位符 3"/>
          <p:cNvSpPr>
            <a:spLocks noGrp="1"/>
          </p:cNvSpPr>
          <p:nvPr>
            <p:ph type="sldNum" sz="quarter" idx="5"/>
          </p:nvPr>
        </p:nvSpPr>
        <p:spPr>
          <a:xfrm>
            <a:off x="4024313" y="9721850"/>
            <a:ext cx="3078162" cy="512763"/>
          </a:xfrm>
          <a:prstGeom prst="rect">
            <a:avLst/>
          </a:prstGeom>
        </p:spPr>
        <p:txBody>
          <a:bodyPr/>
          <a:lstStyle/>
          <a:p>
            <a:fld id="{85D0DACE-38E0-42D2-9336-2B707D34BC6D}" type="slidenum">
              <a:rPr lang="zh-CN" altLang="en-US" smtClean="0"/>
              <a:t>58</a:t>
            </a:fld>
            <a:endParaRPr lang="zh-CN" altLang="en-US"/>
          </a:p>
        </p:txBody>
      </p:sp>
    </p:spTree>
    <p:extLst>
      <p:ext uri="{BB962C8B-B14F-4D97-AF65-F5344CB8AC3E}">
        <p14:creationId xmlns:p14="http://schemas.microsoft.com/office/powerpoint/2010/main" val="311575392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7938"/>
            <a:ext cx="6143625" cy="3455987"/>
          </a:xfrm>
          <a:prstGeom prst="rect">
            <a:avLst/>
          </a:prstGeom>
        </p:spPr>
      </p:sp>
      <p:sp>
        <p:nvSpPr>
          <p:cNvPr id="3" name="备注占位符 2"/>
          <p:cNvSpPr>
            <a:spLocks noGrp="1"/>
          </p:cNvSpPr>
          <p:nvPr>
            <p:ph type="body" idx="1"/>
          </p:nvPr>
        </p:nvSpPr>
        <p:spPr/>
        <p:txBody>
          <a:bodyPr/>
          <a:lstStyle/>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6 </a:t>
            </a:r>
            <a:r>
              <a:rPr lang="zh-CN" altLang="en-US" sz="1200" b="1" i="0" kern="1200">
                <a:solidFill>
                  <a:schemeClr val="tx1"/>
                </a:solidFill>
                <a:effectLst/>
                <a:latin typeface="Microsoft YaHei" panose="020B0503020204020204" pitchFamily="34" charset="-122"/>
                <a:ea typeface="Microsoft YaHei" panose="020B0503020204020204" pitchFamily="34" charset="-122"/>
                <a:cs typeface="+mn-cs"/>
              </a:rPr>
              <a:t>焦点事件</a:t>
            </a:r>
          </a:p>
          <a:p>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焦点事件发生在元素节点和</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document</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对象上面，与获得或失去焦点相关。它主要包括以下四个事件：</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focus</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：元素节点获得焦点后触发，该事件不会冒泡。</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blur</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：元素节点失去焦点后触发，该事件不会冒泡。</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focusin</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：元素节点将要获得焦点时触发，发生在</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focus</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事件之前。该事件会冒泡。</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focusout</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：元素节点将要失去焦点时触发，发生在</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blur</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事件之前。该事件会冒泡。</a:t>
            </a:r>
          </a:p>
          <a:p>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这四个事件都继承了</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FocusEvent</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接口。</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FocusEvent</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实例具有以下属性：</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FocusEvent.target</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：事件的目标节点。</a:t>
            </a:r>
          </a:p>
          <a:p>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FocusEvent.relatedTarget</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：对于</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focusin</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事件，返回失去焦点的节点；对于</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focusout</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事件，返回将要接受焦点的节点；对于</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focus</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和</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blur</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事件，返回</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null</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a:t>
            </a:r>
          </a:p>
          <a:p>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由于</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focus</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和</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blur</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事件不会冒泡，只能在捕获阶段触发，所以</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addEventListener</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方法的第三个参数需要设为</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true</a:t>
            </a:r>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a:t>
            </a:r>
          </a:p>
          <a:p>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form.addEventListener('focus', event =&gt; { event.target.style.background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'pink'; },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true</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form.addEventListener('blur', event =&gt; { event.target.style.background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 }, </a:t>
            </a:r>
            <a:r>
              <a:rPr lang="en-US" altLang="zh-CN" sz="1200" b="1" i="0" kern="1200">
                <a:solidFill>
                  <a:schemeClr val="tx1"/>
                </a:solidFill>
                <a:effectLst/>
                <a:latin typeface="Microsoft YaHei" panose="020B0503020204020204" pitchFamily="34" charset="-122"/>
                <a:ea typeface="Microsoft YaHei" panose="020B0503020204020204" pitchFamily="34" charset="-122"/>
                <a:cs typeface="+mn-cs"/>
              </a:rPr>
              <a:t>true</a:t>
            </a:r>
            <a:r>
              <a:rPr lang="en-US" altLang="zh-CN" sz="1200" b="0" i="0" kern="1200">
                <a:solidFill>
                  <a:schemeClr val="tx1"/>
                </a:solidFill>
                <a:effectLst/>
                <a:latin typeface="Microsoft YaHei" panose="020B0503020204020204" pitchFamily="34" charset="-122"/>
                <a:ea typeface="Microsoft YaHei" panose="020B0503020204020204" pitchFamily="34" charset="-122"/>
                <a:cs typeface="+mn-cs"/>
              </a:rPr>
              <a:t>); </a:t>
            </a:r>
          </a:p>
          <a:p>
            <a:r>
              <a:rPr lang="zh-CN" altLang="en-US" sz="1200" b="0" i="0" kern="1200">
                <a:solidFill>
                  <a:schemeClr val="tx1"/>
                </a:solidFill>
                <a:effectLst/>
                <a:latin typeface="Microsoft YaHei" panose="020B0503020204020204" pitchFamily="34" charset="-122"/>
                <a:ea typeface="Microsoft YaHei" panose="020B0503020204020204" pitchFamily="34" charset="-122"/>
                <a:cs typeface="+mn-cs"/>
              </a:rPr>
              <a:t>上面代码针对表单的文本输入框，接受焦点时设置背景色，失去焦点时去除背景色。</a:t>
            </a:r>
          </a:p>
          <a:p>
            <a:endParaRPr kumimoji="1" lang="en-US" altLang="zh-CN" dirty="0"/>
          </a:p>
        </p:txBody>
      </p:sp>
      <p:sp>
        <p:nvSpPr>
          <p:cNvPr id="4" name="灯片编号占位符 3"/>
          <p:cNvSpPr>
            <a:spLocks noGrp="1"/>
          </p:cNvSpPr>
          <p:nvPr>
            <p:ph type="sldNum" sz="quarter" idx="5"/>
          </p:nvPr>
        </p:nvSpPr>
        <p:spPr>
          <a:xfrm>
            <a:off x="4024313" y="9721850"/>
            <a:ext cx="3078162" cy="512763"/>
          </a:xfrm>
          <a:prstGeom prst="rect">
            <a:avLst/>
          </a:prstGeom>
        </p:spPr>
        <p:txBody>
          <a:bodyPr/>
          <a:lstStyle/>
          <a:p>
            <a:fld id="{85D0DACE-38E0-42D2-9336-2B707D34BC6D}" type="slidenum">
              <a:rPr lang="zh-CN" altLang="en-US" smtClean="0"/>
              <a:t>59</a:t>
            </a:fld>
            <a:endParaRPr lang="zh-CN" altLang="en-US"/>
          </a:p>
        </p:txBody>
      </p:sp>
    </p:spTree>
    <p:extLst>
      <p:ext uri="{BB962C8B-B14F-4D97-AF65-F5344CB8AC3E}">
        <p14:creationId xmlns:p14="http://schemas.microsoft.com/office/powerpoint/2010/main" val="20117159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7938"/>
            <a:ext cx="6143625" cy="3455987"/>
          </a:xfrm>
          <a:prstGeom prst="rect">
            <a:avLst/>
          </a:prstGeom>
        </p:spPr>
      </p:sp>
      <p:sp>
        <p:nvSpPr>
          <p:cNvPr id="3" name="备注占位符 2"/>
          <p:cNvSpPr>
            <a:spLocks noGrp="1"/>
          </p:cNvSpPr>
          <p:nvPr>
            <p:ph type="body" idx="1"/>
          </p:nvPr>
        </p:nvSpPr>
        <p:spPr/>
        <p:txBody>
          <a:bodyPr/>
          <a:lstStyle/>
          <a:p>
            <a:endParaRPr kumimoji="1" lang="en-US" altLang="zh-CN" dirty="0"/>
          </a:p>
        </p:txBody>
      </p:sp>
      <p:sp>
        <p:nvSpPr>
          <p:cNvPr id="4" name="灯片编号占位符 3"/>
          <p:cNvSpPr>
            <a:spLocks noGrp="1"/>
          </p:cNvSpPr>
          <p:nvPr>
            <p:ph type="sldNum" sz="quarter" idx="5"/>
          </p:nvPr>
        </p:nvSpPr>
        <p:spPr>
          <a:xfrm>
            <a:off x="4024313" y="9721850"/>
            <a:ext cx="3078162" cy="512763"/>
          </a:xfrm>
          <a:prstGeom prst="rect">
            <a:avLst/>
          </a:prstGeom>
        </p:spPr>
        <p:txBody>
          <a:bodyPr/>
          <a:lstStyle/>
          <a:p>
            <a:fld id="{85D0DACE-38E0-42D2-9336-2B707D34BC6D}" type="slidenum">
              <a:rPr lang="zh-CN" altLang="en-US" smtClean="0"/>
              <a:t>6</a:t>
            </a:fld>
            <a:endParaRPr lang="zh-CN" altLang="en-US"/>
          </a:p>
        </p:txBody>
      </p:sp>
    </p:spTree>
    <p:extLst>
      <p:ext uri="{BB962C8B-B14F-4D97-AF65-F5344CB8AC3E}">
        <p14:creationId xmlns:p14="http://schemas.microsoft.com/office/powerpoint/2010/main" val="50998007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7938"/>
            <a:ext cx="6143625" cy="3455987"/>
          </a:xfrm>
          <a:prstGeom prst="rect">
            <a:avLst/>
          </a:prstGeom>
        </p:spPr>
      </p:sp>
      <p:sp>
        <p:nvSpPr>
          <p:cNvPr id="3" name="备注占位符 2"/>
          <p:cNvSpPr>
            <a:spLocks noGrp="1"/>
          </p:cNvSpPr>
          <p:nvPr>
            <p:ph type="body" idx="1"/>
          </p:nvPr>
        </p:nvSpPr>
        <p:spPr/>
        <p:txBody>
          <a:bodyPr/>
          <a:lstStyle/>
          <a:p>
            <a:endParaRPr kumimoji="1" lang="en-US" altLang="zh-CN" dirty="0"/>
          </a:p>
        </p:txBody>
      </p:sp>
      <p:sp>
        <p:nvSpPr>
          <p:cNvPr id="4" name="灯片编号占位符 3"/>
          <p:cNvSpPr>
            <a:spLocks noGrp="1"/>
          </p:cNvSpPr>
          <p:nvPr>
            <p:ph type="sldNum" sz="quarter" idx="5"/>
          </p:nvPr>
        </p:nvSpPr>
        <p:spPr>
          <a:xfrm>
            <a:off x="4024313" y="9721850"/>
            <a:ext cx="3078162" cy="512763"/>
          </a:xfrm>
          <a:prstGeom prst="rect">
            <a:avLst/>
          </a:prstGeom>
        </p:spPr>
        <p:txBody>
          <a:bodyPr/>
          <a:lstStyle/>
          <a:p>
            <a:fld id="{85D0DACE-38E0-42D2-9336-2B707D34BC6D}" type="slidenum">
              <a:rPr lang="zh-CN" altLang="en-US" smtClean="0"/>
              <a:t>60</a:t>
            </a:fld>
            <a:endParaRPr lang="zh-CN" altLang="en-US"/>
          </a:p>
        </p:txBody>
      </p:sp>
    </p:spTree>
    <p:extLst>
      <p:ext uri="{BB962C8B-B14F-4D97-AF65-F5344CB8AC3E}">
        <p14:creationId xmlns:p14="http://schemas.microsoft.com/office/powerpoint/2010/main" val="250670082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7938"/>
            <a:ext cx="6143625" cy="3455987"/>
          </a:xfrm>
          <a:prstGeom prst="rect">
            <a:avLst/>
          </a:prstGeom>
        </p:spPr>
      </p:sp>
      <p:sp>
        <p:nvSpPr>
          <p:cNvPr id="3" name="备注占位符 2"/>
          <p:cNvSpPr>
            <a:spLocks noGrp="1"/>
          </p:cNvSpPr>
          <p:nvPr>
            <p:ph type="body" idx="1"/>
          </p:nvPr>
        </p:nvSpPr>
        <p:spPr/>
        <p:txBody>
          <a:bodyPr/>
          <a:lstStyle/>
          <a:p>
            <a:endParaRPr kumimoji="1" lang="en-US" altLang="zh-CN" dirty="0"/>
          </a:p>
        </p:txBody>
      </p:sp>
      <p:sp>
        <p:nvSpPr>
          <p:cNvPr id="4" name="灯片编号占位符 3"/>
          <p:cNvSpPr>
            <a:spLocks noGrp="1"/>
          </p:cNvSpPr>
          <p:nvPr>
            <p:ph type="sldNum" sz="quarter" idx="5"/>
          </p:nvPr>
        </p:nvSpPr>
        <p:spPr>
          <a:xfrm>
            <a:off x="4024313" y="9721850"/>
            <a:ext cx="3078162" cy="512763"/>
          </a:xfrm>
          <a:prstGeom prst="rect">
            <a:avLst/>
          </a:prstGeom>
        </p:spPr>
        <p:txBody>
          <a:bodyPr/>
          <a:lstStyle/>
          <a:p>
            <a:fld id="{85D0DACE-38E0-42D2-9336-2B707D34BC6D}" type="slidenum">
              <a:rPr lang="zh-CN" altLang="en-US" smtClean="0"/>
              <a:t>61</a:t>
            </a:fld>
            <a:endParaRPr lang="zh-CN" altLang="en-US"/>
          </a:p>
        </p:txBody>
      </p:sp>
    </p:spTree>
    <p:extLst>
      <p:ext uri="{BB962C8B-B14F-4D97-AF65-F5344CB8AC3E}">
        <p14:creationId xmlns:p14="http://schemas.microsoft.com/office/powerpoint/2010/main" val="252381190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7938"/>
            <a:ext cx="6143625" cy="3455987"/>
          </a:xfrm>
          <a:prstGeom prst="rect">
            <a:avLst/>
          </a:prstGeo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a:xfrm>
            <a:off x="4024313" y="9721850"/>
            <a:ext cx="3078162" cy="512763"/>
          </a:xfrm>
          <a:prstGeom prst="rect">
            <a:avLst/>
          </a:prstGeom>
        </p:spPr>
        <p:txBody>
          <a:bodyPr/>
          <a:lstStyle/>
          <a:p>
            <a:fld id="{85D0DACE-38E0-42D2-9336-2B707D34BC6D}" type="slidenum">
              <a:rPr lang="zh-CN" altLang="en-US" smtClean="0"/>
              <a:t>62</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7938"/>
            <a:ext cx="6143625" cy="3455987"/>
          </a:xfrm>
          <a:prstGeom prst="rect">
            <a:avLst/>
          </a:prstGeom>
        </p:spPr>
      </p:sp>
      <p:sp>
        <p:nvSpPr>
          <p:cNvPr id="3" name="备注占位符 2"/>
          <p:cNvSpPr>
            <a:spLocks noGrp="1"/>
          </p:cNvSpPr>
          <p:nvPr>
            <p:ph type="body" idx="1"/>
          </p:nvPr>
        </p:nvSpPr>
        <p:spPr/>
        <p:txBody>
          <a:bodyPr/>
          <a:lstStyle/>
          <a:p>
            <a:endParaRPr kumimoji="1" lang="en-US" altLang="zh-CN" dirty="0"/>
          </a:p>
          <a:p>
            <a:endParaRPr kumimoji="1" lang="en-US" altLang="zh-CN" dirty="0"/>
          </a:p>
          <a:p>
            <a:endParaRPr kumimoji="1" lang="en-US" altLang="zh-CN" dirty="0"/>
          </a:p>
        </p:txBody>
      </p:sp>
      <p:sp>
        <p:nvSpPr>
          <p:cNvPr id="4" name="灯片编号占位符 3"/>
          <p:cNvSpPr>
            <a:spLocks noGrp="1"/>
          </p:cNvSpPr>
          <p:nvPr>
            <p:ph type="sldNum" sz="quarter" idx="5"/>
          </p:nvPr>
        </p:nvSpPr>
        <p:spPr>
          <a:xfrm>
            <a:off x="4024313" y="9721850"/>
            <a:ext cx="3078162" cy="512763"/>
          </a:xfrm>
          <a:prstGeom prst="rect">
            <a:avLst/>
          </a:prstGeom>
        </p:spPr>
        <p:txBody>
          <a:bodyPr/>
          <a:lstStyle/>
          <a:p>
            <a:fld id="{85D0DACE-38E0-42D2-9336-2B707D34BC6D}" type="slidenum">
              <a:rPr lang="zh-CN" altLang="en-US" smtClean="0"/>
              <a:t>7</a:t>
            </a:fld>
            <a:endParaRPr lang="zh-CN" altLang="en-US"/>
          </a:p>
        </p:txBody>
      </p:sp>
    </p:spTree>
    <p:extLst>
      <p:ext uri="{BB962C8B-B14F-4D97-AF65-F5344CB8AC3E}">
        <p14:creationId xmlns:p14="http://schemas.microsoft.com/office/powerpoint/2010/main" val="12553484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7938"/>
            <a:ext cx="6143625" cy="3455987"/>
          </a:xfrm>
          <a:prstGeom prst="rect">
            <a:avLst/>
          </a:prstGeom>
        </p:spPr>
      </p:sp>
      <p:sp>
        <p:nvSpPr>
          <p:cNvPr id="3" name="备注占位符 2"/>
          <p:cNvSpPr>
            <a:spLocks noGrp="1"/>
          </p:cNvSpPr>
          <p:nvPr>
            <p:ph type="body" idx="1"/>
          </p:nvPr>
        </p:nvSpPr>
        <p:spPr/>
        <p:txBody>
          <a:bodyPr/>
          <a:lstStyle/>
          <a:p>
            <a:endParaRPr kumimoji="1" lang="en-US" altLang="zh-CN" dirty="0"/>
          </a:p>
          <a:p>
            <a:endParaRPr kumimoji="1" lang="en-US" altLang="zh-CN" dirty="0"/>
          </a:p>
          <a:p>
            <a:endParaRPr kumimoji="1" lang="en-US" altLang="zh-CN" dirty="0"/>
          </a:p>
        </p:txBody>
      </p:sp>
      <p:sp>
        <p:nvSpPr>
          <p:cNvPr id="4" name="灯片编号占位符 3"/>
          <p:cNvSpPr>
            <a:spLocks noGrp="1"/>
          </p:cNvSpPr>
          <p:nvPr>
            <p:ph type="sldNum" sz="quarter" idx="5"/>
          </p:nvPr>
        </p:nvSpPr>
        <p:spPr>
          <a:xfrm>
            <a:off x="4024313" y="9721850"/>
            <a:ext cx="3078162" cy="512763"/>
          </a:xfrm>
          <a:prstGeom prst="rect">
            <a:avLst/>
          </a:prstGeom>
        </p:spPr>
        <p:txBody>
          <a:bodyPr/>
          <a:lstStyle/>
          <a:p>
            <a:fld id="{85D0DACE-38E0-42D2-9336-2B707D34BC6D}" type="slidenum">
              <a:rPr lang="zh-CN" altLang="en-US" smtClean="0"/>
              <a:t>8</a:t>
            </a:fld>
            <a:endParaRPr lang="zh-CN" altLang="en-US"/>
          </a:p>
        </p:txBody>
      </p:sp>
    </p:spTree>
    <p:extLst>
      <p:ext uri="{BB962C8B-B14F-4D97-AF65-F5344CB8AC3E}">
        <p14:creationId xmlns:p14="http://schemas.microsoft.com/office/powerpoint/2010/main" val="28924946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7938"/>
            <a:ext cx="6143625" cy="3455987"/>
          </a:xfrm>
          <a:prstGeom prst="rect">
            <a:avLst/>
          </a:prstGeom>
        </p:spPr>
      </p:sp>
      <p:sp>
        <p:nvSpPr>
          <p:cNvPr id="3" name="备注占位符 2"/>
          <p:cNvSpPr>
            <a:spLocks noGrp="1"/>
          </p:cNvSpPr>
          <p:nvPr>
            <p:ph type="body" idx="1"/>
          </p:nvPr>
        </p:nvSpPr>
        <p:spPr/>
        <p:txBody>
          <a:bodyPr/>
          <a:lstStyle/>
          <a:p>
            <a:endParaRPr kumimoji="1" lang="en-US" altLang="zh-CN" dirty="0"/>
          </a:p>
          <a:p>
            <a:endParaRPr kumimoji="1" lang="en-US" altLang="zh-CN" dirty="0"/>
          </a:p>
          <a:p>
            <a:endParaRPr kumimoji="1" lang="en-US" altLang="zh-CN" dirty="0"/>
          </a:p>
        </p:txBody>
      </p:sp>
      <p:sp>
        <p:nvSpPr>
          <p:cNvPr id="4" name="灯片编号占位符 3"/>
          <p:cNvSpPr>
            <a:spLocks noGrp="1"/>
          </p:cNvSpPr>
          <p:nvPr>
            <p:ph type="sldNum" sz="quarter" idx="5"/>
          </p:nvPr>
        </p:nvSpPr>
        <p:spPr>
          <a:xfrm>
            <a:off x="4024313" y="9721850"/>
            <a:ext cx="3078162" cy="512763"/>
          </a:xfrm>
          <a:prstGeom prst="rect">
            <a:avLst/>
          </a:prstGeom>
        </p:spPr>
        <p:txBody>
          <a:bodyPr/>
          <a:lstStyle/>
          <a:p>
            <a:fld id="{85D0DACE-38E0-42D2-9336-2B707D34BC6D}" type="slidenum">
              <a:rPr lang="zh-CN" altLang="en-US" smtClean="0"/>
              <a:t>9</a:t>
            </a:fld>
            <a:endParaRPr lang="zh-CN" altLang="en-US"/>
          </a:p>
        </p:txBody>
      </p:sp>
    </p:spTree>
    <p:extLst>
      <p:ext uri="{BB962C8B-B14F-4D97-AF65-F5344CB8AC3E}">
        <p14:creationId xmlns:p14="http://schemas.microsoft.com/office/powerpoint/2010/main" val="260713370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1524000" y="1322962"/>
            <a:ext cx="9144000" cy="2187001"/>
          </a:xfrm>
        </p:spPr>
        <p:txBody>
          <a:bodyPr anchor="b">
            <a:normAutofit/>
          </a:bodyPr>
          <a:lstStyle>
            <a:lvl1pPr algn="ctr">
              <a:defRPr sz="6000" b="1">
                <a:solidFill>
                  <a:schemeClr val="bg1"/>
                </a:solidFill>
                <a:effectLst/>
              </a:defRPr>
            </a:lvl1pPr>
          </a:lstStyle>
          <a:p>
            <a:r>
              <a:rPr lang="zh-CN" altLang="en-US" dirty="0"/>
              <a:t>单击此处编辑标题</a:t>
            </a:r>
          </a:p>
        </p:txBody>
      </p:sp>
      <p:sp>
        <p:nvSpPr>
          <p:cNvPr id="3" name="副标题 2"/>
          <p:cNvSpPr>
            <a:spLocks noGrp="1"/>
          </p:cNvSpPr>
          <p:nvPr>
            <p:ph type="subTitle" idx="1"/>
          </p:nvPr>
        </p:nvSpPr>
        <p:spPr>
          <a:xfrm>
            <a:off x="1524000" y="3602038"/>
            <a:ext cx="9144000" cy="1655762"/>
          </a:xfrm>
        </p:spPr>
        <p:txBody>
          <a:bodyPr>
            <a:normAutofit/>
          </a:bodyPr>
          <a:lstStyle>
            <a:lvl1pPr marL="0" indent="0" algn="ctr">
              <a:buNone/>
              <a:defRPr sz="1800">
                <a:solidFill>
                  <a:schemeClr val="bg1"/>
                </a:solidFill>
                <a:effectLst/>
                <a:latin typeface="+mj-lt"/>
                <a:ea typeface="+mj-ea"/>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p>
        </p:txBody>
      </p:sp>
      <p:sp>
        <p:nvSpPr>
          <p:cNvPr id="4" name="日期占位符 3"/>
          <p:cNvSpPr>
            <a:spLocks noGrp="1"/>
          </p:cNvSpPr>
          <p:nvPr>
            <p:ph type="dt" sz="half" idx="10"/>
          </p:nvPr>
        </p:nvSpPr>
        <p:spPr/>
        <p:txBody>
          <a:bodyPr/>
          <a:lstStyle/>
          <a:p>
            <a:fld id="{760FBDFE-C587-4B4C-A407-44438C67B59E}" type="datetimeFigureOut">
              <a:rPr lang="zh-CN" altLang="en-US" smtClean="0"/>
              <a:t>2020/11/16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t>‹#›</a:t>
            </a:fld>
            <a:endParaRPr lang="zh-CN" altLang="en-US"/>
          </a:p>
        </p:txBody>
      </p:sp>
      <p:sp>
        <p:nvSpPr>
          <p:cNvPr id="8" name="矩形 7">
            <a:extLst>
              <a:ext uri="{FF2B5EF4-FFF2-40B4-BE49-F238E27FC236}">
                <a16:creationId xmlns:a16="http://schemas.microsoft.com/office/drawing/2014/main" id="{1C256809-D776-1949-834D-47FD43F13F1F}"/>
              </a:ext>
            </a:extLst>
          </p:cNvPr>
          <p:cNvSpPr/>
          <p:nvPr userDrawn="1"/>
        </p:nvSpPr>
        <p:spPr>
          <a:xfrm flipV="1">
            <a:off x="2703681" y="3519860"/>
            <a:ext cx="7535536" cy="722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bg>
      <p:bgPr>
        <a:blipFill rotWithShape="1">
          <a:blip r:embed="rId2"/>
          <a:stretch>
            <a:fillRect/>
          </a:stretch>
        </a:blipFill>
        <a:effectLst/>
      </p:bgPr>
    </p:bg>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B848BFE9-47D3-2B4D-B882-BA13F352D101}"/>
              </a:ext>
            </a:extLst>
          </p:cNvPr>
          <p:cNvSpPr>
            <a:spLocks noGrp="1"/>
          </p:cNvSpPr>
          <p:nvPr>
            <p:ph type="body" sz="quarter" idx="10" hasCustomPrompt="1"/>
          </p:nvPr>
        </p:nvSpPr>
        <p:spPr>
          <a:xfrm>
            <a:off x="2757488" y="495300"/>
            <a:ext cx="6491287" cy="809625"/>
          </a:xfrm>
        </p:spPr>
        <p:txBody>
          <a:bodyPr anchor="ctr">
            <a:noAutofit/>
          </a:bodyPr>
          <a:lstStyle>
            <a:lvl1pPr marL="0" indent="0" algn="ctr">
              <a:buNone/>
              <a:defRPr sz="4000">
                <a:solidFill>
                  <a:schemeClr val="bg1"/>
                </a:solidFill>
              </a:defRPr>
            </a:lvl1pPr>
            <a:lvl2pPr>
              <a:defRPr sz="4000">
                <a:solidFill>
                  <a:schemeClr val="bg1"/>
                </a:solidFill>
              </a:defRPr>
            </a:lvl2pPr>
            <a:lvl3pPr>
              <a:defRPr sz="4000">
                <a:solidFill>
                  <a:schemeClr val="bg1"/>
                </a:solidFill>
              </a:defRPr>
            </a:lvl3pPr>
            <a:lvl4pPr>
              <a:defRPr sz="4000">
                <a:solidFill>
                  <a:schemeClr val="bg1"/>
                </a:solidFill>
              </a:defRPr>
            </a:lvl4pPr>
            <a:lvl5pPr>
              <a:defRPr sz="4000">
                <a:solidFill>
                  <a:schemeClr val="bg1"/>
                </a:solidFill>
              </a:defRPr>
            </a:lvl5pPr>
          </a:lstStyle>
          <a:p>
            <a:pPr lvl="0"/>
            <a:r>
              <a:rPr kumimoji="1" lang="zh-CN" altLang="en-US" dirty="0"/>
              <a:t>目录</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2_标题幻灯片">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1524000" y="1322962"/>
            <a:ext cx="9144000" cy="2187001"/>
          </a:xfrm>
        </p:spPr>
        <p:txBody>
          <a:bodyPr anchor="b">
            <a:normAutofit/>
          </a:bodyPr>
          <a:lstStyle>
            <a:lvl1pPr algn="ctr">
              <a:defRPr sz="6000">
                <a:effectLst>
                  <a:outerShdw blurRad="38100" dist="38100" dir="2700000" algn="tl">
                    <a:srgbClr val="000000">
                      <a:alpha val="43137"/>
                    </a:srgbClr>
                  </a:outerShdw>
                </a:effectLst>
              </a:defRPr>
            </a:lvl1pPr>
          </a:lstStyle>
          <a:p>
            <a:r>
              <a:rPr lang="zh-CN" altLang="en-US" dirty="0"/>
              <a:t>单击此处编辑标题</a:t>
            </a:r>
          </a:p>
        </p:txBody>
      </p:sp>
      <p:sp>
        <p:nvSpPr>
          <p:cNvPr id="3" name="副标题 2"/>
          <p:cNvSpPr>
            <a:spLocks noGrp="1"/>
          </p:cNvSpPr>
          <p:nvPr>
            <p:ph type="subTitle" idx="1"/>
          </p:nvPr>
        </p:nvSpPr>
        <p:spPr>
          <a:xfrm>
            <a:off x="1524000" y="3602038"/>
            <a:ext cx="9144000" cy="1655762"/>
          </a:xfrm>
        </p:spPr>
        <p:txBody>
          <a:bodyPr>
            <a:normAutofit/>
          </a:bodyPr>
          <a:lstStyle>
            <a:lvl1pPr marL="0" indent="0" algn="ctr">
              <a:buNone/>
              <a:defRPr sz="1800">
                <a:solidFill>
                  <a:schemeClr val="tx1">
                    <a:lumMod val="75000"/>
                    <a:lumOff val="25000"/>
                  </a:schemeClr>
                </a:solidFill>
                <a:effectLst/>
                <a:latin typeface="+mj-lt"/>
                <a:ea typeface="+mj-ea"/>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p>
        </p:txBody>
      </p:sp>
      <p:sp>
        <p:nvSpPr>
          <p:cNvPr id="4" name="日期占位符 3"/>
          <p:cNvSpPr>
            <a:spLocks noGrp="1"/>
          </p:cNvSpPr>
          <p:nvPr>
            <p:ph type="dt" sz="half" idx="10"/>
          </p:nvPr>
        </p:nvSpPr>
        <p:spPr/>
        <p:txBody>
          <a:bodyPr/>
          <a:lstStyle/>
          <a:p>
            <a:fld id="{760FBDFE-C587-4B4C-A407-44438C67B59E}" type="datetimeFigureOut">
              <a:rPr lang="zh-CN" altLang="en-US" smtClean="0"/>
              <a:t>2020/11/16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t>‹#›</a:t>
            </a:fld>
            <a:endParaRPr lang="zh-CN" altLang="en-US"/>
          </a:p>
        </p:txBody>
      </p:sp>
    </p:spTree>
    <p:extLst>
      <p:ext uri="{BB962C8B-B14F-4D97-AF65-F5344CB8AC3E}">
        <p14:creationId xmlns:p14="http://schemas.microsoft.com/office/powerpoint/2010/main" val="21488851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节标题">
    <p:bg>
      <p:bgPr>
        <a:blipFill rotWithShape="1">
          <a:blip r:embed="rId2"/>
          <a:stretch>
            <a:fillRect/>
          </a:stretch>
        </a:blipFill>
        <a:effectLst/>
      </p:bgPr>
    </p:bg>
    <p:spTree>
      <p:nvGrpSpPr>
        <p:cNvPr id="1" name=""/>
        <p:cNvGrpSpPr/>
        <p:nvPr/>
      </p:nvGrpSpPr>
      <p:grpSpPr>
        <a:xfrm>
          <a:off x="0" y="0"/>
          <a:ext cx="0" cy="0"/>
          <a:chOff x="0" y="0"/>
          <a:chExt cx="0" cy="0"/>
        </a:xfrm>
      </p:grpSpPr>
      <p:sp>
        <p:nvSpPr>
          <p:cNvPr id="3" name="标题 1">
            <a:extLst>
              <a:ext uri="{FF2B5EF4-FFF2-40B4-BE49-F238E27FC236}">
                <a16:creationId xmlns:a16="http://schemas.microsoft.com/office/drawing/2014/main" id="{F920A8AA-6BC1-814F-8DB1-802490A49D70}"/>
              </a:ext>
            </a:extLst>
          </p:cNvPr>
          <p:cNvSpPr>
            <a:spLocks noGrp="1"/>
          </p:cNvSpPr>
          <p:nvPr>
            <p:ph type="ctrTitle" hasCustomPrompt="1"/>
          </p:nvPr>
        </p:nvSpPr>
        <p:spPr>
          <a:xfrm>
            <a:off x="9268236" y="444916"/>
            <a:ext cx="2923763" cy="385445"/>
          </a:xfrm>
        </p:spPr>
        <p:txBody>
          <a:bodyPr anchor="b">
            <a:normAutofit/>
          </a:bodyPr>
          <a:lstStyle>
            <a:lvl1pPr algn="l">
              <a:defRPr sz="1800">
                <a:solidFill>
                  <a:schemeClr val="bg1"/>
                </a:solidFill>
                <a:effectLst>
                  <a:outerShdw blurRad="38100" dist="38100" dir="2700000" algn="tl">
                    <a:srgbClr val="000000">
                      <a:alpha val="43137"/>
                    </a:srgbClr>
                  </a:outerShdw>
                </a:effectLst>
              </a:defRPr>
            </a:lvl1pPr>
          </a:lstStyle>
          <a:p>
            <a:r>
              <a:rPr lang="zh-CN" altLang="en-US" dirty="0"/>
              <a:t>填入课程名称</a:t>
            </a:r>
          </a:p>
        </p:txBody>
      </p:sp>
      <p:sp>
        <p:nvSpPr>
          <p:cNvPr id="6" name="内容占位符 2">
            <a:extLst>
              <a:ext uri="{FF2B5EF4-FFF2-40B4-BE49-F238E27FC236}">
                <a16:creationId xmlns:a16="http://schemas.microsoft.com/office/drawing/2014/main" id="{A759BC68-2323-CA4B-8838-DBC0038F0466}"/>
              </a:ext>
            </a:extLst>
          </p:cNvPr>
          <p:cNvSpPr>
            <a:spLocks noGrp="1"/>
          </p:cNvSpPr>
          <p:nvPr>
            <p:ph sz="half" idx="1"/>
          </p:nvPr>
        </p:nvSpPr>
        <p:spPr>
          <a:xfrm>
            <a:off x="937986" y="1811111"/>
            <a:ext cx="5181600" cy="4351338"/>
          </a:xfrm>
        </p:spPr>
        <p:txBody>
          <a:bodyPr>
            <a:normAutofit/>
          </a:bodyPr>
          <a:lstStyle>
            <a:lvl1pPr marL="228600" indent="-228600">
              <a:lnSpc>
                <a:spcPct val="150000"/>
              </a:lnSpc>
              <a:buClr>
                <a:srgbClr val="88A85B"/>
              </a:buClr>
              <a:buSzPct val="130000"/>
              <a:buFont typeface="Apple Symbols" panose="02000000000000000000" pitchFamily="2" charset="-79"/>
              <a:buChar char="⦿"/>
              <a:defRPr sz="2000">
                <a:solidFill>
                  <a:srgbClr val="477DEB"/>
                </a:solidFill>
              </a:defRPr>
            </a:lvl1pPr>
            <a:lvl2pPr marL="685800" indent="-228600">
              <a:lnSpc>
                <a:spcPct val="150000"/>
              </a:lnSpc>
              <a:buClr>
                <a:srgbClr val="88A85B"/>
              </a:buClr>
              <a:buSzPct val="130000"/>
              <a:buFont typeface="Apple Symbols" panose="02000000000000000000" pitchFamily="2" charset="-79"/>
              <a:buChar char="⦿"/>
              <a:defRPr sz="1800">
                <a:solidFill>
                  <a:srgbClr val="477DEB"/>
                </a:solidFill>
              </a:defRPr>
            </a:lvl2pPr>
            <a:lvl3pPr marL="1143000" indent="-228600">
              <a:lnSpc>
                <a:spcPct val="150000"/>
              </a:lnSpc>
              <a:buClr>
                <a:srgbClr val="88A85B"/>
              </a:buClr>
              <a:buSzPct val="130000"/>
              <a:buFont typeface="Apple Symbols" panose="02000000000000000000" pitchFamily="2" charset="-79"/>
              <a:buChar char="⦿"/>
              <a:defRPr sz="1600">
                <a:solidFill>
                  <a:srgbClr val="477DEB"/>
                </a:solidFill>
              </a:defRPr>
            </a:lvl3pPr>
            <a:lvl4pPr marL="1600200" indent="-228600">
              <a:lnSpc>
                <a:spcPct val="150000"/>
              </a:lnSpc>
              <a:buClr>
                <a:srgbClr val="88A85B"/>
              </a:buClr>
              <a:buSzPct val="130000"/>
              <a:buFont typeface="Apple Symbols" panose="02000000000000000000" pitchFamily="2" charset="-79"/>
              <a:buChar char="⦿"/>
              <a:defRPr sz="1600">
                <a:solidFill>
                  <a:srgbClr val="477DEB"/>
                </a:solidFill>
              </a:defRPr>
            </a:lvl4pPr>
            <a:lvl5pPr marL="2057400" indent="-228600">
              <a:lnSpc>
                <a:spcPct val="150000"/>
              </a:lnSpc>
              <a:buClr>
                <a:srgbClr val="88A85B"/>
              </a:buClr>
              <a:buSzPct val="130000"/>
              <a:buFont typeface="Apple Symbols" panose="02000000000000000000" pitchFamily="2" charset="-79"/>
              <a:buChar char="⦿"/>
              <a:defRPr sz="1600">
                <a:solidFill>
                  <a:srgbClr val="477DEB"/>
                </a:solidFill>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7" name="内容占位符 3">
            <a:extLst>
              <a:ext uri="{FF2B5EF4-FFF2-40B4-BE49-F238E27FC236}">
                <a16:creationId xmlns:a16="http://schemas.microsoft.com/office/drawing/2014/main" id="{33086BB6-8FD6-F145-AB33-427A11C0C68C}"/>
              </a:ext>
            </a:extLst>
          </p:cNvPr>
          <p:cNvSpPr>
            <a:spLocks noGrp="1"/>
          </p:cNvSpPr>
          <p:nvPr>
            <p:ph sz="half" idx="2"/>
          </p:nvPr>
        </p:nvSpPr>
        <p:spPr>
          <a:xfrm>
            <a:off x="6271986" y="1811111"/>
            <a:ext cx="5181600" cy="4351338"/>
          </a:xfrm>
        </p:spPr>
        <p:txBody>
          <a:bodyPr>
            <a:normAutofit/>
          </a:bodyPr>
          <a:lstStyle>
            <a:lvl1pPr marL="228600" indent="-228600" algn="l" defTabSz="914400" rtl="0" eaLnBrk="1" latinLnBrk="0" hangingPunct="1">
              <a:lnSpc>
                <a:spcPct val="150000"/>
              </a:lnSpc>
              <a:buClr>
                <a:srgbClr val="88A85B"/>
              </a:buClr>
              <a:buSzPct val="130000"/>
              <a:buFont typeface="Apple Symbols" panose="02000000000000000000" pitchFamily="2" charset="-79"/>
              <a:buChar char="⦿"/>
              <a:defRPr lang="zh-CN" altLang="en-US" sz="2000" kern="1200" dirty="0">
                <a:solidFill>
                  <a:srgbClr val="477DEB"/>
                </a:solidFill>
                <a:latin typeface="+mn-lt"/>
                <a:ea typeface="+mn-ea"/>
                <a:cs typeface="+mn-cs"/>
              </a:defRPr>
            </a:lvl1pPr>
            <a:lvl2pPr marL="685800" indent="-228600" algn="l" defTabSz="914400" rtl="0" eaLnBrk="1" latinLnBrk="0" hangingPunct="1">
              <a:lnSpc>
                <a:spcPct val="150000"/>
              </a:lnSpc>
              <a:buClr>
                <a:srgbClr val="88A85B"/>
              </a:buClr>
              <a:buSzPct val="130000"/>
              <a:buFont typeface="Apple Symbols" panose="02000000000000000000" pitchFamily="2" charset="-79"/>
              <a:buChar char="⦿"/>
              <a:defRPr lang="zh-CN" altLang="en-US" sz="2000" kern="1200" dirty="0">
                <a:solidFill>
                  <a:srgbClr val="477DEB"/>
                </a:solidFill>
                <a:latin typeface="+mn-lt"/>
                <a:ea typeface="+mn-ea"/>
                <a:cs typeface="+mn-cs"/>
              </a:defRPr>
            </a:lvl2pPr>
            <a:lvl3pPr marL="1143000" indent="-228600" algn="l" defTabSz="914400" rtl="0" eaLnBrk="1" latinLnBrk="0" hangingPunct="1">
              <a:lnSpc>
                <a:spcPct val="150000"/>
              </a:lnSpc>
              <a:buClr>
                <a:srgbClr val="88A85B"/>
              </a:buClr>
              <a:buSzPct val="130000"/>
              <a:buFont typeface="Apple Symbols" panose="02000000000000000000" pitchFamily="2" charset="-79"/>
              <a:buChar char="⦿"/>
              <a:defRPr lang="zh-CN" altLang="en-US" sz="2000" kern="1200" dirty="0">
                <a:solidFill>
                  <a:srgbClr val="477DEB"/>
                </a:solidFill>
                <a:latin typeface="+mn-lt"/>
                <a:ea typeface="+mn-ea"/>
                <a:cs typeface="+mn-cs"/>
              </a:defRPr>
            </a:lvl3pPr>
            <a:lvl4pPr marL="1600200" indent="-228600" algn="l" defTabSz="914400" rtl="0" eaLnBrk="1" latinLnBrk="0" hangingPunct="1">
              <a:lnSpc>
                <a:spcPct val="150000"/>
              </a:lnSpc>
              <a:buClr>
                <a:srgbClr val="88A85B"/>
              </a:buClr>
              <a:buSzPct val="130000"/>
              <a:buFont typeface="Apple Symbols" panose="02000000000000000000" pitchFamily="2" charset="-79"/>
              <a:buChar char="⦿"/>
              <a:defRPr lang="zh-CN" altLang="en-US" sz="2000" kern="1200" dirty="0">
                <a:solidFill>
                  <a:srgbClr val="477DEB"/>
                </a:solidFill>
                <a:latin typeface="+mn-lt"/>
                <a:ea typeface="+mn-ea"/>
                <a:cs typeface="+mn-cs"/>
              </a:defRPr>
            </a:lvl4pPr>
            <a:lvl5pPr marL="2057400" indent="-228600" algn="l" defTabSz="914400" rtl="0" eaLnBrk="1" latinLnBrk="0" hangingPunct="1">
              <a:lnSpc>
                <a:spcPct val="150000"/>
              </a:lnSpc>
              <a:buClr>
                <a:srgbClr val="88A85B"/>
              </a:buClr>
              <a:buSzPct val="130000"/>
              <a:buFont typeface="Apple Symbols" panose="02000000000000000000" pitchFamily="2" charset="-79"/>
              <a:buChar char="⦿"/>
              <a:defRPr lang="zh-CN" altLang="en-US" sz="2000" kern="1200" dirty="0">
                <a:solidFill>
                  <a:srgbClr val="477DEB"/>
                </a:solidFill>
                <a:latin typeface="+mn-lt"/>
                <a:ea typeface="+mn-ea"/>
                <a:cs typeface="+mn-cs"/>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椭圆 8">
            <a:extLst>
              <a:ext uri="{FF2B5EF4-FFF2-40B4-BE49-F238E27FC236}">
                <a16:creationId xmlns:a16="http://schemas.microsoft.com/office/drawing/2014/main" id="{9CB94B47-A234-6145-812D-2BC276D6B8D5}"/>
              </a:ext>
            </a:extLst>
          </p:cNvPr>
          <p:cNvSpPr/>
          <p:nvPr userDrawn="1"/>
        </p:nvSpPr>
        <p:spPr>
          <a:xfrm>
            <a:off x="625475" y="381635"/>
            <a:ext cx="371475" cy="371475"/>
          </a:xfrm>
          <a:prstGeom prst="ellipse">
            <a:avLst/>
          </a:prstGeom>
          <a:solidFill>
            <a:srgbClr val="6A5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F5830E55-9809-5F4A-89A9-7DC900F46B05}"/>
              </a:ext>
            </a:extLst>
          </p:cNvPr>
          <p:cNvSpPr/>
          <p:nvPr userDrawn="1"/>
        </p:nvSpPr>
        <p:spPr>
          <a:xfrm flipV="1">
            <a:off x="655954" y="794386"/>
            <a:ext cx="2340003" cy="45719"/>
          </a:xfrm>
          <a:prstGeom prst="rect">
            <a:avLst/>
          </a:prstGeom>
          <a:solidFill>
            <a:srgbClr val="6A5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文本占位符 24">
            <a:extLst>
              <a:ext uri="{FF2B5EF4-FFF2-40B4-BE49-F238E27FC236}">
                <a16:creationId xmlns:a16="http://schemas.microsoft.com/office/drawing/2014/main" id="{E75AA03C-F057-7340-83E6-D54C45DB9FE0}"/>
              </a:ext>
            </a:extLst>
          </p:cNvPr>
          <p:cNvSpPr>
            <a:spLocks noGrp="1"/>
          </p:cNvSpPr>
          <p:nvPr>
            <p:ph type="body" sz="quarter" idx="10" hasCustomPrompt="1"/>
          </p:nvPr>
        </p:nvSpPr>
        <p:spPr>
          <a:xfrm>
            <a:off x="996315" y="405448"/>
            <a:ext cx="3843241" cy="368300"/>
          </a:xfrm>
        </p:spPr>
        <p:txBody>
          <a:bodyPr>
            <a:normAutofit/>
          </a:bodyPr>
          <a:lstStyle>
            <a:lvl1pPr marL="0" indent="0">
              <a:buNone/>
              <a:defRPr sz="1800"/>
            </a:lvl1pPr>
          </a:lstStyle>
          <a:p>
            <a:pPr lvl="0"/>
            <a:r>
              <a:rPr kumimoji="1" lang="zh-CN" altLang="en-US" dirty="0"/>
              <a:t>填入</a:t>
            </a:r>
            <a:r>
              <a:rPr kumimoji="1" lang="en-US" altLang="zh-CN" dirty="0"/>
              <a:t>Part</a:t>
            </a:r>
            <a:r>
              <a:rPr kumimoji="1" lang="zh-CN" altLang="en-US" dirty="0"/>
              <a:t>名</a:t>
            </a:r>
          </a:p>
        </p:txBody>
      </p:sp>
      <p:sp>
        <p:nvSpPr>
          <p:cNvPr id="31" name="文本占位符 30">
            <a:extLst>
              <a:ext uri="{FF2B5EF4-FFF2-40B4-BE49-F238E27FC236}">
                <a16:creationId xmlns:a16="http://schemas.microsoft.com/office/drawing/2014/main" id="{19219435-C863-904B-BD36-739A0AF08478}"/>
              </a:ext>
            </a:extLst>
          </p:cNvPr>
          <p:cNvSpPr>
            <a:spLocks noGrp="1"/>
          </p:cNvSpPr>
          <p:nvPr>
            <p:ph type="body" sz="quarter" idx="11" hasCustomPrompt="1"/>
          </p:nvPr>
        </p:nvSpPr>
        <p:spPr>
          <a:xfrm>
            <a:off x="655638" y="904875"/>
            <a:ext cx="6434710" cy="538163"/>
          </a:xfrm>
        </p:spPr>
        <p:txBody>
          <a:bodyPr>
            <a:noAutofit/>
          </a:bodyPr>
          <a:lstStyle>
            <a:lvl1pPr marL="0" indent="0">
              <a:buNone/>
              <a:defRPr sz="3600">
                <a:solidFill>
                  <a:srgbClr val="7356DD"/>
                </a:solidFill>
              </a:defRPr>
            </a:lvl1pPr>
            <a:lvl2pPr marL="457200" indent="0">
              <a:buNone/>
              <a:defRPr sz="3600">
                <a:solidFill>
                  <a:srgbClr val="7356DD"/>
                </a:solidFill>
              </a:defRPr>
            </a:lvl2pPr>
            <a:lvl3pPr marL="914400" indent="0">
              <a:buNone/>
              <a:defRPr sz="3600">
                <a:solidFill>
                  <a:srgbClr val="7356DD"/>
                </a:solidFill>
              </a:defRPr>
            </a:lvl3pPr>
            <a:lvl4pPr marL="1371600" indent="0">
              <a:buNone/>
              <a:defRPr sz="3600">
                <a:solidFill>
                  <a:srgbClr val="7356DD"/>
                </a:solidFill>
              </a:defRPr>
            </a:lvl4pPr>
            <a:lvl5pPr marL="1828800" indent="0">
              <a:buNone/>
              <a:defRPr sz="3600">
                <a:solidFill>
                  <a:srgbClr val="7356DD"/>
                </a:solidFill>
              </a:defRPr>
            </a:lvl5pPr>
          </a:lstStyle>
          <a:p>
            <a:pPr lvl="0"/>
            <a:r>
              <a:rPr kumimoji="1" lang="zh-CN" altLang="en-US" dirty="0"/>
              <a:t>单击此处编辑小节名</a:t>
            </a:r>
          </a:p>
        </p:txBody>
      </p:sp>
      <p:sp>
        <p:nvSpPr>
          <p:cNvPr id="33" name="文本占位符 32">
            <a:extLst>
              <a:ext uri="{FF2B5EF4-FFF2-40B4-BE49-F238E27FC236}">
                <a16:creationId xmlns:a16="http://schemas.microsoft.com/office/drawing/2014/main" id="{BABA9D57-0644-3144-9AB5-A4C9782DC6C6}"/>
              </a:ext>
            </a:extLst>
          </p:cNvPr>
          <p:cNvSpPr>
            <a:spLocks noGrp="1"/>
          </p:cNvSpPr>
          <p:nvPr>
            <p:ph type="body" sz="quarter" idx="12" hasCustomPrompt="1"/>
          </p:nvPr>
        </p:nvSpPr>
        <p:spPr>
          <a:xfrm>
            <a:off x="625475" y="376110"/>
            <a:ext cx="464183" cy="344919"/>
          </a:xfrm>
        </p:spPr>
        <p:txBody>
          <a:bodyPr/>
          <a:lstStyle>
            <a:lvl1pPr marL="0" indent="0">
              <a:buNone/>
              <a:defRPr>
                <a:solidFill>
                  <a:schemeClr val="bg1"/>
                </a:solidFill>
              </a:defRPr>
            </a:lvl1pPr>
          </a:lstStyle>
          <a:p>
            <a:pPr lvl="0"/>
            <a:r>
              <a:rPr kumimoji="1" lang="en-US" altLang="zh-CN" dirty="0"/>
              <a:t>1</a:t>
            </a:r>
            <a:endParaRPr kumimoji="1" lang="zh-CN" alt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标题幻灯片">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1610360" y="2572515"/>
            <a:ext cx="6260149" cy="937448"/>
          </a:xfrm>
        </p:spPr>
        <p:txBody>
          <a:bodyPr anchor="ctr">
            <a:normAutofit/>
          </a:bodyPr>
          <a:lstStyle>
            <a:lvl1pPr algn="l">
              <a:defRPr sz="4000" b="1">
                <a:solidFill>
                  <a:schemeClr val="bg1"/>
                </a:solidFill>
                <a:effectLst/>
              </a:defRPr>
            </a:lvl1pPr>
          </a:lstStyle>
          <a:p>
            <a:r>
              <a:rPr lang="zh-CN" altLang="en-US" dirty="0"/>
              <a:t>单击此处编辑标题</a:t>
            </a:r>
          </a:p>
        </p:txBody>
      </p:sp>
      <p:sp>
        <p:nvSpPr>
          <p:cNvPr id="3" name="副标题 2"/>
          <p:cNvSpPr>
            <a:spLocks noGrp="1"/>
          </p:cNvSpPr>
          <p:nvPr>
            <p:ph type="subTitle" idx="1" hasCustomPrompt="1"/>
          </p:nvPr>
        </p:nvSpPr>
        <p:spPr>
          <a:xfrm>
            <a:off x="2554095" y="1741169"/>
            <a:ext cx="5316414" cy="663729"/>
          </a:xfrm>
        </p:spPr>
        <p:txBody>
          <a:bodyPr anchor="ctr">
            <a:normAutofit/>
          </a:bodyPr>
          <a:lstStyle>
            <a:lvl1pPr marL="0" indent="0" algn="l">
              <a:buNone/>
              <a:defRPr sz="2800">
                <a:solidFill>
                  <a:schemeClr val="bg1"/>
                </a:solidFill>
                <a:effectLst/>
                <a:latin typeface="+mn-ea"/>
                <a:ea typeface="+mn-ea"/>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dirty="0"/>
              <a:t>1</a:t>
            </a:r>
            <a:r>
              <a:rPr lang="zh-CN" altLang="en-US" dirty="0"/>
              <a:t>单击此处编辑母版副标题样式</a:t>
            </a:r>
          </a:p>
        </p:txBody>
      </p:sp>
      <p:sp>
        <p:nvSpPr>
          <p:cNvPr id="4" name="日期占位符 3"/>
          <p:cNvSpPr>
            <a:spLocks noGrp="1"/>
          </p:cNvSpPr>
          <p:nvPr>
            <p:ph type="dt" sz="half" idx="10"/>
          </p:nvPr>
        </p:nvSpPr>
        <p:spPr/>
        <p:txBody>
          <a:bodyPr/>
          <a:lstStyle/>
          <a:p>
            <a:fld id="{760FBDFE-C587-4B4C-A407-44438C67B59E}" type="datetimeFigureOut">
              <a:rPr lang="zh-CN" altLang="en-US" smtClean="0"/>
              <a:t>2020/11/16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t>‹#›</a:t>
            </a:fld>
            <a:endParaRPr lang="zh-CN" altLang="en-US"/>
          </a:p>
        </p:txBody>
      </p:sp>
      <p:sp>
        <p:nvSpPr>
          <p:cNvPr id="8" name="文本框 7">
            <a:extLst>
              <a:ext uri="{FF2B5EF4-FFF2-40B4-BE49-F238E27FC236}">
                <a16:creationId xmlns:a16="http://schemas.microsoft.com/office/drawing/2014/main" id="{579D7716-3BDE-7F4C-85AF-E62DE7EA5AEF}"/>
              </a:ext>
            </a:extLst>
          </p:cNvPr>
          <p:cNvSpPr txBox="1"/>
          <p:nvPr userDrawn="1"/>
        </p:nvSpPr>
        <p:spPr>
          <a:xfrm>
            <a:off x="1539241" y="1784985"/>
            <a:ext cx="1150054" cy="521970"/>
          </a:xfrm>
          <a:prstGeom prst="rect">
            <a:avLst/>
          </a:prstGeom>
          <a:noFill/>
        </p:spPr>
        <p:txBody>
          <a:bodyPr wrap="square" rtlCol="0">
            <a:spAutoFit/>
          </a:bodyPr>
          <a:lstStyle/>
          <a:p>
            <a:pPr algn="dist"/>
            <a:r>
              <a:rPr lang="zh-CN" altLang="en-US" sz="2800" dirty="0">
                <a:solidFill>
                  <a:schemeClr val="bg1"/>
                </a:solidFill>
              </a:rPr>
              <a:t>PART</a:t>
            </a:r>
            <a:endParaRPr lang="zh-CN" altLang="en-US" sz="2800" b="1" dirty="0">
              <a:solidFill>
                <a:schemeClr val="bg1"/>
              </a:solidFill>
            </a:endParaRPr>
          </a:p>
        </p:txBody>
      </p:sp>
      <p:sp>
        <p:nvSpPr>
          <p:cNvPr id="9" name="矩形 8">
            <a:extLst>
              <a:ext uri="{FF2B5EF4-FFF2-40B4-BE49-F238E27FC236}">
                <a16:creationId xmlns:a16="http://schemas.microsoft.com/office/drawing/2014/main" id="{4D7553C5-5349-7244-8F1A-1E9B917C5DE7}"/>
              </a:ext>
            </a:extLst>
          </p:cNvPr>
          <p:cNvSpPr/>
          <p:nvPr userDrawn="1"/>
        </p:nvSpPr>
        <p:spPr>
          <a:xfrm>
            <a:off x="1610360" y="2397760"/>
            <a:ext cx="1296010" cy="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 name="组合 10">
            <a:extLst>
              <a:ext uri="{FF2B5EF4-FFF2-40B4-BE49-F238E27FC236}">
                <a16:creationId xmlns:a16="http://schemas.microsoft.com/office/drawing/2014/main" id="{DB7E6FA9-1E29-7942-895C-915F05B2444A}"/>
              </a:ext>
            </a:extLst>
          </p:cNvPr>
          <p:cNvGrpSpPr/>
          <p:nvPr userDrawn="1"/>
        </p:nvGrpSpPr>
        <p:grpSpPr>
          <a:xfrm>
            <a:off x="1452880" y="3674745"/>
            <a:ext cx="1642110" cy="1642110"/>
            <a:chOff x="1667" y="6676"/>
            <a:chExt cx="2280" cy="2280"/>
          </a:xfrm>
        </p:grpSpPr>
        <p:sp>
          <p:nvSpPr>
            <p:cNvPr id="12" name="椭圆 11">
              <a:extLst>
                <a:ext uri="{FF2B5EF4-FFF2-40B4-BE49-F238E27FC236}">
                  <a16:creationId xmlns:a16="http://schemas.microsoft.com/office/drawing/2014/main" id="{7DFE66C5-E398-AF49-976D-2324A3870252}"/>
                </a:ext>
              </a:extLst>
            </p:cNvPr>
            <p:cNvSpPr/>
            <p:nvPr/>
          </p:nvSpPr>
          <p:spPr>
            <a:xfrm>
              <a:off x="1836" y="6821"/>
              <a:ext cx="1989" cy="198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 name="图片 12" descr="5bc40d7864e71-13">
              <a:extLst>
                <a:ext uri="{FF2B5EF4-FFF2-40B4-BE49-F238E27FC236}">
                  <a16:creationId xmlns:a16="http://schemas.microsoft.com/office/drawing/2014/main" id="{07A93A23-7E54-2346-B384-40FBF570E739}"/>
                </a:ext>
              </a:extLst>
            </p:cNvPr>
            <p:cNvPicPr>
              <a:picLocks noChangeAspect="1"/>
            </p:cNvPicPr>
            <p:nvPr/>
          </p:nvPicPr>
          <p:blipFill>
            <a:blip r:embed="rId3"/>
            <a:stretch>
              <a:fillRect/>
            </a:stretch>
          </p:blipFill>
          <p:spPr>
            <a:xfrm>
              <a:off x="1667" y="6676"/>
              <a:ext cx="2280" cy="2280"/>
            </a:xfrm>
            <a:prstGeom prst="rect">
              <a:avLst/>
            </a:prstGeom>
          </p:spPr>
        </p:pic>
      </p:grpSp>
      <p:sp>
        <p:nvSpPr>
          <p:cNvPr id="15" name="文本占位符 14">
            <a:extLst>
              <a:ext uri="{FF2B5EF4-FFF2-40B4-BE49-F238E27FC236}">
                <a16:creationId xmlns:a16="http://schemas.microsoft.com/office/drawing/2014/main" id="{CF4504CB-F4AA-D54D-8A16-35A3932134AB}"/>
              </a:ext>
            </a:extLst>
          </p:cNvPr>
          <p:cNvSpPr>
            <a:spLocks noGrp="1"/>
          </p:cNvSpPr>
          <p:nvPr>
            <p:ph type="body" sz="quarter" idx="13"/>
          </p:nvPr>
        </p:nvSpPr>
        <p:spPr>
          <a:xfrm>
            <a:off x="8274050" y="1784350"/>
            <a:ext cx="3627438" cy="1905751"/>
          </a:xfrm>
        </p:spPr>
        <p:txBody>
          <a:bodyPr vert="horz" tIns="216000" anchor="t" anchorCtr="0">
            <a:spAutoFit/>
          </a:bodyPr>
          <a:lstStyle>
            <a:lvl1pPr marL="228600" indent="-228600">
              <a:buSzPct val="120000"/>
              <a:buFont typeface="Wingdings" pitchFamily="2" charset="2"/>
              <a:buChar char="l"/>
              <a:defRPr sz="2000">
                <a:solidFill>
                  <a:schemeClr val="bg1"/>
                </a:solidFill>
              </a:defRPr>
            </a:lvl1pPr>
            <a:lvl2pPr marL="685800" indent="-228600">
              <a:buSzPct val="120000"/>
              <a:buFont typeface="Wingdings" pitchFamily="2" charset="2"/>
              <a:buChar char="l"/>
              <a:defRPr sz="2000">
                <a:solidFill>
                  <a:schemeClr val="bg1"/>
                </a:solidFill>
              </a:defRPr>
            </a:lvl2pPr>
            <a:lvl3pPr marL="1143000" indent="-228600">
              <a:buSzPct val="120000"/>
              <a:buFont typeface="Wingdings" pitchFamily="2" charset="2"/>
              <a:buChar char="l"/>
              <a:defRPr sz="2000">
                <a:solidFill>
                  <a:schemeClr val="bg1"/>
                </a:solidFill>
              </a:defRPr>
            </a:lvl3pPr>
            <a:lvl4pPr marL="1600200" indent="-228600">
              <a:buSzPct val="120000"/>
              <a:buFont typeface="Wingdings" pitchFamily="2" charset="2"/>
              <a:buChar char="l"/>
              <a:defRPr sz="2000">
                <a:solidFill>
                  <a:schemeClr val="bg1"/>
                </a:solidFill>
              </a:defRPr>
            </a:lvl4pPr>
            <a:lvl5pPr marL="2057400" indent="-228600">
              <a:buSzPct val="120000"/>
              <a:buFont typeface="Wingdings" pitchFamily="2" charset="2"/>
              <a:buChar char="l"/>
              <a:defRPr sz="2000">
                <a:solidFill>
                  <a:schemeClr val="bg1"/>
                </a:solidFill>
              </a:defRPr>
            </a:lvl5pPr>
          </a:lstStyle>
          <a:p>
            <a:pPr lvl="0"/>
            <a:r>
              <a:rPr kumimoji="1" lang="zh-CN" altLang="en-US" dirty="0"/>
              <a:t>单击此处编辑母版文本样式</a:t>
            </a:r>
          </a:p>
          <a:p>
            <a:pPr lvl="1"/>
            <a:r>
              <a:rPr kumimoji="1" lang="zh-CN" altLang="en-US" dirty="0"/>
              <a:t>二级</a:t>
            </a:r>
          </a:p>
          <a:p>
            <a:pPr lvl="2"/>
            <a:r>
              <a:rPr kumimoji="1" lang="zh-CN" altLang="en-US" dirty="0"/>
              <a:t>三级</a:t>
            </a:r>
          </a:p>
          <a:p>
            <a:pPr lvl="3"/>
            <a:r>
              <a:rPr kumimoji="1" lang="zh-CN" altLang="en-US" dirty="0"/>
              <a:t>四级</a:t>
            </a:r>
          </a:p>
          <a:p>
            <a:pPr lvl="4"/>
            <a:r>
              <a:rPr kumimoji="1" lang="zh-CN" altLang="en-US" dirty="0"/>
              <a:t>五级</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ags" Target="../tags/tag2.xml"/><Relationship Id="rId3" Type="http://schemas.openxmlformats.org/officeDocument/2006/relationships/slideLayout" Target="../slideLayouts/slideLayout3.xml"/><Relationship Id="rId7" Type="http://schemas.openxmlformats.org/officeDocument/2006/relationships/tags" Target="../tags/tag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ags" Target="../tags/tag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a:gsLst>
            <a:gs pos="0">
              <a:schemeClr val="bg1">
                <a:lumMod val="95000"/>
              </a:schemeClr>
            </a:gs>
            <a:gs pos="100000">
              <a:schemeClr val="tx2"/>
            </a:gs>
          </a:gsLst>
          <a:lin ang="5400000" scaled="0"/>
        </a:gra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7"/>
            </p:custDataLst>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custDataLst>
              <p:tags r:id="rId8"/>
            </p:custDataLst>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200">
                <a:solidFill>
                  <a:schemeClr val="tx1">
                    <a:tint val="75000"/>
                  </a:schemeClr>
                </a:solidFill>
              </a:defRPr>
            </a:lvl1pPr>
          </a:lstStyle>
          <a:p>
            <a:fld id="{760FBDFE-C587-4B4C-A407-44438C67B59E}" type="datetimeFigureOut">
              <a:rPr lang="zh-CN" altLang="en-US" smtClean="0"/>
              <a:t>2020/11/16</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49AE70B2-8BF9-45C0-BB95-33D1B9D3A854}" type="slidenum">
              <a:rPr lang="zh-CN" altLang="en-US" smtClean="0"/>
              <a:t>‹#›</a:t>
            </a:fld>
            <a:endParaRPr lang="zh-CN" altLang="en-US"/>
          </a:p>
        </p:txBody>
      </p:sp>
      <p:sp>
        <p:nvSpPr>
          <p:cNvPr id="7" name="KSO_TEMPLATE" hidden="1"/>
          <p:cNvSpPr/>
          <p:nvPr userDrawn="1">
            <p:custDataLst>
              <p:tags r:id="rId9"/>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1" r:id="rId2"/>
    <p:sldLayoutId id="2147483653" r:id="rId3"/>
    <p:sldLayoutId id="2147483652" r:id="rId4"/>
    <p:sldLayoutId id="2147483650" r:id="rId5"/>
  </p:sldLayoutIdLst>
  <p:txStyles>
    <p:titleStyle>
      <a:lvl1pPr algn="l" defTabSz="914400" rtl="0" eaLnBrk="1" latinLnBrk="0" hangingPunct="1">
        <a:lnSpc>
          <a:spcPct val="90000"/>
        </a:lnSpc>
        <a:spcBef>
          <a:spcPct val="0"/>
        </a:spcBef>
        <a:buNone/>
        <a:defRPr sz="40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5.xml"/><Relationship Id="rId1" Type="http://schemas.openxmlformats.org/officeDocument/2006/relationships/tags" Target="../tags/tag4.xml"/><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notesSlide" Target="../notesSlides/notesSlide2.xml"/><Relationship Id="rId7" Type="http://schemas.openxmlformats.org/officeDocument/2006/relationships/diagramColors" Target="../diagrams/colors1.xml"/><Relationship Id="rId2" Type="http://schemas.openxmlformats.org/officeDocument/2006/relationships/slideLayout" Target="../slideLayouts/slideLayout2.xml"/><Relationship Id="rId1" Type="http://schemas.openxmlformats.org/officeDocument/2006/relationships/tags" Target="../tags/tag6.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1.xml"/><Relationship Id="rId1" Type="http://schemas.openxmlformats.org/officeDocument/2006/relationships/slideLayout" Target="../slideLayouts/slideLayout4.xml"/><Relationship Id="rId4" Type="http://schemas.openxmlformats.org/officeDocument/2006/relationships/image" Target="../media/image15.png"/></Relationships>
</file>

<file path=ppt/slides/_rels/slide22.xml.rels><?xml version="1.0" encoding="UTF-8" standalone="yes"?>
<Relationships xmlns="http://schemas.openxmlformats.org/package/2006/relationships"><Relationship Id="rId3" Type="http://schemas.openxmlformats.org/officeDocument/2006/relationships/hyperlink" Target="https://developer.mozilla.org/zh-CN/docs/Web/API/Node" TargetMode="External"/><Relationship Id="rId2" Type="http://schemas.openxmlformats.org/officeDocument/2006/relationships/notesSlide" Target="../notesSlides/notesSlide22.xml"/><Relationship Id="rId1" Type="http://schemas.openxmlformats.org/officeDocument/2006/relationships/slideLayout" Target="../slideLayouts/slideLayout4.xml"/><Relationship Id="rId4" Type="http://schemas.openxmlformats.org/officeDocument/2006/relationships/hyperlink" Target="https://developer.mozilla.org/zh-CN/docs/Web/API/DOMString"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5.xml"/><Relationship Id="rId1" Type="http://schemas.openxmlformats.org/officeDocument/2006/relationships/tags" Target="../tags/tag8.xml"/><Relationship Id="rId4" Type="http://schemas.openxmlformats.org/officeDocument/2006/relationships/image" Target="../media/image5.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hyperlink" Target="https://developer.mozilla.org/zh-CN/docs/Web/Events" TargetMode="External"/><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6.xml"/><Relationship Id="rId1" Type="http://schemas.openxmlformats.org/officeDocument/2006/relationships/slideLayout" Target="../slideLayouts/slideLayout4.xml"/><Relationship Id="rId5" Type="http://schemas.openxmlformats.org/officeDocument/2006/relationships/image" Target="../media/image22.png"/><Relationship Id="rId4" Type="http://schemas.openxmlformats.org/officeDocument/2006/relationships/image" Target="../media/image21.png"/></Relationships>
</file>

<file path=ppt/slides/_rels/slide3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7.xml"/><Relationship Id="rId1" Type="http://schemas.openxmlformats.org/officeDocument/2006/relationships/slideLayout" Target="../slideLayouts/slideLayout4.xml"/><Relationship Id="rId4" Type="http://schemas.openxmlformats.org/officeDocument/2006/relationships/image" Target="../media/image24.png"/></Relationships>
</file>

<file path=ppt/slides/_rels/slide3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8.xml"/><Relationship Id="rId1" Type="http://schemas.openxmlformats.org/officeDocument/2006/relationships/slideLayout" Target="../slideLayouts/slideLayout4.xml"/><Relationship Id="rId4" Type="http://schemas.openxmlformats.org/officeDocument/2006/relationships/image" Target="../media/image26.png"/></Relationships>
</file>

<file path=ppt/slides/_rels/slide3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5.xml"/><Relationship Id="rId1" Type="http://schemas.openxmlformats.org/officeDocument/2006/relationships/tags" Target="../tags/tag7.xml"/><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8" Type="http://schemas.openxmlformats.org/officeDocument/2006/relationships/hyperlink" Target="https://developer.mozilla.org/zh-CN/docs/Web/API/Event/eventPhase" TargetMode="External"/><Relationship Id="rId3" Type="http://schemas.openxmlformats.org/officeDocument/2006/relationships/hyperlink" Target="https://developer.mozilla.org/zh-CN/docs/Web/API/Event/cancelBubble" TargetMode="External"/><Relationship Id="rId7" Type="http://schemas.openxmlformats.org/officeDocument/2006/relationships/hyperlink" Target="https://developer.mozilla.org/zh-CN/docs/Web/API/Event/preventDefault" TargetMode="External"/><Relationship Id="rId2" Type="http://schemas.openxmlformats.org/officeDocument/2006/relationships/notesSlide" Target="../notesSlides/notesSlide47.xml"/><Relationship Id="rId1" Type="http://schemas.openxmlformats.org/officeDocument/2006/relationships/slideLayout" Target="../slideLayouts/slideLayout4.xml"/><Relationship Id="rId6" Type="http://schemas.openxmlformats.org/officeDocument/2006/relationships/hyperlink" Target="https://developer.mozilla.org/zh-CN/docs/Web/API/Event/defaultPrevented" TargetMode="External"/><Relationship Id="rId5" Type="http://schemas.openxmlformats.org/officeDocument/2006/relationships/hyperlink" Target="https://developer.mozilla.org/zh-CN/docs/Web/API/Event/cancelable" TargetMode="External"/><Relationship Id="rId4" Type="http://schemas.openxmlformats.org/officeDocument/2006/relationships/hyperlink" Target="https://developer.mozilla.org/zh-CN/docs/Web/API/Event/stopPropagation" TargetMode="External"/></Relationships>
</file>

<file path=ppt/slides/_rels/slide4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hyperlink" Target="https://developer.mozilla.org/zh-CN/docs/Web/API/Document_Object_Model/Introduction" TargetMode="Externa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0.xml"/><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62.xml"/><Relationship Id="rId2" Type="http://schemas.openxmlformats.org/officeDocument/2006/relationships/slideLayout" Target="../slideLayouts/slideLayout1.xml"/><Relationship Id="rId1" Type="http://schemas.openxmlformats.org/officeDocument/2006/relationships/tags" Target="../tags/tag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p:cNvSpPr>
            <a:spLocks noGrp="1"/>
          </p:cNvSpPr>
          <p:nvPr>
            <p:ph type="subTitle" idx="1"/>
            <p:custDataLst>
              <p:tags r:id="rId2"/>
            </p:custDataLst>
          </p:nvPr>
        </p:nvSpPr>
        <p:spPr>
          <a:xfrm>
            <a:off x="4625814" y="3874295"/>
            <a:ext cx="3529584" cy="547370"/>
          </a:xfrm>
        </p:spPr>
        <p:txBody>
          <a:bodyPr>
            <a:normAutofit/>
          </a:bodyPr>
          <a:lstStyle/>
          <a:p>
            <a:pPr algn="dist">
              <a:lnSpc>
                <a:spcPct val="130000"/>
              </a:lnSpc>
              <a:spcBef>
                <a:spcPts val="0"/>
              </a:spcBef>
            </a:pPr>
            <a:r>
              <a:rPr lang="zh-CN" altLang="en-US" sz="2000" dirty="0">
                <a:solidFill>
                  <a:schemeClr val="bg1"/>
                </a:solidFill>
                <a:latin typeface="+mn-lt"/>
                <a:ea typeface="+mn-ea"/>
                <a:sym typeface="+mn-ea"/>
              </a:rPr>
              <a:t>文化信息学院</a:t>
            </a:r>
            <a:endParaRPr lang="en-US" altLang="zh-CN" sz="2000" dirty="0">
              <a:solidFill>
                <a:schemeClr val="bg1"/>
              </a:solidFill>
              <a:latin typeface="+mn-lt"/>
              <a:ea typeface="+mn-ea"/>
              <a:sym typeface="+mn-ea"/>
            </a:endParaRPr>
          </a:p>
        </p:txBody>
      </p:sp>
      <p:sp>
        <p:nvSpPr>
          <p:cNvPr id="5" name="文本框 4"/>
          <p:cNvSpPr txBox="1"/>
          <p:nvPr/>
        </p:nvSpPr>
        <p:spPr>
          <a:xfrm>
            <a:off x="2514600" y="2321004"/>
            <a:ext cx="7877947" cy="830997"/>
          </a:xfrm>
          <a:prstGeom prst="rect">
            <a:avLst/>
          </a:prstGeom>
          <a:noFill/>
        </p:spPr>
        <p:txBody>
          <a:bodyPr wrap="square" rtlCol="0">
            <a:spAutoFit/>
          </a:bodyPr>
          <a:lstStyle/>
          <a:p>
            <a:pPr algn="ctr"/>
            <a:r>
              <a:rPr lang="en-US" altLang="zh-CN" sz="4800" b="1" dirty="0">
                <a:solidFill>
                  <a:schemeClr val="bg1"/>
                </a:solidFill>
              </a:rPr>
              <a:t>JavaScript</a:t>
            </a:r>
            <a:r>
              <a:rPr lang="zh-CN" altLang="en-US" sz="4800" b="1" dirty="0">
                <a:solidFill>
                  <a:schemeClr val="bg1"/>
                </a:solidFill>
              </a:rPr>
              <a:t> 浏览器编程</a:t>
            </a:r>
          </a:p>
        </p:txBody>
      </p:sp>
    </p:spTree>
    <p:custDataLst>
      <p:tags r:id="rId1"/>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19BC14-7F69-0A42-BDC5-2E9610DF30B2}"/>
              </a:ext>
            </a:extLst>
          </p:cNvPr>
          <p:cNvSpPr>
            <a:spLocks noGrp="1"/>
          </p:cNvSpPr>
          <p:nvPr>
            <p:ph type="ctrTitle"/>
          </p:nvPr>
        </p:nvSpPr>
        <p:spPr>
          <a:xfrm>
            <a:off x="9487711" y="448455"/>
            <a:ext cx="2471542" cy="385445"/>
          </a:xfrm>
        </p:spPr>
        <p:txBody>
          <a:bodyPr/>
          <a:lstStyle/>
          <a:p>
            <a:r>
              <a:rPr kumimoji="1" lang="en-US" altLang="zh-CN" dirty="0"/>
              <a:t>JavaScript</a:t>
            </a:r>
            <a:r>
              <a:rPr kumimoji="1" lang="zh-CN" altLang="en-US" dirty="0"/>
              <a:t>浏览器编程</a:t>
            </a:r>
          </a:p>
        </p:txBody>
      </p:sp>
      <p:sp>
        <p:nvSpPr>
          <p:cNvPr id="10" name="文本占位符 9">
            <a:extLst>
              <a:ext uri="{FF2B5EF4-FFF2-40B4-BE49-F238E27FC236}">
                <a16:creationId xmlns:a16="http://schemas.microsoft.com/office/drawing/2014/main" id="{B579052B-739C-F14E-9CAA-0B5ED8AF4E3B}"/>
              </a:ext>
            </a:extLst>
          </p:cNvPr>
          <p:cNvSpPr>
            <a:spLocks noGrp="1"/>
          </p:cNvSpPr>
          <p:nvPr>
            <p:ph type="body" sz="quarter" idx="10"/>
          </p:nvPr>
        </p:nvSpPr>
        <p:spPr/>
        <p:txBody>
          <a:bodyPr/>
          <a:lstStyle/>
          <a:p>
            <a:r>
              <a:rPr lang="en-US" altLang="zh-CN" dirty="0"/>
              <a:t>DOM</a:t>
            </a:r>
            <a:endParaRPr lang="zh-CN" altLang="en-US" dirty="0"/>
          </a:p>
        </p:txBody>
      </p:sp>
      <p:sp>
        <p:nvSpPr>
          <p:cNvPr id="11" name="文本占位符 10">
            <a:extLst>
              <a:ext uri="{FF2B5EF4-FFF2-40B4-BE49-F238E27FC236}">
                <a16:creationId xmlns:a16="http://schemas.microsoft.com/office/drawing/2014/main" id="{D89A058C-5EA5-7841-9B23-082A326A5F3F}"/>
              </a:ext>
            </a:extLst>
          </p:cNvPr>
          <p:cNvSpPr>
            <a:spLocks noGrp="1"/>
          </p:cNvSpPr>
          <p:nvPr>
            <p:ph type="body" sz="quarter" idx="11"/>
          </p:nvPr>
        </p:nvSpPr>
        <p:spPr>
          <a:xfrm>
            <a:off x="655637" y="904875"/>
            <a:ext cx="6769809" cy="538163"/>
          </a:xfrm>
        </p:spPr>
        <p:txBody>
          <a:bodyPr/>
          <a:lstStyle/>
          <a:p>
            <a:r>
              <a:rPr lang="zh-CN" altLang="en-US" dirty="0"/>
              <a:t>访问元素</a:t>
            </a:r>
            <a:r>
              <a:rPr lang="en-US" altLang="zh-CN" dirty="0"/>
              <a:t>1</a:t>
            </a:r>
            <a:r>
              <a:rPr lang="zh-CN" altLang="en-US" dirty="0"/>
              <a:t> </a:t>
            </a:r>
            <a:r>
              <a:rPr lang="en-US" altLang="zh-CN" dirty="0"/>
              <a:t>–</a:t>
            </a:r>
            <a:r>
              <a:rPr lang="zh-CN" altLang="en-US" dirty="0"/>
              <a:t> 非常规元素的访问</a:t>
            </a:r>
          </a:p>
        </p:txBody>
      </p:sp>
      <p:sp>
        <p:nvSpPr>
          <p:cNvPr id="12" name="文本占位符 11">
            <a:extLst>
              <a:ext uri="{FF2B5EF4-FFF2-40B4-BE49-F238E27FC236}">
                <a16:creationId xmlns:a16="http://schemas.microsoft.com/office/drawing/2014/main" id="{EC2BE6E5-A0D2-0349-805C-49FA20BEF097}"/>
              </a:ext>
            </a:extLst>
          </p:cNvPr>
          <p:cNvSpPr>
            <a:spLocks noGrp="1"/>
          </p:cNvSpPr>
          <p:nvPr>
            <p:ph type="body" sz="quarter" idx="12"/>
          </p:nvPr>
        </p:nvSpPr>
        <p:spPr>
          <a:xfrm>
            <a:off x="637470" y="440406"/>
            <a:ext cx="464183" cy="344919"/>
          </a:xfrm>
        </p:spPr>
        <p:txBody>
          <a:bodyPr>
            <a:normAutofit fontScale="92500" lnSpcReduction="20000"/>
          </a:bodyPr>
          <a:lstStyle/>
          <a:p>
            <a:r>
              <a:rPr lang="en-US" altLang="zh-CN" dirty="0"/>
              <a:t>1</a:t>
            </a:r>
            <a:endParaRPr lang="zh-CN" altLang="en-US" dirty="0"/>
          </a:p>
        </p:txBody>
      </p:sp>
      <p:sp>
        <p:nvSpPr>
          <p:cNvPr id="18" name="内容占位符 7">
            <a:extLst>
              <a:ext uri="{FF2B5EF4-FFF2-40B4-BE49-F238E27FC236}">
                <a16:creationId xmlns:a16="http://schemas.microsoft.com/office/drawing/2014/main" id="{026FFBBC-8C36-4944-A521-F0CF42BB6ADA}"/>
              </a:ext>
            </a:extLst>
          </p:cNvPr>
          <p:cNvSpPr>
            <a:spLocks noGrp="1"/>
          </p:cNvSpPr>
          <p:nvPr>
            <p:ph sz="half" idx="1"/>
          </p:nvPr>
        </p:nvSpPr>
        <p:spPr>
          <a:xfrm>
            <a:off x="992850" y="1811110"/>
            <a:ext cx="10258810" cy="4882987"/>
          </a:xfrm>
        </p:spPr>
        <p:txBody>
          <a:bodyPr>
            <a:normAutofit/>
          </a:bodyPr>
          <a:lstStyle/>
          <a:p>
            <a:r>
              <a:rPr lang="zh-CN" altLang="en-US" dirty="0"/>
              <a:t> 非常规元素的访问</a:t>
            </a:r>
            <a:endParaRPr lang="en-US" altLang="zh-CN" dirty="0"/>
          </a:p>
          <a:p>
            <a:pPr lvl="1"/>
            <a:r>
              <a:rPr lang="zh-CN" altLang="en-US" dirty="0"/>
              <a:t> </a:t>
            </a:r>
            <a:r>
              <a:rPr lang="en-US" altLang="zh-CN" dirty="0"/>
              <a:t>document.doctype</a:t>
            </a:r>
            <a:r>
              <a:rPr lang="zh-CN" altLang="en-US" dirty="0"/>
              <a:t>：获取网页的文档类型定义</a:t>
            </a:r>
            <a:endParaRPr lang="en-US" altLang="zh-CN" dirty="0"/>
          </a:p>
          <a:p>
            <a:pPr lvl="1"/>
            <a:r>
              <a:rPr lang="zh-CN" altLang="en-US" dirty="0"/>
              <a:t> </a:t>
            </a:r>
            <a:r>
              <a:rPr lang="en-US" altLang="zh-CN" dirty="0"/>
              <a:t>document.documentElement</a:t>
            </a:r>
            <a:r>
              <a:rPr lang="zh-CN" altLang="en-US" dirty="0"/>
              <a:t>：获取网页的</a:t>
            </a:r>
            <a:r>
              <a:rPr lang="en-US" altLang="zh-CN" dirty="0"/>
              <a:t> html </a:t>
            </a:r>
            <a:r>
              <a:rPr lang="zh-CN" altLang="en-US" dirty="0"/>
              <a:t>元素（包括整个网页）</a:t>
            </a:r>
            <a:endParaRPr lang="en-US" altLang="zh-CN" dirty="0"/>
          </a:p>
          <a:p>
            <a:pPr lvl="1"/>
            <a:r>
              <a:rPr lang="zh-CN" altLang="en-US" dirty="0"/>
              <a:t> </a:t>
            </a:r>
            <a:r>
              <a:rPr lang="en-US" altLang="zh-CN" dirty="0"/>
              <a:t>document.head</a:t>
            </a:r>
            <a:r>
              <a:rPr lang="zh-CN" altLang="en-US" dirty="0"/>
              <a:t>：获取网页的 </a:t>
            </a:r>
            <a:r>
              <a:rPr lang="en-US" altLang="zh-CN" dirty="0"/>
              <a:t>head</a:t>
            </a:r>
            <a:r>
              <a:rPr lang="zh-CN" altLang="en-US" dirty="0"/>
              <a:t> 元素</a:t>
            </a:r>
            <a:endParaRPr lang="en-US" altLang="zh-CN" dirty="0"/>
          </a:p>
          <a:p>
            <a:pPr lvl="1"/>
            <a:r>
              <a:rPr lang="zh-CN" altLang="en-US" dirty="0"/>
              <a:t> </a:t>
            </a:r>
            <a:r>
              <a:rPr lang="en-US" altLang="zh-CN" dirty="0"/>
              <a:t>document.body</a:t>
            </a:r>
            <a:r>
              <a:rPr lang="zh-CN" altLang="en-US" dirty="0"/>
              <a:t>：返回网页的</a:t>
            </a:r>
            <a:r>
              <a:rPr lang="en-US" altLang="zh-CN" dirty="0"/>
              <a:t>body</a:t>
            </a:r>
            <a:r>
              <a:rPr lang="zh-CN" altLang="en-US" dirty="0"/>
              <a:t>元素。</a:t>
            </a:r>
          </a:p>
          <a:p>
            <a:pPr lvl="1"/>
            <a:r>
              <a:rPr lang="zh-CN" altLang="en-US" dirty="0"/>
              <a:t> </a:t>
            </a:r>
            <a:r>
              <a:rPr lang="en-US" altLang="zh-CN" dirty="0"/>
              <a:t>document.images</a:t>
            </a:r>
            <a:r>
              <a:rPr lang="zh-CN" altLang="en-US" dirty="0"/>
              <a:t>：返回文档中所有图像的一个节点列表。</a:t>
            </a:r>
          </a:p>
          <a:p>
            <a:pPr lvl="1"/>
            <a:r>
              <a:rPr lang="zh-CN" altLang="en-US" dirty="0"/>
              <a:t> </a:t>
            </a:r>
            <a:r>
              <a:rPr lang="en-US" altLang="zh-CN" dirty="0"/>
              <a:t>document.links</a:t>
            </a:r>
            <a:r>
              <a:rPr lang="zh-CN" altLang="en-US" dirty="0"/>
              <a:t>：返回所有具有</a:t>
            </a:r>
            <a:r>
              <a:rPr lang="en-US" altLang="zh-CN" dirty="0"/>
              <a:t>href</a:t>
            </a:r>
            <a:r>
              <a:rPr lang="zh-CN" altLang="en-US" dirty="0"/>
              <a:t>属性的</a:t>
            </a:r>
            <a:r>
              <a:rPr lang="en-US" altLang="zh-CN" dirty="0"/>
              <a:t>a</a:t>
            </a:r>
            <a:r>
              <a:rPr lang="zh-CN" altLang="en-US" dirty="0"/>
              <a:t>元素和</a:t>
            </a:r>
            <a:r>
              <a:rPr lang="en-US" altLang="zh-CN" dirty="0"/>
              <a:t>area</a:t>
            </a:r>
            <a:r>
              <a:rPr lang="zh-CN" altLang="en-US" dirty="0"/>
              <a:t>元素的一个节点列表。</a:t>
            </a:r>
          </a:p>
          <a:p>
            <a:pPr lvl="1"/>
            <a:r>
              <a:rPr lang="zh-CN" altLang="en-US" dirty="0"/>
              <a:t> </a:t>
            </a:r>
            <a:r>
              <a:rPr lang="en-US" altLang="zh-CN" dirty="0"/>
              <a:t>document.anchors</a:t>
            </a:r>
            <a:r>
              <a:rPr lang="zh-CN" altLang="en-US" dirty="0"/>
              <a:t>：返回所有具有</a:t>
            </a:r>
            <a:r>
              <a:rPr lang="en-US" altLang="zh-CN" dirty="0"/>
              <a:t>name</a:t>
            </a:r>
            <a:r>
              <a:rPr lang="zh-CN" altLang="en-US" dirty="0"/>
              <a:t>属性的</a:t>
            </a:r>
            <a:r>
              <a:rPr lang="en-US" altLang="zh-CN" dirty="0"/>
              <a:t>a</a:t>
            </a:r>
            <a:r>
              <a:rPr lang="zh-CN" altLang="en-US" dirty="0"/>
              <a:t>元素的一个节点列表。</a:t>
            </a:r>
          </a:p>
          <a:p>
            <a:pPr lvl="1"/>
            <a:r>
              <a:rPr lang="zh-CN" altLang="en-US" dirty="0"/>
              <a:t> </a:t>
            </a:r>
            <a:r>
              <a:rPr lang="en-US" altLang="zh-CN" dirty="0"/>
              <a:t>document.forms</a:t>
            </a:r>
            <a:r>
              <a:rPr lang="zh-CN" altLang="en-US" dirty="0"/>
              <a:t>：返回文档中所有表单的一个节点列表。</a:t>
            </a:r>
            <a:endParaRPr lang="en-US" altLang="zh-CN" dirty="0"/>
          </a:p>
        </p:txBody>
      </p:sp>
      <p:sp>
        <p:nvSpPr>
          <p:cNvPr id="3" name="矩形 2">
            <a:extLst>
              <a:ext uri="{FF2B5EF4-FFF2-40B4-BE49-F238E27FC236}">
                <a16:creationId xmlns:a16="http://schemas.microsoft.com/office/drawing/2014/main" id="{08C4D553-38F6-FB45-88FF-F9490C1C3A3F}"/>
              </a:ext>
            </a:extLst>
          </p:cNvPr>
          <p:cNvSpPr/>
          <p:nvPr/>
        </p:nvSpPr>
        <p:spPr>
          <a:xfrm>
            <a:off x="1319134" y="5803805"/>
            <a:ext cx="8411183" cy="830997"/>
          </a:xfrm>
          <a:prstGeom prst="rect">
            <a:avLst/>
          </a:prstGeom>
        </p:spPr>
        <p:txBody>
          <a:bodyPr wrap="square">
            <a:spAutoFit/>
          </a:bodyPr>
          <a:lstStyle/>
          <a:p>
            <a:pPr marL="285750" indent="-285750">
              <a:buFont typeface="Arial" panose="020B0604020202020204" pitchFamily="34" charset="0"/>
              <a:buChar char="•"/>
            </a:pPr>
            <a:r>
              <a:rPr lang="zh-CN" altLang="en-US" sz="1600">
                <a:solidFill>
                  <a:schemeClr val="accent6"/>
                </a:solidFill>
              </a:rPr>
              <a:t>节点列表是类数组的对象，不过它们不是数组。可以用索引符号访问每个节点。</a:t>
            </a:r>
            <a:endParaRPr lang="en-US" altLang="zh-CN" sz="1600">
              <a:solidFill>
                <a:schemeClr val="accent6"/>
              </a:solidFill>
            </a:endParaRPr>
          </a:p>
          <a:p>
            <a:pPr marL="285750" indent="-285750">
              <a:buFont typeface="Arial" panose="020B0604020202020204" pitchFamily="34" charset="0"/>
              <a:buChar char="•"/>
            </a:pPr>
            <a:r>
              <a:rPr lang="zh-CN" altLang="en-US" sz="1600">
                <a:solidFill>
                  <a:schemeClr val="accent6"/>
                </a:solidFill>
              </a:rPr>
              <a:t>节点列表没有其它的数组方法，比如</a:t>
            </a:r>
            <a:r>
              <a:rPr lang="en-US" altLang="zh-CN" sz="1600">
                <a:solidFill>
                  <a:schemeClr val="accent6"/>
                </a:solidFill>
              </a:rPr>
              <a:t>slice()</a:t>
            </a:r>
            <a:r>
              <a:rPr lang="zh-CN" altLang="en-US" sz="1600">
                <a:solidFill>
                  <a:schemeClr val="accent6"/>
                </a:solidFill>
              </a:rPr>
              <a:t>、</a:t>
            </a:r>
            <a:r>
              <a:rPr lang="en-US" altLang="zh-CN" sz="1600">
                <a:solidFill>
                  <a:schemeClr val="accent6"/>
                </a:solidFill>
              </a:rPr>
              <a:t>splice()</a:t>
            </a:r>
            <a:r>
              <a:rPr lang="zh-CN" altLang="en-US" sz="1600">
                <a:solidFill>
                  <a:schemeClr val="accent6"/>
                </a:solidFill>
              </a:rPr>
              <a:t>和</a:t>
            </a:r>
            <a:r>
              <a:rPr lang="en-US" altLang="zh-CN" sz="1600">
                <a:solidFill>
                  <a:schemeClr val="accent6"/>
                </a:solidFill>
              </a:rPr>
              <a:t>join()</a:t>
            </a:r>
            <a:r>
              <a:rPr lang="zh-CN" altLang="en-US" sz="1600">
                <a:solidFill>
                  <a:schemeClr val="accent6"/>
                </a:solidFill>
              </a:rPr>
              <a:t>等。不过，</a:t>
            </a:r>
            <a:r>
              <a:rPr lang="en-US" altLang="zh-CN" sz="1600">
                <a:solidFill>
                  <a:schemeClr val="accent6"/>
                </a:solidFill>
              </a:rPr>
              <a:t>ES6</a:t>
            </a:r>
            <a:r>
              <a:rPr lang="zh-CN" altLang="en-US" sz="1600">
                <a:solidFill>
                  <a:schemeClr val="accent6"/>
                </a:solidFill>
              </a:rPr>
              <a:t>让节点列表变成数组变得很容易。一旦节点列表转换成数组，我们就可以使用所有的数组方法。</a:t>
            </a:r>
          </a:p>
        </p:txBody>
      </p:sp>
    </p:spTree>
    <p:extLst>
      <p:ext uri="{BB962C8B-B14F-4D97-AF65-F5344CB8AC3E}">
        <p14:creationId xmlns:p14="http://schemas.microsoft.com/office/powerpoint/2010/main" val="24492659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19BC14-7F69-0A42-BDC5-2E9610DF30B2}"/>
              </a:ext>
            </a:extLst>
          </p:cNvPr>
          <p:cNvSpPr>
            <a:spLocks noGrp="1"/>
          </p:cNvSpPr>
          <p:nvPr>
            <p:ph type="ctrTitle"/>
          </p:nvPr>
        </p:nvSpPr>
        <p:spPr>
          <a:xfrm>
            <a:off x="9487711" y="448455"/>
            <a:ext cx="2471542" cy="385445"/>
          </a:xfrm>
        </p:spPr>
        <p:txBody>
          <a:bodyPr/>
          <a:lstStyle/>
          <a:p>
            <a:r>
              <a:rPr kumimoji="1" lang="en-US" altLang="zh-CN" dirty="0"/>
              <a:t>JavaScript</a:t>
            </a:r>
            <a:r>
              <a:rPr kumimoji="1" lang="zh-CN" altLang="en-US" dirty="0"/>
              <a:t>浏览器编程</a:t>
            </a:r>
          </a:p>
        </p:txBody>
      </p:sp>
      <p:sp>
        <p:nvSpPr>
          <p:cNvPr id="10" name="文本占位符 9">
            <a:extLst>
              <a:ext uri="{FF2B5EF4-FFF2-40B4-BE49-F238E27FC236}">
                <a16:creationId xmlns:a16="http://schemas.microsoft.com/office/drawing/2014/main" id="{B579052B-739C-F14E-9CAA-0B5ED8AF4E3B}"/>
              </a:ext>
            </a:extLst>
          </p:cNvPr>
          <p:cNvSpPr>
            <a:spLocks noGrp="1"/>
          </p:cNvSpPr>
          <p:nvPr>
            <p:ph type="body" sz="quarter" idx="10"/>
          </p:nvPr>
        </p:nvSpPr>
        <p:spPr/>
        <p:txBody>
          <a:bodyPr/>
          <a:lstStyle/>
          <a:p>
            <a:r>
              <a:rPr lang="en-US" altLang="zh-CN" dirty="0"/>
              <a:t>DOM</a:t>
            </a:r>
            <a:endParaRPr lang="zh-CN" altLang="en-US" dirty="0"/>
          </a:p>
        </p:txBody>
      </p:sp>
      <p:sp>
        <p:nvSpPr>
          <p:cNvPr id="11" name="文本占位符 10">
            <a:extLst>
              <a:ext uri="{FF2B5EF4-FFF2-40B4-BE49-F238E27FC236}">
                <a16:creationId xmlns:a16="http://schemas.microsoft.com/office/drawing/2014/main" id="{D89A058C-5EA5-7841-9B23-082A326A5F3F}"/>
              </a:ext>
            </a:extLst>
          </p:cNvPr>
          <p:cNvSpPr>
            <a:spLocks noGrp="1"/>
          </p:cNvSpPr>
          <p:nvPr>
            <p:ph type="body" sz="quarter" idx="11"/>
          </p:nvPr>
        </p:nvSpPr>
        <p:spPr>
          <a:xfrm>
            <a:off x="655637" y="904875"/>
            <a:ext cx="6769809" cy="538163"/>
          </a:xfrm>
        </p:spPr>
        <p:txBody>
          <a:bodyPr/>
          <a:lstStyle/>
          <a:p>
            <a:r>
              <a:rPr lang="zh-CN" altLang="en-US" dirty="0"/>
              <a:t>访问元素</a:t>
            </a:r>
            <a:r>
              <a:rPr lang="en-US" altLang="zh-CN" dirty="0"/>
              <a:t>2</a:t>
            </a:r>
            <a:r>
              <a:rPr lang="zh-CN" altLang="en-US" dirty="0"/>
              <a:t> </a:t>
            </a:r>
            <a:r>
              <a:rPr lang="en-US" altLang="zh-CN" dirty="0"/>
              <a:t>– </a:t>
            </a:r>
            <a:r>
              <a:rPr lang="zh-CN" altLang="en-US" dirty="0"/>
              <a:t>访问常规元素</a:t>
            </a:r>
          </a:p>
        </p:txBody>
      </p:sp>
      <p:sp>
        <p:nvSpPr>
          <p:cNvPr id="12" name="文本占位符 11">
            <a:extLst>
              <a:ext uri="{FF2B5EF4-FFF2-40B4-BE49-F238E27FC236}">
                <a16:creationId xmlns:a16="http://schemas.microsoft.com/office/drawing/2014/main" id="{EC2BE6E5-A0D2-0349-805C-49FA20BEF097}"/>
              </a:ext>
            </a:extLst>
          </p:cNvPr>
          <p:cNvSpPr>
            <a:spLocks noGrp="1"/>
          </p:cNvSpPr>
          <p:nvPr>
            <p:ph type="body" sz="quarter" idx="12"/>
          </p:nvPr>
        </p:nvSpPr>
        <p:spPr>
          <a:xfrm>
            <a:off x="637470" y="440406"/>
            <a:ext cx="464183" cy="344919"/>
          </a:xfrm>
        </p:spPr>
        <p:txBody>
          <a:bodyPr>
            <a:normAutofit fontScale="92500" lnSpcReduction="20000"/>
          </a:bodyPr>
          <a:lstStyle/>
          <a:p>
            <a:r>
              <a:rPr lang="en-US" altLang="zh-CN" dirty="0"/>
              <a:t>1</a:t>
            </a:r>
            <a:endParaRPr lang="zh-CN" altLang="en-US" dirty="0"/>
          </a:p>
        </p:txBody>
      </p:sp>
      <p:sp>
        <p:nvSpPr>
          <p:cNvPr id="18" name="内容占位符 7">
            <a:extLst>
              <a:ext uri="{FF2B5EF4-FFF2-40B4-BE49-F238E27FC236}">
                <a16:creationId xmlns:a16="http://schemas.microsoft.com/office/drawing/2014/main" id="{026FFBBC-8C36-4944-A521-F0CF42BB6ADA}"/>
              </a:ext>
            </a:extLst>
          </p:cNvPr>
          <p:cNvSpPr>
            <a:spLocks noGrp="1"/>
          </p:cNvSpPr>
          <p:nvPr>
            <p:ph sz="half" idx="1"/>
          </p:nvPr>
        </p:nvSpPr>
        <p:spPr>
          <a:xfrm>
            <a:off x="992850" y="1524000"/>
            <a:ext cx="10258810" cy="5170097"/>
          </a:xfrm>
        </p:spPr>
        <p:txBody>
          <a:bodyPr>
            <a:noAutofit/>
          </a:bodyPr>
          <a:lstStyle/>
          <a:p>
            <a:r>
              <a:rPr lang="en-US" altLang="zh-CN" sz="1600" dirty="0"/>
              <a:t> </a:t>
            </a:r>
            <a:r>
              <a:rPr lang="zh-CN" altLang="en-US" sz="1600" dirty="0"/>
              <a:t>通过 </a:t>
            </a:r>
            <a:r>
              <a:rPr lang="en-US" altLang="zh-CN" sz="1600" dirty="0"/>
              <a:t>ID</a:t>
            </a:r>
            <a:r>
              <a:rPr lang="zh-CN" altLang="en-US" sz="1600" dirty="0"/>
              <a:t> 获取元素：</a:t>
            </a:r>
            <a:r>
              <a:rPr lang="en-US" altLang="zh-CN" sz="1600" dirty="0"/>
              <a:t>getElementById('HTML</a:t>
            </a:r>
            <a:r>
              <a:rPr lang="zh-CN" altLang="en-US" sz="1600" dirty="0"/>
              <a:t>元素的</a:t>
            </a:r>
            <a:r>
              <a:rPr lang="en-US" altLang="zh-CN" sz="1600" dirty="0"/>
              <a:t>id</a:t>
            </a:r>
            <a:r>
              <a:rPr lang="zh-CN" altLang="en-US" sz="1600" dirty="0"/>
              <a:t>属性的值</a:t>
            </a:r>
            <a:r>
              <a:rPr lang="en-US" altLang="zh-CN" sz="1600" dirty="0"/>
              <a:t>')</a:t>
            </a:r>
          </a:p>
          <a:p>
            <a:pPr lvl="1"/>
            <a:r>
              <a:rPr lang="zh-CN" altLang="en-US" sz="1400" dirty="0"/>
              <a:t>返回一个作为实参给出的唯一</a:t>
            </a:r>
            <a:r>
              <a:rPr lang="en-US" altLang="zh-CN" sz="1400" dirty="0"/>
              <a:t>id</a:t>
            </a:r>
            <a:r>
              <a:rPr lang="zh-CN" altLang="en-US" sz="1400" dirty="0"/>
              <a:t>属性的元素的引用。 如果没找到就返回</a:t>
            </a:r>
            <a:r>
              <a:rPr lang="en-US" altLang="zh-CN" sz="1400" dirty="0"/>
              <a:t> null</a:t>
            </a:r>
            <a:r>
              <a:rPr lang="zh-CN" altLang="en-US" sz="1400" dirty="0"/>
              <a:t>。</a:t>
            </a:r>
            <a:endParaRPr lang="en-US" altLang="zh-CN" sz="1400" dirty="0"/>
          </a:p>
          <a:p>
            <a:r>
              <a:rPr lang="zh-CN" altLang="en-US" sz="1600" dirty="0"/>
              <a:t> 通过标记名获取元素：</a:t>
            </a:r>
            <a:r>
              <a:rPr lang="en-US" altLang="zh-CN" sz="1600" dirty="0"/>
              <a:t>get</a:t>
            </a:r>
            <a:r>
              <a:rPr lang="en-US" altLang="zh-CN" sz="1600" dirty="0">
                <a:solidFill>
                  <a:schemeClr val="accent6"/>
                </a:solidFill>
              </a:rPr>
              <a:t>Elements</a:t>
            </a:r>
            <a:r>
              <a:rPr lang="en-US" altLang="zh-CN" sz="1600" dirty="0"/>
              <a:t>ByTagName ('HTML</a:t>
            </a:r>
            <a:r>
              <a:rPr lang="zh-CN" altLang="en-US" sz="1600" dirty="0"/>
              <a:t>标记名</a:t>
            </a:r>
            <a:r>
              <a:rPr lang="en-US" altLang="zh-CN" sz="1600" dirty="0"/>
              <a:t>')</a:t>
            </a:r>
          </a:p>
          <a:p>
            <a:pPr lvl="1"/>
            <a:r>
              <a:rPr lang="zh-CN" altLang="en-US" sz="1400" dirty="0"/>
              <a:t>返回具有作为参数指定的标记名的所有元素的</a:t>
            </a:r>
            <a:r>
              <a:rPr lang="zh-CN" altLang="en-US" sz="1400" dirty="0">
                <a:solidFill>
                  <a:schemeClr val="accent6"/>
                </a:solidFill>
              </a:rPr>
              <a:t>动态</a:t>
            </a:r>
            <a:r>
              <a:rPr lang="zh-CN" altLang="en-US" sz="1400" dirty="0"/>
              <a:t>节点列表（</a:t>
            </a:r>
            <a:r>
              <a:rPr lang="en-US" altLang="zh-CN" sz="1400" dirty="0"/>
              <a:t>NodeList</a:t>
            </a:r>
            <a:r>
              <a:rPr lang="zh-CN" altLang="en-US" sz="1400" dirty="0"/>
              <a:t>）。如果文档中没有元素有给出的标记名，就返回一个空节点列表。</a:t>
            </a:r>
            <a:endParaRPr lang="en-US" altLang="zh-CN" sz="1400" dirty="0"/>
          </a:p>
          <a:p>
            <a:r>
              <a:rPr lang="zh-CN" altLang="en-US" sz="1600" dirty="0"/>
              <a:t> 通过类名获取元素：</a:t>
            </a:r>
            <a:r>
              <a:rPr lang="en-US" altLang="zh-CN" sz="1600" dirty="0"/>
              <a:t>get</a:t>
            </a:r>
            <a:r>
              <a:rPr lang="en-US" altLang="zh-CN" sz="1600" dirty="0">
                <a:solidFill>
                  <a:schemeClr val="accent6"/>
                </a:solidFill>
              </a:rPr>
              <a:t>Elements</a:t>
            </a:r>
            <a:r>
              <a:rPr lang="en-US" altLang="zh-CN" sz="1600" dirty="0"/>
              <a:t>ByClassName('HTML</a:t>
            </a:r>
            <a:r>
              <a:rPr lang="zh-CN" altLang="en-US" sz="1600" dirty="0"/>
              <a:t>元素的</a:t>
            </a:r>
            <a:r>
              <a:rPr lang="en-US" altLang="zh-CN" sz="1600" dirty="0"/>
              <a:t>class</a:t>
            </a:r>
            <a:r>
              <a:rPr lang="zh-CN" altLang="en-US" sz="1600" dirty="0"/>
              <a:t>属性的值</a:t>
            </a:r>
            <a:r>
              <a:rPr lang="en-US" altLang="zh-CN" sz="1600" dirty="0"/>
              <a:t>')</a:t>
            </a:r>
          </a:p>
          <a:p>
            <a:pPr lvl="1"/>
            <a:r>
              <a:rPr lang="zh-CN" altLang="en-US" sz="1400" dirty="0"/>
              <a:t>返回具有作为实参提供的类名的所有元素的一个</a:t>
            </a:r>
            <a:r>
              <a:rPr lang="zh-CN" altLang="en-US" sz="1400" dirty="0">
                <a:solidFill>
                  <a:schemeClr val="accent6"/>
                </a:solidFill>
              </a:rPr>
              <a:t>动态</a:t>
            </a:r>
            <a:r>
              <a:rPr lang="zh-CN" altLang="en-US" sz="1400" dirty="0"/>
              <a:t>节点列表（</a:t>
            </a:r>
            <a:r>
              <a:rPr lang="en-US" altLang="zh-CN" sz="1400" dirty="0"/>
              <a:t>NodeList</a:t>
            </a:r>
            <a:r>
              <a:rPr lang="zh-CN" altLang="en-US" sz="1400" dirty="0"/>
              <a:t>） 。如果文档中没有元素有给出的类名，就返回一个空节点列表。</a:t>
            </a:r>
            <a:endParaRPr lang="en-US" altLang="zh-CN" sz="1400" dirty="0"/>
          </a:p>
          <a:p>
            <a:r>
              <a:rPr lang="zh-CN" altLang="en-US" sz="1600" dirty="0"/>
              <a:t> 通过查询选择器获取元素</a:t>
            </a:r>
            <a:r>
              <a:rPr lang="en-US" altLang="zh-CN" sz="1600" dirty="0">
                <a:sym typeface="Wingdings" pitchFamily="2" charset="2"/>
              </a:rPr>
              <a:t>:(</a:t>
            </a:r>
            <a:r>
              <a:rPr lang="zh-CN" altLang="en-US" sz="1600" dirty="0">
                <a:sym typeface="Wingdings" pitchFamily="2" charset="2"/>
              </a:rPr>
              <a:t>更强大！而且可以在所有节点上使用</a:t>
            </a:r>
            <a:r>
              <a:rPr lang="en-US" altLang="zh-CN" sz="1600" dirty="0">
                <a:sym typeface="Wingdings" pitchFamily="2" charset="2"/>
              </a:rPr>
              <a:t>)</a:t>
            </a:r>
            <a:endParaRPr lang="en-US" altLang="zh-CN" sz="1600" dirty="0"/>
          </a:p>
          <a:p>
            <a:pPr lvl="1"/>
            <a:r>
              <a:rPr lang="en-US" altLang="zh-CN" sz="1400" dirty="0"/>
              <a:t>querySelector('CSS</a:t>
            </a:r>
            <a:r>
              <a:rPr lang="zh-CN" altLang="en-US" sz="1400" dirty="0"/>
              <a:t>选择器</a:t>
            </a:r>
            <a:r>
              <a:rPr lang="en-US" altLang="zh-CN" sz="1400" dirty="0"/>
              <a:t>')</a:t>
            </a:r>
            <a:r>
              <a:rPr lang="zh-CN" altLang="en-US" sz="1400" dirty="0"/>
              <a:t>：用</a:t>
            </a:r>
            <a:r>
              <a:rPr lang="en-US" altLang="zh-CN" sz="1400" dirty="0"/>
              <a:t>CSS</a:t>
            </a:r>
            <a:r>
              <a:rPr lang="zh-CN" altLang="en-US" sz="1400" dirty="0"/>
              <a:t>语法查找文档中匹配作为实参提供的</a:t>
            </a:r>
            <a:r>
              <a:rPr lang="en-US" altLang="zh-CN" sz="1400" dirty="0"/>
              <a:t>CSS</a:t>
            </a:r>
            <a:r>
              <a:rPr lang="zh-CN" altLang="en-US" sz="1400" dirty="0"/>
              <a:t>选择器的第一个元素。如果没有元素匹配，就返回</a:t>
            </a:r>
            <a:r>
              <a:rPr lang="en-US" altLang="zh-CN" sz="1400" dirty="0"/>
              <a:t>null</a:t>
            </a:r>
            <a:r>
              <a:rPr lang="zh-CN" altLang="en-US" sz="1400" dirty="0"/>
              <a:t>。</a:t>
            </a:r>
            <a:endParaRPr lang="en-US" altLang="zh-CN" sz="1400" dirty="0"/>
          </a:p>
          <a:p>
            <a:pPr lvl="1"/>
            <a:r>
              <a:rPr lang="en-US" altLang="zh-CN" sz="1400" dirty="0"/>
              <a:t>querySelectAll('CSS</a:t>
            </a:r>
            <a:r>
              <a:rPr lang="zh-CN" altLang="en-US" sz="1400" dirty="0"/>
              <a:t>选择器</a:t>
            </a:r>
            <a:r>
              <a:rPr lang="en-US" altLang="zh-CN" sz="1400" dirty="0"/>
              <a:t>')</a:t>
            </a:r>
            <a:r>
              <a:rPr lang="zh-CN" altLang="en-US" sz="1400" dirty="0"/>
              <a:t>：用</a:t>
            </a:r>
            <a:r>
              <a:rPr lang="en-US" altLang="zh-CN" sz="1400" dirty="0"/>
              <a:t>CSS</a:t>
            </a:r>
            <a:r>
              <a:rPr lang="zh-CN" altLang="en-US" sz="1400" dirty="0"/>
              <a:t>语法查找文档中匹配</a:t>
            </a:r>
            <a:r>
              <a:rPr lang="en-US" altLang="zh-CN" sz="1400" dirty="0"/>
              <a:t>CSS</a:t>
            </a:r>
            <a:r>
              <a:rPr lang="zh-CN" altLang="en-US" sz="1400" dirty="0"/>
              <a:t>查询选择器的所有元素的一个</a:t>
            </a:r>
            <a:r>
              <a:rPr lang="zh-CN" altLang="en-US" sz="1400" dirty="0">
                <a:solidFill>
                  <a:schemeClr val="accent6"/>
                </a:solidFill>
              </a:rPr>
              <a:t>静态</a:t>
            </a:r>
            <a:r>
              <a:rPr lang="zh-CN" altLang="en-US" sz="1400" dirty="0"/>
              <a:t>节点列表（</a:t>
            </a:r>
            <a:r>
              <a:rPr lang="en-US" altLang="zh-CN" sz="1400" dirty="0"/>
              <a:t>NodeList</a:t>
            </a:r>
            <a:r>
              <a:rPr lang="zh-CN" altLang="en-US" sz="1400" dirty="0"/>
              <a:t>） 。如果没有元素匹配，就返回一个空节点列表。</a:t>
            </a:r>
            <a:endParaRPr lang="en-US" altLang="zh-CN" sz="1400" dirty="0"/>
          </a:p>
        </p:txBody>
      </p:sp>
      <p:sp>
        <p:nvSpPr>
          <p:cNvPr id="4" name="文本框 3">
            <a:extLst>
              <a:ext uri="{FF2B5EF4-FFF2-40B4-BE49-F238E27FC236}">
                <a16:creationId xmlns:a16="http://schemas.microsoft.com/office/drawing/2014/main" id="{A2280756-07BF-3344-BE00-8DA221F8C8E8}"/>
              </a:ext>
            </a:extLst>
          </p:cNvPr>
          <p:cNvSpPr txBox="1"/>
          <p:nvPr/>
        </p:nvSpPr>
        <p:spPr>
          <a:xfrm>
            <a:off x="10047514" y="1219201"/>
            <a:ext cx="1800493" cy="369332"/>
          </a:xfrm>
          <a:prstGeom prst="rect">
            <a:avLst/>
          </a:prstGeom>
          <a:noFill/>
        </p:spPr>
        <p:txBody>
          <a:bodyPr wrap="none" rtlCol="0">
            <a:spAutoFit/>
          </a:bodyPr>
          <a:lstStyle/>
          <a:p>
            <a:r>
              <a:rPr kumimoji="1" lang="zh-CN" altLang="en-US">
                <a:solidFill>
                  <a:schemeClr val="accent6"/>
                </a:solidFill>
              </a:rPr>
              <a:t>注意查找的范围</a:t>
            </a:r>
          </a:p>
        </p:txBody>
      </p:sp>
    </p:spTree>
    <p:extLst>
      <p:ext uri="{BB962C8B-B14F-4D97-AF65-F5344CB8AC3E}">
        <p14:creationId xmlns:p14="http://schemas.microsoft.com/office/powerpoint/2010/main" val="37630783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19BC14-7F69-0A42-BDC5-2E9610DF30B2}"/>
              </a:ext>
            </a:extLst>
          </p:cNvPr>
          <p:cNvSpPr>
            <a:spLocks noGrp="1"/>
          </p:cNvSpPr>
          <p:nvPr>
            <p:ph type="ctrTitle"/>
          </p:nvPr>
        </p:nvSpPr>
        <p:spPr>
          <a:xfrm>
            <a:off x="9487711" y="448455"/>
            <a:ext cx="2471542" cy="385445"/>
          </a:xfrm>
        </p:spPr>
        <p:txBody>
          <a:bodyPr/>
          <a:lstStyle/>
          <a:p>
            <a:r>
              <a:rPr kumimoji="1" lang="en-US" altLang="zh-CN" dirty="0"/>
              <a:t>JavaScript</a:t>
            </a:r>
            <a:r>
              <a:rPr kumimoji="1" lang="zh-CN" altLang="en-US" dirty="0"/>
              <a:t>浏览器编程</a:t>
            </a:r>
          </a:p>
        </p:txBody>
      </p:sp>
      <p:sp>
        <p:nvSpPr>
          <p:cNvPr id="10" name="文本占位符 9">
            <a:extLst>
              <a:ext uri="{FF2B5EF4-FFF2-40B4-BE49-F238E27FC236}">
                <a16:creationId xmlns:a16="http://schemas.microsoft.com/office/drawing/2014/main" id="{B579052B-739C-F14E-9CAA-0B5ED8AF4E3B}"/>
              </a:ext>
            </a:extLst>
          </p:cNvPr>
          <p:cNvSpPr>
            <a:spLocks noGrp="1"/>
          </p:cNvSpPr>
          <p:nvPr>
            <p:ph type="body" sz="quarter" idx="10"/>
          </p:nvPr>
        </p:nvSpPr>
        <p:spPr/>
        <p:txBody>
          <a:bodyPr/>
          <a:lstStyle/>
          <a:p>
            <a:r>
              <a:rPr lang="en-US" altLang="zh-CN" dirty="0"/>
              <a:t>DOM</a:t>
            </a:r>
            <a:endParaRPr lang="zh-CN" altLang="en-US" dirty="0"/>
          </a:p>
        </p:txBody>
      </p:sp>
      <p:sp>
        <p:nvSpPr>
          <p:cNvPr id="11" name="文本占位符 10">
            <a:extLst>
              <a:ext uri="{FF2B5EF4-FFF2-40B4-BE49-F238E27FC236}">
                <a16:creationId xmlns:a16="http://schemas.microsoft.com/office/drawing/2014/main" id="{D89A058C-5EA5-7841-9B23-082A326A5F3F}"/>
              </a:ext>
            </a:extLst>
          </p:cNvPr>
          <p:cNvSpPr>
            <a:spLocks noGrp="1"/>
          </p:cNvSpPr>
          <p:nvPr>
            <p:ph type="body" sz="quarter" idx="11"/>
          </p:nvPr>
        </p:nvSpPr>
        <p:spPr>
          <a:xfrm>
            <a:off x="655637" y="904875"/>
            <a:ext cx="6769809" cy="538163"/>
          </a:xfrm>
        </p:spPr>
        <p:txBody>
          <a:bodyPr/>
          <a:lstStyle/>
          <a:p>
            <a:r>
              <a:rPr lang="zh-CN" altLang="en-US" dirty="0"/>
              <a:t>访问元素</a:t>
            </a:r>
            <a:r>
              <a:rPr lang="en-US" altLang="zh-CN" dirty="0"/>
              <a:t>2</a:t>
            </a:r>
            <a:r>
              <a:rPr lang="zh-CN" altLang="en-US" dirty="0"/>
              <a:t> </a:t>
            </a:r>
            <a:r>
              <a:rPr lang="en-US" altLang="zh-CN" dirty="0"/>
              <a:t>– </a:t>
            </a:r>
            <a:r>
              <a:rPr lang="zh-CN" altLang="en-US" dirty="0"/>
              <a:t>访问常规元素</a:t>
            </a:r>
          </a:p>
        </p:txBody>
      </p:sp>
      <p:sp>
        <p:nvSpPr>
          <p:cNvPr id="12" name="文本占位符 11">
            <a:extLst>
              <a:ext uri="{FF2B5EF4-FFF2-40B4-BE49-F238E27FC236}">
                <a16:creationId xmlns:a16="http://schemas.microsoft.com/office/drawing/2014/main" id="{EC2BE6E5-A0D2-0349-805C-49FA20BEF097}"/>
              </a:ext>
            </a:extLst>
          </p:cNvPr>
          <p:cNvSpPr>
            <a:spLocks noGrp="1"/>
          </p:cNvSpPr>
          <p:nvPr>
            <p:ph type="body" sz="quarter" idx="12"/>
          </p:nvPr>
        </p:nvSpPr>
        <p:spPr>
          <a:xfrm>
            <a:off x="637470" y="440406"/>
            <a:ext cx="464183" cy="344919"/>
          </a:xfrm>
        </p:spPr>
        <p:txBody>
          <a:bodyPr>
            <a:normAutofit fontScale="92500" lnSpcReduction="20000"/>
          </a:bodyPr>
          <a:lstStyle/>
          <a:p>
            <a:r>
              <a:rPr lang="en-US" altLang="zh-CN" dirty="0"/>
              <a:t>1</a:t>
            </a:r>
            <a:endParaRPr lang="zh-CN" altLang="en-US" dirty="0"/>
          </a:p>
        </p:txBody>
      </p:sp>
      <p:sp>
        <p:nvSpPr>
          <p:cNvPr id="18" name="内容占位符 7">
            <a:extLst>
              <a:ext uri="{FF2B5EF4-FFF2-40B4-BE49-F238E27FC236}">
                <a16:creationId xmlns:a16="http://schemas.microsoft.com/office/drawing/2014/main" id="{026FFBBC-8C36-4944-A521-F0CF42BB6ADA}"/>
              </a:ext>
            </a:extLst>
          </p:cNvPr>
          <p:cNvSpPr>
            <a:spLocks noGrp="1"/>
          </p:cNvSpPr>
          <p:nvPr>
            <p:ph sz="half" idx="1"/>
          </p:nvPr>
        </p:nvSpPr>
        <p:spPr>
          <a:xfrm>
            <a:off x="992850" y="1524000"/>
            <a:ext cx="10258810" cy="5170097"/>
          </a:xfrm>
        </p:spPr>
        <p:txBody>
          <a:bodyPr>
            <a:noAutofit/>
          </a:bodyPr>
          <a:lstStyle/>
          <a:p>
            <a:r>
              <a:rPr lang="en-US" altLang="zh-CN" sz="1600" dirty="0"/>
              <a:t> Demo</a:t>
            </a:r>
          </a:p>
          <a:p>
            <a:r>
              <a:rPr lang="en-US" altLang="zh-CN" sz="1600" dirty="0"/>
              <a:t> </a:t>
            </a:r>
            <a:r>
              <a:rPr lang="zh-CN" altLang="en-US" sz="1600" dirty="0"/>
              <a:t>静态节点列表与动态节点列表</a:t>
            </a:r>
            <a:endParaRPr lang="en-US" altLang="zh-CN" sz="1400" dirty="0"/>
          </a:p>
        </p:txBody>
      </p:sp>
    </p:spTree>
    <p:extLst>
      <p:ext uri="{BB962C8B-B14F-4D97-AF65-F5344CB8AC3E}">
        <p14:creationId xmlns:p14="http://schemas.microsoft.com/office/powerpoint/2010/main" val="40364648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19BC14-7F69-0A42-BDC5-2E9610DF30B2}"/>
              </a:ext>
            </a:extLst>
          </p:cNvPr>
          <p:cNvSpPr>
            <a:spLocks noGrp="1"/>
          </p:cNvSpPr>
          <p:nvPr>
            <p:ph type="ctrTitle"/>
          </p:nvPr>
        </p:nvSpPr>
        <p:spPr>
          <a:xfrm>
            <a:off x="9487711" y="448455"/>
            <a:ext cx="2471542" cy="385445"/>
          </a:xfrm>
        </p:spPr>
        <p:txBody>
          <a:bodyPr/>
          <a:lstStyle/>
          <a:p>
            <a:r>
              <a:rPr kumimoji="1" lang="en-US" altLang="zh-CN" dirty="0"/>
              <a:t>JavaScript</a:t>
            </a:r>
            <a:r>
              <a:rPr kumimoji="1" lang="zh-CN" altLang="en-US" dirty="0"/>
              <a:t>浏览器编程</a:t>
            </a:r>
          </a:p>
        </p:txBody>
      </p:sp>
      <p:sp>
        <p:nvSpPr>
          <p:cNvPr id="10" name="文本占位符 9">
            <a:extLst>
              <a:ext uri="{FF2B5EF4-FFF2-40B4-BE49-F238E27FC236}">
                <a16:creationId xmlns:a16="http://schemas.microsoft.com/office/drawing/2014/main" id="{B579052B-739C-F14E-9CAA-0B5ED8AF4E3B}"/>
              </a:ext>
            </a:extLst>
          </p:cNvPr>
          <p:cNvSpPr>
            <a:spLocks noGrp="1"/>
          </p:cNvSpPr>
          <p:nvPr>
            <p:ph type="body" sz="quarter" idx="10"/>
          </p:nvPr>
        </p:nvSpPr>
        <p:spPr/>
        <p:txBody>
          <a:bodyPr/>
          <a:lstStyle/>
          <a:p>
            <a:r>
              <a:rPr lang="en-US" altLang="zh-CN" dirty="0"/>
              <a:t>DOM</a:t>
            </a:r>
            <a:endParaRPr lang="zh-CN" altLang="en-US" dirty="0"/>
          </a:p>
        </p:txBody>
      </p:sp>
      <p:sp>
        <p:nvSpPr>
          <p:cNvPr id="11" name="文本占位符 10">
            <a:extLst>
              <a:ext uri="{FF2B5EF4-FFF2-40B4-BE49-F238E27FC236}">
                <a16:creationId xmlns:a16="http://schemas.microsoft.com/office/drawing/2014/main" id="{D89A058C-5EA5-7841-9B23-082A326A5F3F}"/>
              </a:ext>
            </a:extLst>
          </p:cNvPr>
          <p:cNvSpPr>
            <a:spLocks noGrp="1"/>
          </p:cNvSpPr>
          <p:nvPr>
            <p:ph type="body" sz="quarter" idx="11"/>
          </p:nvPr>
        </p:nvSpPr>
        <p:spPr>
          <a:xfrm>
            <a:off x="655637" y="904875"/>
            <a:ext cx="7982525" cy="538163"/>
          </a:xfrm>
        </p:spPr>
        <p:txBody>
          <a:bodyPr/>
          <a:lstStyle/>
          <a:p>
            <a:r>
              <a:rPr lang="zh-CN" altLang="en-US" dirty="0"/>
              <a:t>访问元素的属性</a:t>
            </a:r>
          </a:p>
        </p:txBody>
      </p:sp>
      <p:sp>
        <p:nvSpPr>
          <p:cNvPr id="12" name="文本占位符 11">
            <a:extLst>
              <a:ext uri="{FF2B5EF4-FFF2-40B4-BE49-F238E27FC236}">
                <a16:creationId xmlns:a16="http://schemas.microsoft.com/office/drawing/2014/main" id="{EC2BE6E5-A0D2-0349-805C-49FA20BEF097}"/>
              </a:ext>
            </a:extLst>
          </p:cNvPr>
          <p:cNvSpPr>
            <a:spLocks noGrp="1"/>
          </p:cNvSpPr>
          <p:nvPr>
            <p:ph type="body" sz="quarter" idx="12"/>
          </p:nvPr>
        </p:nvSpPr>
        <p:spPr>
          <a:xfrm>
            <a:off x="637470" y="440406"/>
            <a:ext cx="464183" cy="344919"/>
          </a:xfrm>
        </p:spPr>
        <p:txBody>
          <a:bodyPr>
            <a:normAutofit fontScale="92500" lnSpcReduction="20000"/>
          </a:bodyPr>
          <a:lstStyle/>
          <a:p>
            <a:r>
              <a:rPr lang="en-US" altLang="zh-CN" dirty="0"/>
              <a:t>1</a:t>
            </a:r>
            <a:endParaRPr lang="zh-CN" altLang="en-US" dirty="0"/>
          </a:p>
        </p:txBody>
      </p:sp>
      <p:sp>
        <p:nvSpPr>
          <p:cNvPr id="18" name="内容占位符 7">
            <a:extLst>
              <a:ext uri="{FF2B5EF4-FFF2-40B4-BE49-F238E27FC236}">
                <a16:creationId xmlns:a16="http://schemas.microsoft.com/office/drawing/2014/main" id="{026FFBBC-8C36-4944-A521-F0CF42BB6ADA}"/>
              </a:ext>
            </a:extLst>
          </p:cNvPr>
          <p:cNvSpPr>
            <a:spLocks noGrp="1"/>
          </p:cNvSpPr>
          <p:nvPr>
            <p:ph sz="half" idx="1"/>
          </p:nvPr>
        </p:nvSpPr>
        <p:spPr>
          <a:xfrm>
            <a:off x="889088" y="1610072"/>
            <a:ext cx="10258810" cy="4882987"/>
          </a:xfrm>
        </p:spPr>
        <p:txBody>
          <a:bodyPr>
            <a:noAutofit/>
          </a:bodyPr>
          <a:lstStyle/>
          <a:p>
            <a:r>
              <a:rPr lang="zh-CN" altLang="en-US" sz="1600" dirty="0"/>
              <a:t> </a:t>
            </a:r>
            <a:r>
              <a:rPr lang="en-US" altLang="zh-CN" sz="1600" dirty="0"/>
              <a:t>HTML </a:t>
            </a:r>
            <a:r>
              <a:rPr lang="zh-CN" altLang="en-US" sz="1600" dirty="0"/>
              <a:t>属性分三种：</a:t>
            </a:r>
            <a:endParaRPr lang="en-US" altLang="zh-CN" sz="1600" dirty="0"/>
          </a:p>
          <a:p>
            <a:pPr lvl="1"/>
            <a:r>
              <a:rPr lang="en-US" altLang="zh-CN" sz="1400" dirty="0"/>
              <a:t>HTML</a:t>
            </a:r>
            <a:r>
              <a:rPr lang="zh-CN" altLang="en-US" sz="1400" dirty="0"/>
              <a:t>元素的标准原生属性：</a:t>
            </a:r>
            <a:r>
              <a:rPr lang="en-US" altLang="zh-CN" sz="1400" dirty="0"/>
              <a:t>style</a:t>
            </a:r>
            <a:r>
              <a:rPr lang="zh-CN" altLang="en-US" sz="1400" dirty="0"/>
              <a:t>、</a:t>
            </a:r>
            <a:r>
              <a:rPr lang="en-US" altLang="zh-CN" sz="1400" dirty="0"/>
              <a:t>class</a:t>
            </a:r>
            <a:r>
              <a:rPr lang="zh-CN" altLang="en-US" sz="1400" dirty="0"/>
              <a:t>、</a:t>
            </a:r>
            <a:r>
              <a:rPr lang="en-US" altLang="zh-CN" sz="1400" dirty="0"/>
              <a:t>id</a:t>
            </a:r>
            <a:r>
              <a:rPr lang="zh-CN" altLang="en-US" sz="1400" dirty="0"/>
              <a:t>、</a:t>
            </a:r>
            <a:r>
              <a:rPr lang="en-US" altLang="zh-CN" sz="1400" dirty="0"/>
              <a:t>src</a:t>
            </a:r>
            <a:r>
              <a:rPr lang="zh-CN" altLang="en-US" sz="1400" dirty="0"/>
              <a:t>和</a:t>
            </a:r>
            <a:r>
              <a:rPr lang="en-US" altLang="zh-CN" sz="1400" dirty="0"/>
              <a:t>href</a:t>
            </a:r>
            <a:r>
              <a:rPr lang="zh-CN" altLang="en-US" sz="1400" dirty="0"/>
              <a:t>等。</a:t>
            </a:r>
            <a:endParaRPr lang="en-US" altLang="zh-CN" sz="1400" dirty="0"/>
          </a:p>
          <a:p>
            <a:pPr lvl="1"/>
            <a:r>
              <a:rPr lang="zh-CN" altLang="en-US" sz="1400" dirty="0"/>
              <a:t>自定义属性：程序员自定义的。</a:t>
            </a:r>
            <a:endParaRPr lang="en-US" altLang="zh-CN" sz="1400" dirty="0"/>
          </a:p>
          <a:p>
            <a:pPr lvl="1"/>
            <a:r>
              <a:rPr lang="en-US" altLang="zh-CN" sz="1400" dirty="0"/>
              <a:t>HTML5</a:t>
            </a:r>
            <a:r>
              <a:rPr lang="zh-CN" altLang="en-US" sz="1400" dirty="0"/>
              <a:t>  自定义数据属性：以</a:t>
            </a:r>
            <a:r>
              <a:rPr lang="en-US" altLang="zh-CN" sz="1400" dirty="0"/>
              <a:t> </a:t>
            </a:r>
            <a:r>
              <a:rPr lang="zh-CN" altLang="en-US" sz="1400" dirty="0"/>
              <a:t>“</a:t>
            </a:r>
            <a:r>
              <a:rPr lang="en-US" altLang="zh-CN" sz="1400" dirty="0"/>
              <a:t>data-</a:t>
            </a:r>
            <a:r>
              <a:rPr lang="zh-CN" altLang="en-US" sz="1400" dirty="0"/>
              <a:t>” 开头。</a:t>
            </a:r>
            <a:r>
              <a:rPr lang="en-US" altLang="zh-CN" sz="1400"/>
              <a:t>HTML5</a:t>
            </a:r>
            <a:r>
              <a:rPr lang="zh-CN" altLang="en-US" sz="1400"/>
              <a:t>允许给元素指定非标准的属性，但要使用前缀</a:t>
            </a:r>
            <a:r>
              <a:rPr lang="en-US" altLang="zh-CN" sz="1400"/>
              <a:t>data-</a:t>
            </a:r>
            <a:r>
              <a:rPr lang="zh-CN" altLang="en-US" sz="1400"/>
              <a:t>以便告诉浏览器，这些属性既不包含与渲染有关的信息，也不包含元素的语义信息。除了前缀，自定义属性对命名是没有限制的，</a:t>
            </a:r>
            <a:r>
              <a:rPr lang="en-US" altLang="zh-CN" sz="1400"/>
              <a:t>data-</a:t>
            </a:r>
            <a:r>
              <a:rPr lang="zh-CN" altLang="en-US" sz="1400"/>
              <a:t>后面跟什么都可以。</a:t>
            </a:r>
            <a:endParaRPr lang="en-US" altLang="zh-CN" sz="1400" dirty="0"/>
          </a:p>
          <a:p>
            <a:r>
              <a:rPr lang="zh-CN" altLang="en-US" sz="1600" dirty="0"/>
              <a:t>如何访问：</a:t>
            </a:r>
            <a:endParaRPr lang="en-US" altLang="zh-CN" sz="1600" dirty="0"/>
          </a:p>
          <a:p>
            <a:pPr lvl="1"/>
            <a:r>
              <a:rPr lang="en-US" altLang="zh-CN" sz="1400" dirty="0"/>
              <a:t>1.</a:t>
            </a:r>
            <a:r>
              <a:rPr lang="zh-CN" altLang="en-US" sz="1400" dirty="0"/>
              <a:t> 通过 元素</a:t>
            </a:r>
            <a:r>
              <a:rPr lang="en-US" altLang="zh-CN" sz="1400" dirty="0"/>
              <a:t>.</a:t>
            </a:r>
            <a:r>
              <a:rPr lang="zh-CN" altLang="en-US" sz="1400" dirty="0"/>
              <a:t>属性名 直接访问：</a:t>
            </a:r>
            <a:r>
              <a:rPr lang="en-US" altLang="zh-CN" sz="1400" dirty="0"/>
              <a:t> HTML</a:t>
            </a:r>
            <a:r>
              <a:rPr lang="zh-CN" altLang="en-US" sz="1400" dirty="0"/>
              <a:t> 标准原生属性</a:t>
            </a:r>
            <a:endParaRPr lang="en-US" altLang="zh-CN" sz="1400" dirty="0"/>
          </a:p>
          <a:p>
            <a:pPr lvl="1"/>
            <a:r>
              <a:rPr lang="en-US" altLang="zh-CN" sz="1400" dirty="0"/>
              <a:t>2.</a:t>
            </a:r>
            <a:r>
              <a:rPr lang="zh-CN" altLang="en-US" sz="1400" dirty="0"/>
              <a:t> 通过 </a:t>
            </a:r>
            <a:r>
              <a:rPr lang="en-US" altLang="zh-CN" sz="1400" dirty="0"/>
              <a:t>hasAttribute()</a:t>
            </a:r>
            <a:r>
              <a:rPr lang="zh-CN" altLang="en-US" sz="1400" dirty="0"/>
              <a:t>、</a:t>
            </a:r>
            <a:r>
              <a:rPr lang="en-US" altLang="zh-CN" sz="1400" dirty="0"/>
              <a:t>getAttibute()</a:t>
            </a:r>
            <a:r>
              <a:rPr lang="zh-CN" altLang="en-US" sz="1400" dirty="0"/>
              <a:t>、</a:t>
            </a:r>
            <a:r>
              <a:rPr lang="en-US" altLang="zh-CN" sz="1400" dirty="0"/>
              <a:t>setAttribute()</a:t>
            </a:r>
            <a:r>
              <a:rPr lang="zh-CN" altLang="en-US" sz="1400" dirty="0"/>
              <a:t>、</a:t>
            </a:r>
            <a:r>
              <a:rPr lang="en-US" altLang="zh-CN" sz="1400" dirty="0"/>
              <a:t>removeAttribute()</a:t>
            </a:r>
            <a:r>
              <a:rPr lang="zh-CN" altLang="en-US" sz="1400" dirty="0"/>
              <a:t> 方法：原生和自定义的都可以访问</a:t>
            </a:r>
            <a:endParaRPr lang="en-US" altLang="zh-CN" sz="1400" dirty="0"/>
          </a:p>
          <a:p>
            <a:pPr lvl="1"/>
            <a:r>
              <a:rPr lang="en-US" altLang="zh-CN" sz="1400" dirty="0"/>
              <a:t>3.</a:t>
            </a:r>
            <a:r>
              <a:rPr lang="zh-CN" altLang="en-US" sz="1400" dirty="0"/>
              <a:t>  通过</a:t>
            </a:r>
            <a:r>
              <a:rPr lang="en-US" altLang="zh-CN" sz="1400" dirty="0"/>
              <a:t> dataset</a:t>
            </a:r>
            <a:r>
              <a:rPr lang="zh-CN" altLang="en-US" sz="1400" dirty="0"/>
              <a:t> 访问：</a:t>
            </a:r>
            <a:r>
              <a:rPr lang="en-US" altLang="zh-CN" sz="1400" dirty="0"/>
              <a:t>HTML5</a:t>
            </a:r>
            <a:r>
              <a:rPr lang="zh-CN" altLang="en-US" sz="1400" dirty="0"/>
              <a:t> 自定义数据属性</a:t>
            </a:r>
            <a:endParaRPr lang="en-US" altLang="zh-CN" sz="1400" dirty="0"/>
          </a:p>
        </p:txBody>
      </p:sp>
    </p:spTree>
    <p:extLst>
      <p:ext uri="{BB962C8B-B14F-4D97-AF65-F5344CB8AC3E}">
        <p14:creationId xmlns:p14="http://schemas.microsoft.com/office/powerpoint/2010/main" val="28484003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19BC14-7F69-0A42-BDC5-2E9610DF30B2}"/>
              </a:ext>
            </a:extLst>
          </p:cNvPr>
          <p:cNvSpPr>
            <a:spLocks noGrp="1"/>
          </p:cNvSpPr>
          <p:nvPr>
            <p:ph type="ctrTitle"/>
          </p:nvPr>
        </p:nvSpPr>
        <p:spPr>
          <a:xfrm>
            <a:off x="9487711" y="448455"/>
            <a:ext cx="2471542" cy="385445"/>
          </a:xfrm>
        </p:spPr>
        <p:txBody>
          <a:bodyPr/>
          <a:lstStyle/>
          <a:p>
            <a:r>
              <a:rPr kumimoji="1" lang="en-US" altLang="zh-CN" dirty="0"/>
              <a:t>JavaScript</a:t>
            </a:r>
            <a:r>
              <a:rPr kumimoji="1" lang="zh-CN" altLang="en-US" dirty="0"/>
              <a:t>浏览器编程</a:t>
            </a:r>
          </a:p>
        </p:txBody>
      </p:sp>
      <p:sp>
        <p:nvSpPr>
          <p:cNvPr id="10" name="文本占位符 9">
            <a:extLst>
              <a:ext uri="{FF2B5EF4-FFF2-40B4-BE49-F238E27FC236}">
                <a16:creationId xmlns:a16="http://schemas.microsoft.com/office/drawing/2014/main" id="{B579052B-739C-F14E-9CAA-0B5ED8AF4E3B}"/>
              </a:ext>
            </a:extLst>
          </p:cNvPr>
          <p:cNvSpPr>
            <a:spLocks noGrp="1"/>
          </p:cNvSpPr>
          <p:nvPr>
            <p:ph type="body" sz="quarter" idx="10"/>
          </p:nvPr>
        </p:nvSpPr>
        <p:spPr/>
        <p:txBody>
          <a:bodyPr/>
          <a:lstStyle/>
          <a:p>
            <a:r>
              <a:rPr lang="en-US" altLang="zh-CN" dirty="0"/>
              <a:t>DOM</a:t>
            </a:r>
            <a:endParaRPr lang="zh-CN" altLang="en-US" dirty="0"/>
          </a:p>
        </p:txBody>
      </p:sp>
      <p:sp>
        <p:nvSpPr>
          <p:cNvPr id="11" name="文本占位符 10">
            <a:extLst>
              <a:ext uri="{FF2B5EF4-FFF2-40B4-BE49-F238E27FC236}">
                <a16:creationId xmlns:a16="http://schemas.microsoft.com/office/drawing/2014/main" id="{D89A058C-5EA5-7841-9B23-082A326A5F3F}"/>
              </a:ext>
            </a:extLst>
          </p:cNvPr>
          <p:cNvSpPr>
            <a:spLocks noGrp="1"/>
          </p:cNvSpPr>
          <p:nvPr>
            <p:ph type="body" sz="quarter" idx="11"/>
          </p:nvPr>
        </p:nvSpPr>
        <p:spPr>
          <a:xfrm>
            <a:off x="655637" y="904875"/>
            <a:ext cx="7982525" cy="538163"/>
          </a:xfrm>
        </p:spPr>
        <p:txBody>
          <a:bodyPr/>
          <a:lstStyle/>
          <a:p>
            <a:r>
              <a:rPr lang="zh-CN" altLang="en-US" dirty="0"/>
              <a:t>直接访问原生属性</a:t>
            </a:r>
          </a:p>
        </p:txBody>
      </p:sp>
      <p:sp>
        <p:nvSpPr>
          <p:cNvPr id="12" name="文本占位符 11">
            <a:extLst>
              <a:ext uri="{FF2B5EF4-FFF2-40B4-BE49-F238E27FC236}">
                <a16:creationId xmlns:a16="http://schemas.microsoft.com/office/drawing/2014/main" id="{EC2BE6E5-A0D2-0349-805C-49FA20BEF097}"/>
              </a:ext>
            </a:extLst>
          </p:cNvPr>
          <p:cNvSpPr>
            <a:spLocks noGrp="1"/>
          </p:cNvSpPr>
          <p:nvPr>
            <p:ph type="body" sz="quarter" idx="12"/>
          </p:nvPr>
        </p:nvSpPr>
        <p:spPr>
          <a:xfrm>
            <a:off x="637470" y="440406"/>
            <a:ext cx="464183" cy="344919"/>
          </a:xfrm>
        </p:spPr>
        <p:txBody>
          <a:bodyPr>
            <a:normAutofit fontScale="92500" lnSpcReduction="20000"/>
          </a:bodyPr>
          <a:lstStyle/>
          <a:p>
            <a:r>
              <a:rPr lang="en-US" altLang="zh-CN" dirty="0"/>
              <a:t>1</a:t>
            </a:r>
            <a:endParaRPr lang="zh-CN" altLang="en-US" dirty="0"/>
          </a:p>
        </p:txBody>
      </p:sp>
      <p:sp>
        <p:nvSpPr>
          <p:cNvPr id="18" name="内容占位符 7">
            <a:extLst>
              <a:ext uri="{FF2B5EF4-FFF2-40B4-BE49-F238E27FC236}">
                <a16:creationId xmlns:a16="http://schemas.microsoft.com/office/drawing/2014/main" id="{026FFBBC-8C36-4944-A521-F0CF42BB6ADA}"/>
              </a:ext>
            </a:extLst>
          </p:cNvPr>
          <p:cNvSpPr>
            <a:spLocks noGrp="1"/>
          </p:cNvSpPr>
          <p:nvPr>
            <p:ph sz="half" idx="1"/>
          </p:nvPr>
        </p:nvSpPr>
        <p:spPr>
          <a:xfrm>
            <a:off x="315685" y="1610072"/>
            <a:ext cx="5878285" cy="4910471"/>
          </a:xfrm>
        </p:spPr>
        <p:txBody>
          <a:bodyPr>
            <a:noAutofit/>
          </a:bodyPr>
          <a:lstStyle/>
          <a:p>
            <a:r>
              <a:rPr lang="zh-CN" altLang="en-US" dirty="0"/>
              <a:t>语法：元素</a:t>
            </a:r>
            <a:r>
              <a:rPr lang="en-US" altLang="zh-CN" dirty="0"/>
              <a:t>.</a:t>
            </a:r>
            <a:r>
              <a:rPr lang="zh-CN" altLang="en-US" dirty="0"/>
              <a:t>属性名</a:t>
            </a:r>
            <a:endParaRPr lang="en-US" altLang="zh-CN" dirty="0"/>
          </a:p>
          <a:p>
            <a:r>
              <a:rPr lang="zh-CN" altLang="en-US" dirty="0"/>
              <a:t>注意：</a:t>
            </a:r>
            <a:endParaRPr lang="en-US" altLang="zh-CN" dirty="0"/>
          </a:p>
          <a:p>
            <a:pPr lvl="1"/>
            <a:r>
              <a:rPr lang="zh-CN" altLang="en-US" dirty="0"/>
              <a:t>并非一一对应。</a:t>
            </a:r>
            <a:endParaRPr lang="en-US" altLang="zh-CN" dirty="0"/>
          </a:p>
          <a:p>
            <a:pPr lvl="1"/>
            <a:r>
              <a:rPr lang="zh-CN" altLang="en-US" dirty="0"/>
              <a:t>单个单词的属性名全部小写。</a:t>
            </a:r>
            <a:endParaRPr lang="en-US" altLang="zh-CN" dirty="0"/>
          </a:p>
          <a:p>
            <a:pPr lvl="1"/>
            <a:r>
              <a:rPr lang="zh-CN" altLang="en-US" dirty="0"/>
              <a:t>多个单词的属性名按照驼峰法则转换。</a:t>
            </a:r>
            <a:endParaRPr lang="en-US" altLang="zh-CN" dirty="0"/>
          </a:p>
          <a:p>
            <a:pPr lvl="1"/>
            <a:r>
              <a:rPr lang="zh-CN" altLang="en-US" dirty="0"/>
              <a:t>事件属性前面加 </a:t>
            </a:r>
            <a:r>
              <a:rPr lang="en-US" altLang="zh-CN" dirty="0"/>
              <a:t>`on`</a:t>
            </a:r>
            <a:r>
              <a:rPr lang="zh-CN" altLang="en-US" dirty="0"/>
              <a:t>，必须小写！</a:t>
            </a:r>
            <a:endParaRPr lang="en-US" altLang="zh-CN" dirty="0"/>
          </a:p>
          <a:p>
            <a:pPr lvl="1"/>
            <a:r>
              <a:rPr lang="zh-CN" altLang="en-US" dirty="0"/>
              <a:t>有些</a:t>
            </a:r>
            <a:r>
              <a:rPr lang="en-US" altLang="zh-CN" dirty="0"/>
              <a:t>HTML</a:t>
            </a:r>
            <a:r>
              <a:rPr lang="zh-CN" altLang="en-US" dirty="0"/>
              <a:t>属性对</a:t>
            </a:r>
            <a:r>
              <a:rPr lang="en-US" altLang="zh-CN" dirty="0"/>
              <a:t>JavaScript</a:t>
            </a:r>
            <a:r>
              <a:rPr lang="zh-CN" altLang="en-US" dirty="0"/>
              <a:t>来说是保留关键字</a:t>
            </a:r>
            <a:endParaRPr lang="en-US" altLang="zh-CN" dirty="0"/>
          </a:p>
          <a:p>
            <a:pPr lvl="2"/>
            <a:r>
              <a:rPr lang="zh-CN" altLang="en-US" dirty="0"/>
              <a:t>一般规则是前面加一个</a:t>
            </a:r>
            <a:r>
              <a:rPr lang="en-US" altLang="zh-CN" dirty="0"/>
              <a:t> HTML</a:t>
            </a:r>
          </a:p>
          <a:p>
            <a:pPr lvl="3"/>
            <a:r>
              <a:rPr lang="en-US" altLang="zh-CN" dirty="0"/>
              <a:t>for</a:t>
            </a:r>
            <a:r>
              <a:rPr lang="zh-CN" altLang="en-US" dirty="0"/>
              <a:t>  </a:t>
            </a:r>
            <a:r>
              <a:rPr lang="en-US" altLang="zh-CN" dirty="0">
                <a:sym typeface="Wingdings" pitchFamily="2" charset="2"/>
              </a:rPr>
              <a:t> htmlFor</a:t>
            </a:r>
            <a:endParaRPr lang="en-US" altLang="zh-CN" dirty="0"/>
          </a:p>
          <a:p>
            <a:pPr lvl="2"/>
            <a:r>
              <a:rPr lang="en-US" altLang="zh-CN" dirty="0"/>
              <a:t>class</a:t>
            </a:r>
            <a:r>
              <a:rPr lang="zh-CN" altLang="en-US" dirty="0"/>
              <a:t> 属性除外，必须用</a:t>
            </a:r>
            <a:r>
              <a:rPr lang="en-US" altLang="zh-CN" dirty="0"/>
              <a:t> className</a:t>
            </a:r>
            <a:r>
              <a:rPr lang="zh-CN" altLang="en-US" dirty="0"/>
              <a:t>！</a:t>
            </a:r>
            <a:endParaRPr lang="en-US" altLang="zh-CN" sz="1800" dirty="0"/>
          </a:p>
        </p:txBody>
      </p:sp>
      <p:pic>
        <p:nvPicPr>
          <p:cNvPr id="4" name="图片 3">
            <a:extLst>
              <a:ext uri="{FF2B5EF4-FFF2-40B4-BE49-F238E27FC236}">
                <a16:creationId xmlns:a16="http://schemas.microsoft.com/office/drawing/2014/main" id="{73B3A361-D759-C540-819B-BE78EEADFC6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78880" y="1888000"/>
            <a:ext cx="5539354" cy="4033828"/>
          </a:xfrm>
          <a:prstGeom prst="rect">
            <a:avLst/>
          </a:prstGeom>
        </p:spPr>
      </p:pic>
    </p:spTree>
    <p:extLst>
      <p:ext uri="{BB962C8B-B14F-4D97-AF65-F5344CB8AC3E}">
        <p14:creationId xmlns:p14="http://schemas.microsoft.com/office/powerpoint/2010/main" val="13975650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19BC14-7F69-0A42-BDC5-2E9610DF30B2}"/>
              </a:ext>
            </a:extLst>
          </p:cNvPr>
          <p:cNvSpPr>
            <a:spLocks noGrp="1"/>
          </p:cNvSpPr>
          <p:nvPr>
            <p:ph type="ctrTitle"/>
          </p:nvPr>
        </p:nvSpPr>
        <p:spPr>
          <a:xfrm>
            <a:off x="9487711" y="448455"/>
            <a:ext cx="2471542" cy="385445"/>
          </a:xfrm>
        </p:spPr>
        <p:txBody>
          <a:bodyPr/>
          <a:lstStyle/>
          <a:p>
            <a:r>
              <a:rPr kumimoji="1" lang="en-US" altLang="zh-CN" dirty="0"/>
              <a:t>JavaScript</a:t>
            </a:r>
            <a:r>
              <a:rPr kumimoji="1" lang="zh-CN" altLang="en-US" dirty="0"/>
              <a:t>浏览器编程</a:t>
            </a:r>
          </a:p>
        </p:txBody>
      </p:sp>
      <p:sp>
        <p:nvSpPr>
          <p:cNvPr id="10" name="文本占位符 9">
            <a:extLst>
              <a:ext uri="{FF2B5EF4-FFF2-40B4-BE49-F238E27FC236}">
                <a16:creationId xmlns:a16="http://schemas.microsoft.com/office/drawing/2014/main" id="{B579052B-739C-F14E-9CAA-0B5ED8AF4E3B}"/>
              </a:ext>
            </a:extLst>
          </p:cNvPr>
          <p:cNvSpPr>
            <a:spLocks noGrp="1"/>
          </p:cNvSpPr>
          <p:nvPr>
            <p:ph type="body" sz="quarter" idx="10"/>
          </p:nvPr>
        </p:nvSpPr>
        <p:spPr/>
        <p:txBody>
          <a:bodyPr/>
          <a:lstStyle/>
          <a:p>
            <a:r>
              <a:rPr lang="en-US" altLang="zh-CN" dirty="0"/>
              <a:t>DOM</a:t>
            </a:r>
            <a:endParaRPr lang="zh-CN" altLang="en-US" dirty="0"/>
          </a:p>
        </p:txBody>
      </p:sp>
      <p:sp>
        <p:nvSpPr>
          <p:cNvPr id="11" name="文本占位符 10">
            <a:extLst>
              <a:ext uri="{FF2B5EF4-FFF2-40B4-BE49-F238E27FC236}">
                <a16:creationId xmlns:a16="http://schemas.microsoft.com/office/drawing/2014/main" id="{D89A058C-5EA5-7841-9B23-082A326A5F3F}"/>
              </a:ext>
            </a:extLst>
          </p:cNvPr>
          <p:cNvSpPr>
            <a:spLocks noGrp="1"/>
          </p:cNvSpPr>
          <p:nvPr>
            <p:ph type="body" sz="quarter" idx="11"/>
          </p:nvPr>
        </p:nvSpPr>
        <p:spPr>
          <a:xfrm>
            <a:off x="655637" y="904875"/>
            <a:ext cx="7982525" cy="538163"/>
          </a:xfrm>
        </p:spPr>
        <p:txBody>
          <a:bodyPr/>
          <a:lstStyle/>
          <a:p>
            <a:r>
              <a:rPr lang="zh-CN" altLang="en-US" dirty="0"/>
              <a:t>访问元素的类名</a:t>
            </a:r>
          </a:p>
        </p:txBody>
      </p:sp>
      <p:sp>
        <p:nvSpPr>
          <p:cNvPr id="12" name="文本占位符 11">
            <a:extLst>
              <a:ext uri="{FF2B5EF4-FFF2-40B4-BE49-F238E27FC236}">
                <a16:creationId xmlns:a16="http://schemas.microsoft.com/office/drawing/2014/main" id="{EC2BE6E5-A0D2-0349-805C-49FA20BEF097}"/>
              </a:ext>
            </a:extLst>
          </p:cNvPr>
          <p:cNvSpPr>
            <a:spLocks noGrp="1"/>
          </p:cNvSpPr>
          <p:nvPr>
            <p:ph type="body" sz="quarter" idx="12"/>
          </p:nvPr>
        </p:nvSpPr>
        <p:spPr>
          <a:xfrm>
            <a:off x="637470" y="440406"/>
            <a:ext cx="464183" cy="344919"/>
          </a:xfrm>
        </p:spPr>
        <p:txBody>
          <a:bodyPr>
            <a:normAutofit fontScale="92500" lnSpcReduction="20000"/>
          </a:bodyPr>
          <a:lstStyle/>
          <a:p>
            <a:r>
              <a:rPr lang="en-US" altLang="zh-CN" dirty="0"/>
              <a:t>1</a:t>
            </a:r>
            <a:endParaRPr lang="zh-CN" altLang="en-US" dirty="0"/>
          </a:p>
        </p:txBody>
      </p:sp>
      <p:sp>
        <p:nvSpPr>
          <p:cNvPr id="18" name="内容占位符 7">
            <a:extLst>
              <a:ext uri="{FF2B5EF4-FFF2-40B4-BE49-F238E27FC236}">
                <a16:creationId xmlns:a16="http://schemas.microsoft.com/office/drawing/2014/main" id="{026FFBBC-8C36-4944-A521-F0CF42BB6ADA}"/>
              </a:ext>
            </a:extLst>
          </p:cNvPr>
          <p:cNvSpPr>
            <a:spLocks noGrp="1"/>
          </p:cNvSpPr>
          <p:nvPr>
            <p:ph sz="half" idx="1"/>
          </p:nvPr>
        </p:nvSpPr>
        <p:spPr>
          <a:xfrm>
            <a:off x="337458" y="1599187"/>
            <a:ext cx="5334000" cy="4882987"/>
          </a:xfrm>
        </p:spPr>
        <p:txBody>
          <a:bodyPr>
            <a:noAutofit/>
          </a:bodyPr>
          <a:lstStyle/>
          <a:p>
            <a:r>
              <a:rPr lang="zh-CN" altLang="en-US" sz="1600" dirty="0"/>
              <a:t>元素节点</a:t>
            </a:r>
            <a:r>
              <a:rPr lang="en-US" altLang="zh-CN" sz="1600" dirty="0"/>
              <a:t>.className = '</a:t>
            </a:r>
            <a:r>
              <a:rPr lang="zh-CN" altLang="en-US" sz="1600" dirty="0"/>
              <a:t>类名</a:t>
            </a:r>
            <a:r>
              <a:rPr lang="en-US" altLang="zh-CN" sz="1600" dirty="0"/>
              <a:t>'   </a:t>
            </a:r>
            <a:r>
              <a:rPr lang="zh-CN" altLang="en-US" sz="1600" dirty="0"/>
              <a:t>       </a:t>
            </a:r>
            <a:r>
              <a:rPr lang="en-US" altLang="zh-CN" sz="1600" dirty="0">
                <a:solidFill>
                  <a:schemeClr val="accent6"/>
                </a:solidFill>
                <a:sym typeface="Wingdings" pitchFamily="2" charset="2"/>
              </a:rPr>
              <a:t> </a:t>
            </a:r>
            <a:r>
              <a:rPr lang="zh-CN" altLang="en-US" sz="1600" dirty="0">
                <a:solidFill>
                  <a:schemeClr val="accent6"/>
                </a:solidFill>
              </a:rPr>
              <a:t>很不方便！</a:t>
            </a:r>
            <a:endParaRPr lang="en-US" altLang="zh-CN" sz="1600" dirty="0">
              <a:solidFill>
                <a:schemeClr val="accent6"/>
              </a:solidFill>
            </a:endParaRPr>
          </a:p>
          <a:p>
            <a:pPr lvl="1"/>
            <a:r>
              <a:rPr lang="zh-CN" altLang="en-US" sz="1400" dirty="0"/>
              <a:t>设置：</a:t>
            </a:r>
            <a:r>
              <a:rPr lang="en-US" altLang="zh-CN" sz="1400" dirty="0"/>
              <a:t> </a:t>
            </a:r>
            <a:r>
              <a:rPr lang="zh-CN" altLang="en-US" sz="1400" dirty="0"/>
              <a:t>元素</a:t>
            </a:r>
            <a:r>
              <a:rPr lang="en-US" altLang="zh-CN" sz="1400" dirty="0"/>
              <a:t>.className = '</a:t>
            </a:r>
            <a:r>
              <a:rPr lang="zh-CN" altLang="en-US" sz="1400" dirty="0"/>
              <a:t>要设置的类名</a:t>
            </a:r>
            <a:r>
              <a:rPr lang="en-US" altLang="zh-CN" sz="1400" dirty="0"/>
              <a:t>'     // </a:t>
            </a:r>
            <a:r>
              <a:rPr lang="zh-CN" altLang="en-US" sz="1400" dirty="0"/>
              <a:t>会覆盖已有的类</a:t>
            </a:r>
            <a:endParaRPr lang="en-US" altLang="zh-CN" sz="1400" dirty="0"/>
          </a:p>
          <a:p>
            <a:pPr lvl="1"/>
            <a:r>
              <a:rPr lang="zh-CN" altLang="en-US" sz="1400" dirty="0"/>
              <a:t>追加： 元素</a:t>
            </a:r>
            <a:r>
              <a:rPr lang="en-US" altLang="zh-CN" sz="1400" dirty="0"/>
              <a:t>.className += '  </a:t>
            </a:r>
            <a:r>
              <a:rPr lang="zh-CN" altLang="en-US" sz="1400" dirty="0"/>
              <a:t>要追加的类名</a:t>
            </a:r>
            <a:r>
              <a:rPr lang="en-US" altLang="zh-CN" sz="1400" dirty="0"/>
              <a:t>'      // </a:t>
            </a:r>
            <a:r>
              <a:rPr lang="zh-CN" altLang="en-US" sz="1400" dirty="0"/>
              <a:t>前面要加空格</a:t>
            </a:r>
            <a:endParaRPr lang="en-US" altLang="zh-CN" sz="1400" dirty="0"/>
          </a:p>
          <a:p>
            <a:pPr lvl="1"/>
            <a:r>
              <a:rPr lang="zh-CN" altLang="en-US" sz="1400" dirty="0"/>
              <a:t>如何删除已有的类名之一？           </a:t>
            </a:r>
            <a:endParaRPr lang="en-US" altLang="zh-CN" sz="1400" dirty="0"/>
          </a:p>
          <a:p>
            <a:r>
              <a:rPr lang="en-US" altLang="zh-CN" sz="1600" dirty="0"/>
              <a:t>classList</a:t>
            </a:r>
          </a:p>
          <a:p>
            <a:pPr lvl="1"/>
            <a:r>
              <a:rPr lang="en-US" altLang="zh-CN" sz="1200" dirty="0"/>
              <a:t> </a:t>
            </a:r>
            <a:r>
              <a:rPr lang="zh-CN" altLang="en-US" sz="1200" dirty="0"/>
              <a:t>元素节点</a:t>
            </a:r>
            <a:r>
              <a:rPr lang="en-US" altLang="zh-CN" sz="1200" dirty="0"/>
              <a:t>.classList.add('</a:t>
            </a:r>
            <a:r>
              <a:rPr lang="zh-CN" altLang="en-US" sz="1200" dirty="0"/>
              <a:t>类名</a:t>
            </a:r>
            <a:r>
              <a:rPr lang="en-US" altLang="zh-CN" sz="1200" dirty="0"/>
              <a:t>')  </a:t>
            </a:r>
            <a:r>
              <a:rPr lang="zh-CN" altLang="en-US" sz="1200" dirty="0"/>
              <a:t>：给一个元素添加类，但是不会覆盖已经存在的其它类。</a:t>
            </a:r>
            <a:endParaRPr lang="en-US" altLang="zh-CN" sz="1200" dirty="0"/>
          </a:p>
          <a:p>
            <a:pPr lvl="1"/>
            <a:r>
              <a:rPr lang="en-US" altLang="zh-CN" sz="1200" dirty="0"/>
              <a:t> </a:t>
            </a:r>
            <a:r>
              <a:rPr lang="zh-CN" altLang="en-US" sz="1200" dirty="0"/>
              <a:t>元素节点</a:t>
            </a:r>
            <a:r>
              <a:rPr lang="en-US" altLang="zh-CN" sz="1200" dirty="0"/>
              <a:t>.classList.remove('</a:t>
            </a:r>
            <a:r>
              <a:rPr lang="zh-CN" altLang="en-US" sz="1200" dirty="0"/>
              <a:t>类名</a:t>
            </a:r>
            <a:r>
              <a:rPr lang="en-US" altLang="zh-CN" sz="1200" dirty="0"/>
              <a:t>')</a:t>
            </a:r>
            <a:r>
              <a:rPr lang="zh-CN" altLang="en-US" sz="1200" dirty="0"/>
              <a:t>：一个元素中删除指定的类。</a:t>
            </a:r>
            <a:endParaRPr lang="en-US" altLang="zh-CN" sz="1200" dirty="0"/>
          </a:p>
          <a:p>
            <a:pPr lvl="1"/>
            <a:r>
              <a:rPr lang="zh-CN" altLang="en-US" sz="1200" dirty="0"/>
              <a:t>元素节点</a:t>
            </a:r>
            <a:r>
              <a:rPr lang="en-US" altLang="zh-CN" sz="1200" dirty="0"/>
              <a:t>.classList.toggle()</a:t>
            </a:r>
            <a:r>
              <a:rPr lang="zh-CN" altLang="en-US" sz="1200" dirty="0"/>
              <a:t>：如果元素没有给出的类，就添加该类，如果有该类，就删除该类。</a:t>
            </a:r>
            <a:endParaRPr lang="en-US" altLang="zh-CN" sz="1200" dirty="0"/>
          </a:p>
          <a:p>
            <a:pPr lvl="1"/>
            <a:r>
              <a:rPr lang="zh-CN" altLang="en-US" sz="1200" dirty="0"/>
              <a:t>元素节点</a:t>
            </a:r>
            <a:r>
              <a:rPr lang="en-US" altLang="zh-CN" sz="1200" dirty="0"/>
              <a:t>.classList.contains()</a:t>
            </a:r>
            <a:r>
              <a:rPr lang="zh-CN" altLang="en-US" sz="1200" dirty="0"/>
              <a:t>：检查元素是否有指定的类。</a:t>
            </a:r>
            <a:endParaRPr lang="en-US" altLang="zh-CN" sz="1200" dirty="0"/>
          </a:p>
        </p:txBody>
      </p:sp>
      <p:pic>
        <p:nvPicPr>
          <p:cNvPr id="4" name="图片 3">
            <a:extLst>
              <a:ext uri="{FF2B5EF4-FFF2-40B4-BE49-F238E27FC236}">
                <a16:creationId xmlns:a16="http://schemas.microsoft.com/office/drawing/2014/main" id="{FFA4E371-3D8B-5249-AE80-772AEF6E0B8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58379" y="87086"/>
            <a:ext cx="5933621" cy="6654529"/>
          </a:xfrm>
          <a:prstGeom prst="rect">
            <a:avLst/>
          </a:prstGeom>
        </p:spPr>
      </p:pic>
    </p:spTree>
    <p:extLst>
      <p:ext uri="{BB962C8B-B14F-4D97-AF65-F5344CB8AC3E}">
        <p14:creationId xmlns:p14="http://schemas.microsoft.com/office/powerpoint/2010/main" val="34279337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19BC14-7F69-0A42-BDC5-2E9610DF30B2}"/>
              </a:ext>
            </a:extLst>
          </p:cNvPr>
          <p:cNvSpPr>
            <a:spLocks noGrp="1"/>
          </p:cNvSpPr>
          <p:nvPr>
            <p:ph type="ctrTitle"/>
          </p:nvPr>
        </p:nvSpPr>
        <p:spPr>
          <a:xfrm>
            <a:off x="9487711" y="448455"/>
            <a:ext cx="2471542" cy="385445"/>
          </a:xfrm>
        </p:spPr>
        <p:txBody>
          <a:bodyPr/>
          <a:lstStyle/>
          <a:p>
            <a:r>
              <a:rPr kumimoji="1" lang="en-US" altLang="zh-CN" dirty="0"/>
              <a:t>JavaScript</a:t>
            </a:r>
            <a:r>
              <a:rPr kumimoji="1" lang="zh-CN" altLang="en-US" dirty="0"/>
              <a:t>浏览器编程</a:t>
            </a:r>
          </a:p>
        </p:txBody>
      </p:sp>
      <p:sp>
        <p:nvSpPr>
          <p:cNvPr id="10" name="文本占位符 9">
            <a:extLst>
              <a:ext uri="{FF2B5EF4-FFF2-40B4-BE49-F238E27FC236}">
                <a16:creationId xmlns:a16="http://schemas.microsoft.com/office/drawing/2014/main" id="{B579052B-739C-F14E-9CAA-0B5ED8AF4E3B}"/>
              </a:ext>
            </a:extLst>
          </p:cNvPr>
          <p:cNvSpPr>
            <a:spLocks noGrp="1"/>
          </p:cNvSpPr>
          <p:nvPr>
            <p:ph type="body" sz="quarter" idx="10"/>
          </p:nvPr>
        </p:nvSpPr>
        <p:spPr/>
        <p:txBody>
          <a:bodyPr/>
          <a:lstStyle/>
          <a:p>
            <a:r>
              <a:rPr lang="en-US" altLang="zh-CN" dirty="0"/>
              <a:t>DOM</a:t>
            </a:r>
            <a:endParaRPr lang="zh-CN" altLang="en-US" dirty="0"/>
          </a:p>
        </p:txBody>
      </p:sp>
      <p:sp>
        <p:nvSpPr>
          <p:cNvPr id="11" name="文本占位符 10">
            <a:extLst>
              <a:ext uri="{FF2B5EF4-FFF2-40B4-BE49-F238E27FC236}">
                <a16:creationId xmlns:a16="http://schemas.microsoft.com/office/drawing/2014/main" id="{D89A058C-5EA5-7841-9B23-082A326A5F3F}"/>
              </a:ext>
            </a:extLst>
          </p:cNvPr>
          <p:cNvSpPr>
            <a:spLocks noGrp="1"/>
          </p:cNvSpPr>
          <p:nvPr>
            <p:ph type="body" sz="quarter" idx="11"/>
          </p:nvPr>
        </p:nvSpPr>
        <p:spPr>
          <a:xfrm>
            <a:off x="655637" y="904875"/>
            <a:ext cx="7982525" cy="538163"/>
          </a:xfrm>
        </p:spPr>
        <p:txBody>
          <a:bodyPr/>
          <a:lstStyle/>
          <a:p>
            <a:r>
              <a:rPr lang="zh-CN" altLang="en-US" dirty="0"/>
              <a:t>访问自定义属性</a:t>
            </a:r>
          </a:p>
        </p:txBody>
      </p:sp>
      <p:sp>
        <p:nvSpPr>
          <p:cNvPr id="12" name="文本占位符 11">
            <a:extLst>
              <a:ext uri="{FF2B5EF4-FFF2-40B4-BE49-F238E27FC236}">
                <a16:creationId xmlns:a16="http://schemas.microsoft.com/office/drawing/2014/main" id="{EC2BE6E5-A0D2-0349-805C-49FA20BEF097}"/>
              </a:ext>
            </a:extLst>
          </p:cNvPr>
          <p:cNvSpPr>
            <a:spLocks noGrp="1"/>
          </p:cNvSpPr>
          <p:nvPr>
            <p:ph type="body" sz="quarter" idx="12"/>
          </p:nvPr>
        </p:nvSpPr>
        <p:spPr>
          <a:xfrm>
            <a:off x="637470" y="440406"/>
            <a:ext cx="464183" cy="344919"/>
          </a:xfrm>
        </p:spPr>
        <p:txBody>
          <a:bodyPr>
            <a:normAutofit fontScale="92500" lnSpcReduction="20000"/>
          </a:bodyPr>
          <a:lstStyle/>
          <a:p>
            <a:r>
              <a:rPr lang="en-US" altLang="zh-CN" dirty="0"/>
              <a:t>1</a:t>
            </a:r>
            <a:endParaRPr lang="zh-CN" altLang="en-US" dirty="0"/>
          </a:p>
        </p:txBody>
      </p:sp>
      <p:sp>
        <p:nvSpPr>
          <p:cNvPr id="18" name="内容占位符 7">
            <a:extLst>
              <a:ext uri="{FF2B5EF4-FFF2-40B4-BE49-F238E27FC236}">
                <a16:creationId xmlns:a16="http://schemas.microsoft.com/office/drawing/2014/main" id="{026FFBBC-8C36-4944-A521-F0CF42BB6ADA}"/>
              </a:ext>
            </a:extLst>
          </p:cNvPr>
          <p:cNvSpPr>
            <a:spLocks noGrp="1"/>
          </p:cNvSpPr>
          <p:nvPr>
            <p:ph sz="half" idx="1"/>
          </p:nvPr>
        </p:nvSpPr>
        <p:spPr>
          <a:xfrm>
            <a:off x="575580" y="1801660"/>
            <a:ext cx="5102409" cy="4882987"/>
          </a:xfrm>
        </p:spPr>
        <p:txBody>
          <a:bodyPr>
            <a:noAutofit/>
          </a:bodyPr>
          <a:lstStyle/>
          <a:p>
            <a:r>
              <a:rPr lang="zh-CN" altLang="en-US" sz="1600" dirty="0"/>
              <a:t>获取属性：元素节点</a:t>
            </a:r>
            <a:r>
              <a:rPr lang="en-US" altLang="zh-CN" sz="1600" dirty="0"/>
              <a:t>.</a:t>
            </a:r>
            <a:r>
              <a:rPr lang="en-US" altLang="zh-CN" sz="1600" dirty="0">
                <a:solidFill>
                  <a:schemeClr val="accent6"/>
                </a:solidFill>
              </a:rPr>
              <a:t>getAttribute('</a:t>
            </a:r>
            <a:r>
              <a:rPr lang="zh-CN" altLang="en-US" sz="1600" dirty="0">
                <a:solidFill>
                  <a:schemeClr val="accent6"/>
                </a:solidFill>
              </a:rPr>
              <a:t>属性名</a:t>
            </a:r>
            <a:r>
              <a:rPr lang="en-US" altLang="zh-CN" sz="1600" dirty="0">
                <a:solidFill>
                  <a:schemeClr val="accent6"/>
                </a:solidFill>
              </a:rPr>
              <a:t>')</a:t>
            </a:r>
          </a:p>
          <a:p>
            <a:pPr lvl="1"/>
            <a:r>
              <a:rPr lang="zh-CN" altLang="en-US" sz="1400" dirty="0"/>
              <a:t> 返回作为实参提供的属性的值</a:t>
            </a:r>
            <a:endParaRPr lang="en-US" altLang="zh-CN" sz="1400" dirty="0"/>
          </a:p>
          <a:p>
            <a:r>
              <a:rPr lang="zh-CN" altLang="en-US" sz="1600" dirty="0"/>
              <a:t> 设置属性：元素节点</a:t>
            </a:r>
            <a:r>
              <a:rPr lang="en-US" altLang="zh-CN" sz="1600" dirty="0"/>
              <a:t>.</a:t>
            </a:r>
            <a:r>
              <a:rPr lang="en-US" altLang="zh-CN" sz="1600" dirty="0">
                <a:solidFill>
                  <a:schemeClr val="accent6"/>
                </a:solidFill>
              </a:rPr>
              <a:t>setAttribute('</a:t>
            </a:r>
            <a:r>
              <a:rPr lang="zh-CN" altLang="en-US" sz="1600" dirty="0">
                <a:solidFill>
                  <a:schemeClr val="accent6"/>
                </a:solidFill>
              </a:rPr>
              <a:t>属性名</a:t>
            </a:r>
            <a:r>
              <a:rPr lang="en-US" altLang="zh-CN" sz="1600" dirty="0">
                <a:solidFill>
                  <a:schemeClr val="accent6"/>
                </a:solidFill>
              </a:rPr>
              <a:t>', '</a:t>
            </a:r>
            <a:r>
              <a:rPr lang="zh-CN" altLang="en-US" sz="1600" dirty="0">
                <a:solidFill>
                  <a:schemeClr val="accent6"/>
                </a:solidFill>
              </a:rPr>
              <a:t>属性值</a:t>
            </a:r>
            <a:r>
              <a:rPr lang="en-US" altLang="zh-CN" sz="1600" dirty="0">
                <a:solidFill>
                  <a:schemeClr val="accent6"/>
                </a:solidFill>
              </a:rPr>
              <a:t>')</a:t>
            </a:r>
          </a:p>
          <a:p>
            <a:pPr lvl="1"/>
            <a:r>
              <a:rPr lang="zh-CN" altLang="en-US" sz="1400" dirty="0"/>
              <a:t>修改一个元素的属性值，它带有两个参数：第一个参数是要修改的属性，第二个参数是该属性的新值。</a:t>
            </a:r>
            <a:endParaRPr lang="en-US" altLang="zh-CN" sz="1400" dirty="0"/>
          </a:p>
          <a:p>
            <a:r>
              <a:rPr lang="en-US" altLang="zh-CN" sz="1600" dirty="0"/>
              <a:t> </a:t>
            </a:r>
            <a:r>
              <a:rPr lang="zh-CN" altLang="en-US" sz="1600" dirty="0"/>
              <a:t>删除属性：元素节点</a:t>
            </a:r>
            <a:r>
              <a:rPr lang="en-US" altLang="zh-CN" sz="1600" dirty="0"/>
              <a:t>.</a:t>
            </a:r>
            <a:r>
              <a:rPr lang="en-US" altLang="zh-CN" sz="1600" dirty="0">
                <a:solidFill>
                  <a:schemeClr val="accent6"/>
                </a:solidFill>
              </a:rPr>
              <a:t>removeAttribute('</a:t>
            </a:r>
            <a:r>
              <a:rPr lang="zh-CN" altLang="en-US" sz="1600" dirty="0">
                <a:solidFill>
                  <a:schemeClr val="accent6"/>
                </a:solidFill>
              </a:rPr>
              <a:t>属性名</a:t>
            </a:r>
            <a:r>
              <a:rPr lang="en-US" altLang="zh-CN" sz="1600" dirty="0">
                <a:solidFill>
                  <a:schemeClr val="accent6"/>
                </a:solidFill>
              </a:rPr>
              <a:t>')</a:t>
            </a:r>
            <a:endParaRPr lang="en-US" altLang="zh-CN" sz="1400" dirty="0">
              <a:solidFill>
                <a:schemeClr val="accent6"/>
              </a:solidFill>
            </a:endParaRPr>
          </a:p>
        </p:txBody>
      </p:sp>
      <p:pic>
        <p:nvPicPr>
          <p:cNvPr id="4" name="图片 3">
            <a:extLst>
              <a:ext uri="{FF2B5EF4-FFF2-40B4-BE49-F238E27FC236}">
                <a16:creationId xmlns:a16="http://schemas.microsoft.com/office/drawing/2014/main" id="{D5DDB174-6717-5147-B068-83C5993C54D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61450" y="1515292"/>
            <a:ext cx="6430550" cy="4482610"/>
          </a:xfrm>
          <a:prstGeom prst="rect">
            <a:avLst/>
          </a:prstGeom>
        </p:spPr>
      </p:pic>
    </p:spTree>
    <p:extLst>
      <p:ext uri="{BB962C8B-B14F-4D97-AF65-F5344CB8AC3E}">
        <p14:creationId xmlns:p14="http://schemas.microsoft.com/office/powerpoint/2010/main" val="27135409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19BC14-7F69-0A42-BDC5-2E9610DF30B2}"/>
              </a:ext>
            </a:extLst>
          </p:cNvPr>
          <p:cNvSpPr>
            <a:spLocks noGrp="1"/>
          </p:cNvSpPr>
          <p:nvPr>
            <p:ph type="ctrTitle"/>
          </p:nvPr>
        </p:nvSpPr>
        <p:spPr>
          <a:xfrm>
            <a:off x="9487711" y="448455"/>
            <a:ext cx="2471542" cy="385445"/>
          </a:xfrm>
        </p:spPr>
        <p:txBody>
          <a:bodyPr/>
          <a:lstStyle/>
          <a:p>
            <a:r>
              <a:rPr kumimoji="1" lang="en-US" altLang="zh-CN" dirty="0"/>
              <a:t>JavaScript</a:t>
            </a:r>
            <a:r>
              <a:rPr kumimoji="1" lang="zh-CN" altLang="en-US" dirty="0"/>
              <a:t>浏览器编程</a:t>
            </a:r>
          </a:p>
        </p:txBody>
      </p:sp>
      <p:sp>
        <p:nvSpPr>
          <p:cNvPr id="10" name="文本占位符 9">
            <a:extLst>
              <a:ext uri="{FF2B5EF4-FFF2-40B4-BE49-F238E27FC236}">
                <a16:creationId xmlns:a16="http://schemas.microsoft.com/office/drawing/2014/main" id="{B579052B-739C-F14E-9CAA-0B5ED8AF4E3B}"/>
              </a:ext>
            </a:extLst>
          </p:cNvPr>
          <p:cNvSpPr>
            <a:spLocks noGrp="1"/>
          </p:cNvSpPr>
          <p:nvPr>
            <p:ph type="body" sz="quarter" idx="10"/>
          </p:nvPr>
        </p:nvSpPr>
        <p:spPr/>
        <p:txBody>
          <a:bodyPr/>
          <a:lstStyle/>
          <a:p>
            <a:r>
              <a:rPr lang="en-US" altLang="zh-CN" dirty="0"/>
              <a:t>DOM</a:t>
            </a:r>
            <a:endParaRPr lang="zh-CN" altLang="en-US" dirty="0"/>
          </a:p>
        </p:txBody>
      </p:sp>
      <p:sp>
        <p:nvSpPr>
          <p:cNvPr id="11" name="文本占位符 10">
            <a:extLst>
              <a:ext uri="{FF2B5EF4-FFF2-40B4-BE49-F238E27FC236}">
                <a16:creationId xmlns:a16="http://schemas.microsoft.com/office/drawing/2014/main" id="{D89A058C-5EA5-7841-9B23-082A326A5F3F}"/>
              </a:ext>
            </a:extLst>
          </p:cNvPr>
          <p:cNvSpPr>
            <a:spLocks noGrp="1"/>
          </p:cNvSpPr>
          <p:nvPr>
            <p:ph type="body" sz="quarter" idx="11"/>
          </p:nvPr>
        </p:nvSpPr>
        <p:spPr>
          <a:xfrm>
            <a:off x="655637" y="904875"/>
            <a:ext cx="7982525" cy="538163"/>
          </a:xfrm>
        </p:spPr>
        <p:txBody>
          <a:bodyPr/>
          <a:lstStyle/>
          <a:p>
            <a:r>
              <a:rPr lang="zh-CN" altLang="en-US" dirty="0"/>
              <a:t>访问 </a:t>
            </a:r>
            <a:r>
              <a:rPr lang="en-US" altLang="zh-CN" dirty="0"/>
              <a:t>HTML5</a:t>
            </a:r>
            <a:r>
              <a:rPr lang="zh-CN" altLang="en-US" dirty="0"/>
              <a:t> 自定义数据属性</a:t>
            </a:r>
          </a:p>
        </p:txBody>
      </p:sp>
      <p:sp>
        <p:nvSpPr>
          <p:cNvPr id="12" name="文本占位符 11">
            <a:extLst>
              <a:ext uri="{FF2B5EF4-FFF2-40B4-BE49-F238E27FC236}">
                <a16:creationId xmlns:a16="http://schemas.microsoft.com/office/drawing/2014/main" id="{EC2BE6E5-A0D2-0349-805C-49FA20BEF097}"/>
              </a:ext>
            </a:extLst>
          </p:cNvPr>
          <p:cNvSpPr>
            <a:spLocks noGrp="1"/>
          </p:cNvSpPr>
          <p:nvPr>
            <p:ph type="body" sz="quarter" idx="12"/>
          </p:nvPr>
        </p:nvSpPr>
        <p:spPr>
          <a:xfrm>
            <a:off x="637470" y="440406"/>
            <a:ext cx="464183" cy="344919"/>
          </a:xfrm>
        </p:spPr>
        <p:txBody>
          <a:bodyPr>
            <a:normAutofit fontScale="92500" lnSpcReduction="20000"/>
          </a:bodyPr>
          <a:lstStyle/>
          <a:p>
            <a:r>
              <a:rPr lang="en-US" altLang="zh-CN" dirty="0"/>
              <a:t>1</a:t>
            </a:r>
            <a:endParaRPr lang="zh-CN" altLang="en-US" dirty="0"/>
          </a:p>
        </p:txBody>
      </p:sp>
      <p:sp>
        <p:nvSpPr>
          <p:cNvPr id="18" name="内容占位符 7">
            <a:extLst>
              <a:ext uri="{FF2B5EF4-FFF2-40B4-BE49-F238E27FC236}">
                <a16:creationId xmlns:a16="http://schemas.microsoft.com/office/drawing/2014/main" id="{026FFBBC-8C36-4944-A521-F0CF42BB6ADA}"/>
              </a:ext>
            </a:extLst>
          </p:cNvPr>
          <p:cNvSpPr>
            <a:spLocks noGrp="1"/>
          </p:cNvSpPr>
          <p:nvPr>
            <p:ph sz="half" idx="1"/>
          </p:nvPr>
        </p:nvSpPr>
        <p:spPr>
          <a:xfrm>
            <a:off x="462368" y="1601363"/>
            <a:ext cx="4701815" cy="4882987"/>
          </a:xfrm>
        </p:spPr>
        <p:txBody>
          <a:bodyPr>
            <a:noAutofit/>
          </a:bodyPr>
          <a:lstStyle/>
          <a:p>
            <a:r>
              <a:rPr lang="zh-CN" altLang="en-US" sz="1600"/>
              <a:t>通过元素的 </a:t>
            </a:r>
            <a:r>
              <a:rPr lang="en-US" altLang="zh-CN" sz="1600"/>
              <a:t>dataset</a:t>
            </a:r>
            <a:r>
              <a:rPr lang="zh-CN" altLang="en-US" sz="1600"/>
              <a:t> 属性来访问 </a:t>
            </a:r>
            <a:r>
              <a:rPr lang="en-US" altLang="zh-CN" sz="1600"/>
              <a:t>HTML5</a:t>
            </a:r>
            <a:r>
              <a:rPr lang="zh-CN" altLang="en-US" sz="1600"/>
              <a:t>  自定义数据属性。</a:t>
            </a:r>
            <a:endParaRPr lang="en-US" altLang="zh-CN" sz="1600"/>
          </a:p>
          <a:p>
            <a:r>
              <a:rPr lang="en-US" altLang="zh-CN" sz="1600"/>
              <a:t>dataset</a:t>
            </a:r>
            <a:r>
              <a:rPr lang="zh-CN" altLang="en-US" sz="1600"/>
              <a:t>属性是一个</a:t>
            </a:r>
            <a:r>
              <a:rPr lang="en-US" altLang="zh-CN" sz="1600"/>
              <a:t>DOMStringMap</a:t>
            </a:r>
            <a:r>
              <a:rPr lang="zh-CN" altLang="en-US" sz="1600"/>
              <a:t>的实例，包含一组键</a:t>
            </a:r>
            <a:r>
              <a:rPr lang="en-US" altLang="zh-CN" sz="1600"/>
              <a:t>/</a:t>
            </a:r>
            <a:r>
              <a:rPr lang="zh-CN" altLang="en-US" sz="1600"/>
              <a:t>值对映射。</a:t>
            </a:r>
            <a:endParaRPr lang="en-US" altLang="zh-CN" sz="1600"/>
          </a:p>
          <a:p>
            <a:r>
              <a:rPr lang="zh-CN" altLang="en-US" sz="1600"/>
              <a:t>元素的每个</a:t>
            </a:r>
            <a:r>
              <a:rPr lang="en-US" altLang="zh-CN" sz="1600"/>
              <a:t>data-name</a:t>
            </a:r>
            <a:r>
              <a:rPr lang="zh-CN" altLang="en-US" sz="1600"/>
              <a:t>属性在</a:t>
            </a:r>
            <a:r>
              <a:rPr lang="en-US" altLang="zh-CN" sz="1600"/>
              <a:t>dataset</a:t>
            </a:r>
            <a:r>
              <a:rPr lang="zh-CN" altLang="en-US" sz="1600"/>
              <a:t>中都可以通过</a:t>
            </a:r>
            <a:r>
              <a:rPr lang="en-US" altLang="zh-CN" sz="1600"/>
              <a:t>data-</a:t>
            </a:r>
            <a:r>
              <a:rPr lang="zh-CN" altLang="en-US" sz="1600"/>
              <a:t>后面的字符串作为键来访问（例如，属性</a:t>
            </a:r>
            <a:r>
              <a:rPr lang="en-US" altLang="zh-CN" sz="1600"/>
              <a:t>data-myname</a:t>
            </a:r>
            <a:r>
              <a:rPr lang="zh-CN" altLang="en-US" sz="1600"/>
              <a:t>可以通过</a:t>
            </a:r>
            <a:r>
              <a:rPr lang="en-US" altLang="zh-CN" sz="1600"/>
              <a:t>myname</a:t>
            </a:r>
            <a:r>
              <a:rPr lang="zh-CN" altLang="en-US" sz="1600"/>
              <a:t>访问，但</a:t>
            </a:r>
            <a:r>
              <a:rPr lang="zh-CN" altLang="en-US" sz="1600">
                <a:solidFill>
                  <a:schemeClr val="accent6"/>
                </a:solidFill>
              </a:rPr>
              <a:t>要注意</a:t>
            </a:r>
            <a:r>
              <a:rPr lang="en-US" altLang="zh-CN" sz="1600">
                <a:solidFill>
                  <a:schemeClr val="accent6"/>
                </a:solidFill>
              </a:rPr>
              <a:t>data-my-name</a:t>
            </a:r>
            <a:r>
              <a:rPr lang="zh-CN" altLang="en-US" sz="1600">
                <a:solidFill>
                  <a:schemeClr val="accent6"/>
                </a:solidFill>
              </a:rPr>
              <a:t>、</a:t>
            </a:r>
            <a:r>
              <a:rPr lang="en-US" altLang="zh-CN" sz="1600">
                <a:solidFill>
                  <a:schemeClr val="accent6"/>
                </a:solidFill>
              </a:rPr>
              <a:t>data-My-Name</a:t>
            </a:r>
            <a:r>
              <a:rPr lang="zh-CN" altLang="en-US" sz="1600">
                <a:solidFill>
                  <a:schemeClr val="accent6"/>
                </a:solidFill>
              </a:rPr>
              <a:t>要通过</a:t>
            </a:r>
            <a:r>
              <a:rPr lang="en-US" altLang="zh-CN" sz="1600">
                <a:solidFill>
                  <a:schemeClr val="accent6"/>
                </a:solidFill>
              </a:rPr>
              <a:t>myName</a:t>
            </a:r>
            <a:r>
              <a:rPr lang="zh-CN" altLang="en-US" sz="1600">
                <a:solidFill>
                  <a:schemeClr val="accent6"/>
                </a:solidFill>
              </a:rPr>
              <a:t>来访问</a:t>
            </a:r>
            <a:r>
              <a:rPr lang="zh-CN" altLang="en-US" sz="1600"/>
              <a:t>）。</a:t>
            </a:r>
            <a:endParaRPr lang="en-US" altLang="zh-CN" sz="1600"/>
          </a:p>
          <a:p>
            <a:r>
              <a:rPr lang="zh-CN" altLang="en-US" sz="1600" dirty="0"/>
              <a:t>删除属性： </a:t>
            </a:r>
            <a:r>
              <a:rPr lang="en-US" altLang="zh-CN" sz="1600" dirty="0"/>
              <a:t>delete</a:t>
            </a:r>
            <a:r>
              <a:rPr lang="zh-CN" altLang="en-US" sz="1600" dirty="0"/>
              <a:t> 运算符</a:t>
            </a:r>
            <a:endParaRPr lang="en-US" altLang="zh-CN" sz="1600" dirty="0"/>
          </a:p>
        </p:txBody>
      </p:sp>
      <p:pic>
        <p:nvPicPr>
          <p:cNvPr id="4" name="图片 3">
            <a:extLst>
              <a:ext uri="{FF2B5EF4-FFF2-40B4-BE49-F238E27FC236}">
                <a16:creationId xmlns:a16="http://schemas.microsoft.com/office/drawing/2014/main" id="{8FA21C8C-3919-A643-9CDA-57A3109F0E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51265" y="1939053"/>
            <a:ext cx="6964381" cy="3956650"/>
          </a:xfrm>
          <a:prstGeom prst="rect">
            <a:avLst/>
          </a:prstGeom>
        </p:spPr>
      </p:pic>
    </p:spTree>
    <p:extLst>
      <p:ext uri="{BB962C8B-B14F-4D97-AF65-F5344CB8AC3E}">
        <p14:creationId xmlns:p14="http://schemas.microsoft.com/office/powerpoint/2010/main" val="22052697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19BC14-7F69-0A42-BDC5-2E9610DF30B2}"/>
              </a:ext>
            </a:extLst>
          </p:cNvPr>
          <p:cNvSpPr>
            <a:spLocks noGrp="1"/>
          </p:cNvSpPr>
          <p:nvPr>
            <p:ph type="ctrTitle"/>
          </p:nvPr>
        </p:nvSpPr>
        <p:spPr>
          <a:xfrm>
            <a:off x="9487711" y="448455"/>
            <a:ext cx="2471542" cy="385445"/>
          </a:xfrm>
        </p:spPr>
        <p:txBody>
          <a:bodyPr/>
          <a:lstStyle/>
          <a:p>
            <a:r>
              <a:rPr kumimoji="1" lang="en-US" altLang="zh-CN" dirty="0"/>
              <a:t>JavaScript</a:t>
            </a:r>
            <a:r>
              <a:rPr kumimoji="1" lang="zh-CN" altLang="en-US" dirty="0"/>
              <a:t>浏览器编程</a:t>
            </a:r>
          </a:p>
        </p:txBody>
      </p:sp>
      <p:sp>
        <p:nvSpPr>
          <p:cNvPr id="10" name="文本占位符 9">
            <a:extLst>
              <a:ext uri="{FF2B5EF4-FFF2-40B4-BE49-F238E27FC236}">
                <a16:creationId xmlns:a16="http://schemas.microsoft.com/office/drawing/2014/main" id="{B579052B-739C-F14E-9CAA-0B5ED8AF4E3B}"/>
              </a:ext>
            </a:extLst>
          </p:cNvPr>
          <p:cNvSpPr>
            <a:spLocks noGrp="1"/>
          </p:cNvSpPr>
          <p:nvPr>
            <p:ph type="body" sz="quarter" idx="10"/>
          </p:nvPr>
        </p:nvSpPr>
        <p:spPr/>
        <p:txBody>
          <a:bodyPr/>
          <a:lstStyle/>
          <a:p>
            <a:r>
              <a:rPr lang="en-US" altLang="zh-CN" dirty="0"/>
              <a:t>DOM</a:t>
            </a:r>
            <a:endParaRPr lang="zh-CN" altLang="en-US" dirty="0"/>
          </a:p>
        </p:txBody>
      </p:sp>
      <p:sp>
        <p:nvSpPr>
          <p:cNvPr id="11" name="文本占位符 10">
            <a:extLst>
              <a:ext uri="{FF2B5EF4-FFF2-40B4-BE49-F238E27FC236}">
                <a16:creationId xmlns:a16="http://schemas.microsoft.com/office/drawing/2014/main" id="{D89A058C-5EA5-7841-9B23-082A326A5F3F}"/>
              </a:ext>
            </a:extLst>
          </p:cNvPr>
          <p:cNvSpPr>
            <a:spLocks noGrp="1"/>
          </p:cNvSpPr>
          <p:nvPr>
            <p:ph type="body" sz="quarter" idx="11"/>
          </p:nvPr>
        </p:nvSpPr>
        <p:spPr>
          <a:xfrm>
            <a:off x="655637" y="904875"/>
            <a:ext cx="7982525" cy="538163"/>
          </a:xfrm>
        </p:spPr>
        <p:txBody>
          <a:bodyPr/>
          <a:lstStyle/>
          <a:p>
            <a:r>
              <a:rPr lang="zh-CN" altLang="en-US" dirty="0"/>
              <a:t>访问元素的内容</a:t>
            </a:r>
          </a:p>
        </p:txBody>
      </p:sp>
      <p:sp>
        <p:nvSpPr>
          <p:cNvPr id="12" name="文本占位符 11">
            <a:extLst>
              <a:ext uri="{FF2B5EF4-FFF2-40B4-BE49-F238E27FC236}">
                <a16:creationId xmlns:a16="http://schemas.microsoft.com/office/drawing/2014/main" id="{EC2BE6E5-A0D2-0349-805C-49FA20BEF097}"/>
              </a:ext>
            </a:extLst>
          </p:cNvPr>
          <p:cNvSpPr>
            <a:spLocks noGrp="1"/>
          </p:cNvSpPr>
          <p:nvPr>
            <p:ph type="body" sz="quarter" idx="12"/>
          </p:nvPr>
        </p:nvSpPr>
        <p:spPr>
          <a:xfrm>
            <a:off x="637470" y="440406"/>
            <a:ext cx="464183" cy="344919"/>
          </a:xfrm>
        </p:spPr>
        <p:txBody>
          <a:bodyPr>
            <a:normAutofit fontScale="92500" lnSpcReduction="20000"/>
          </a:bodyPr>
          <a:lstStyle/>
          <a:p>
            <a:r>
              <a:rPr lang="en-US" altLang="zh-CN" dirty="0"/>
              <a:t>1</a:t>
            </a:r>
            <a:endParaRPr lang="zh-CN" altLang="en-US" dirty="0"/>
          </a:p>
        </p:txBody>
      </p:sp>
      <p:sp>
        <p:nvSpPr>
          <p:cNvPr id="18" name="内容占位符 7">
            <a:extLst>
              <a:ext uri="{FF2B5EF4-FFF2-40B4-BE49-F238E27FC236}">
                <a16:creationId xmlns:a16="http://schemas.microsoft.com/office/drawing/2014/main" id="{026FFBBC-8C36-4944-A521-F0CF42BB6ADA}"/>
              </a:ext>
            </a:extLst>
          </p:cNvPr>
          <p:cNvSpPr>
            <a:spLocks noGrp="1"/>
          </p:cNvSpPr>
          <p:nvPr>
            <p:ph sz="half" idx="1"/>
          </p:nvPr>
        </p:nvSpPr>
        <p:spPr>
          <a:xfrm>
            <a:off x="272144" y="1610073"/>
            <a:ext cx="10940142" cy="3898098"/>
          </a:xfrm>
        </p:spPr>
        <p:txBody>
          <a:bodyPr>
            <a:noAutofit/>
          </a:bodyPr>
          <a:lstStyle/>
          <a:p>
            <a:r>
              <a:rPr lang="en-US" altLang="zh-CN" sz="1800" dirty="0"/>
              <a:t>HTML</a:t>
            </a:r>
            <a:endParaRPr lang="en-US" altLang="zh-CN" sz="1600" dirty="0"/>
          </a:p>
          <a:p>
            <a:pPr lvl="1"/>
            <a:r>
              <a:rPr lang="zh-CN" altLang="en-US" sz="1600" dirty="0"/>
              <a:t>元素</a:t>
            </a:r>
            <a:r>
              <a:rPr lang="en-US" altLang="zh-CN" sz="1600" dirty="0"/>
              <a:t>.innerHTML</a:t>
            </a:r>
            <a:r>
              <a:rPr lang="zh-CN" altLang="en-US" sz="1600" dirty="0"/>
              <a:t>：把元素内的</a:t>
            </a:r>
            <a:r>
              <a:rPr lang="en-US" altLang="zh-CN" sz="1600" dirty="0"/>
              <a:t>HTML</a:t>
            </a:r>
            <a:r>
              <a:rPr lang="zh-CN" altLang="en-US" sz="1600" dirty="0"/>
              <a:t>返回为字符串。</a:t>
            </a:r>
            <a:endParaRPr lang="en-US" altLang="zh-CN" sz="1600" dirty="0"/>
          </a:p>
          <a:p>
            <a:pPr lvl="1"/>
            <a:r>
              <a:rPr lang="en-US" altLang="zh-CN" sz="1600" dirty="0"/>
              <a:t>outerHTML</a:t>
            </a:r>
            <a:r>
              <a:rPr lang="zh-CN" altLang="en-US" sz="1600" dirty="0"/>
              <a:t>：返回元素本身及其包含的 </a:t>
            </a:r>
            <a:r>
              <a:rPr lang="en-US" altLang="zh-CN" sz="1600" dirty="0"/>
              <a:t>HTML</a:t>
            </a:r>
            <a:r>
              <a:rPr lang="zh-CN" altLang="en-US" sz="1600" dirty="0"/>
              <a:t>。</a:t>
            </a:r>
            <a:endParaRPr lang="en-US" altLang="zh-CN" sz="1600" dirty="0"/>
          </a:p>
          <a:p>
            <a:pPr lvl="1"/>
            <a:r>
              <a:rPr lang="en-US" altLang="zh-CN" sz="1600" dirty="0"/>
              <a:t>insertAdjacentHTML()</a:t>
            </a:r>
            <a:r>
              <a:rPr lang="zh-CN" altLang="en-US" sz="1600" dirty="0"/>
              <a:t>：在指定元素附近插入任意 </a:t>
            </a:r>
            <a:r>
              <a:rPr lang="en-US" altLang="zh-CN" sz="1600" dirty="0"/>
              <a:t>HTML</a:t>
            </a:r>
            <a:r>
              <a:rPr lang="zh-CN" altLang="en-US" sz="1600" dirty="0"/>
              <a:t> 标记字符串。</a:t>
            </a:r>
            <a:endParaRPr lang="en-US" altLang="zh-CN" sz="1600" dirty="0"/>
          </a:p>
          <a:p>
            <a:r>
              <a:rPr lang="zh-CN" altLang="en-US" sz="1800" dirty="0"/>
              <a:t>普通文本</a:t>
            </a:r>
            <a:endParaRPr lang="en-US" altLang="zh-CN" sz="1800" dirty="0"/>
          </a:p>
          <a:p>
            <a:pPr lvl="1"/>
            <a:r>
              <a:rPr lang="en-US" altLang="zh-CN" sz="1600" dirty="0"/>
              <a:t>textContent</a:t>
            </a:r>
            <a:r>
              <a:rPr lang="zh-CN" altLang="en-US" sz="1600" dirty="0"/>
              <a:t>：只返回普通文本。</a:t>
            </a:r>
            <a:endParaRPr lang="en-US" altLang="zh-CN" sz="1600" dirty="0"/>
          </a:p>
        </p:txBody>
      </p:sp>
      <p:pic>
        <p:nvPicPr>
          <p:cNvPr id="4" name="图片 3">
            <a:extLst>
              <a:ext uri="{FF2B5EF4-FFF2-40B4-BE49-F238E27FC236}">
                <a16:creationId xmlns:a16="http://schemas.microsoft.com/office/drawing/2014/main" id="{26B52677-57CC-A748-A104-26685A9564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15557" y="4365170"/>
            <a:ext cx="7121353" cy="2492829"/>
          </a:xfrm>
          <a:prstGeom prst="rect">
            <a:avLst/>
          </a:prstGeom>
        </p:spPr>
      </p:pic>
    </p:spTree>
    <p:extLst>
      <p:ext uri="{BB962C8B-B14F-4D97-AF65-F5344CB8AC3E}">
        <p14:creationId xmlns:p14="http://schemas.microsoft.com/office/powerpoint/2010/main" val="28623346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19BC14-7F69-0A42-BDC5-2E9610DF30B2}"/>
              </a:ext>
            </a:extLst>
          </p:cNvPr>
          <p:cNvSpPr>
            <a:spLocks noGrp="1"/>
          </p:cNvSpPr>
          <p:nvPr>
            <p:ph type="ctrTitle"/>
          </p:nvPr>
        </p:nvSpPr>
        <p:spPr>
          <a:xfrm>
            <a:off x="9487711" y="448455"/>
            <a:ext cx="2471542" cy="385445"/>
          </a:xfrm>
        </p:spPr>
        <p:txBody>
          <a:bodyPr/>
          <a:lstStyle/>
          <a:p>
            <a:r>
              <a:rPr kumimoji="1" lang="en-US" altLang="zh-CN" dirty="0"/>
              <a:t>JavaScript</a:t>
            </a:r>
            <a:r>
              <a:rPr kumimoji="1" lang="zh-CN" altLang="en-US" dirty="0"/>
              <a:t>浏览器编程</a:t>
            </a:r>
          </a:p>
        </p:txBody>
      </p:sp>
      <p:sp>
        <p:nvSpPr>
          <p:cNvPr id="10" name="文本占位符 9">
            <a:extLst>
              <a:ext uri="{FF2B5EF4-FFF2-40B4-BE49-F238E27FC236}">
                <a16:creationId xmlns:a16="http://schemas.microsoft.com/office/drawing/2014/main" id="{B579052B-739C-F14E-9CAA-0B5ED8AF4E3B}"/>
              </a:ext>
            </a:extLst>
          </p:cNvPr>
          <p:cNvSpPr>
            <a:spLocks noGrp="1"/>
          </p:cNvSpPr>
          <p:nvPr>
            <p:ph type="body" sz="quarter" idx="10"/>
          </p:nvPr>
        </p:nvSpPr>
        <p:spPr/>
        <p:txBody>
          <a:bodyPr/>
          <a:lstStyle/>
          <a:p>
            <a:r>
              <a:rPr lang="en-US" altLang="zh-CN" dirty="0"/>
              <a:t>DOM</a:t>
            </a:r>
            <a:endParaRPr lang="zh-CN" altLang="en-US" dirty="0"/>
          </a:p>
        </p:txBody>
      </p:sp>
      <p:sp>
        <p:nvSpPr>
          <p:cNvPr id="11" name="文本占位符 10">
            <a:extLst>
              <a:ext uri="{FF2B5EF4-FFF2-40B4-BE49-F238E27FC236}">
                <a16:creationId xmlns:a16="http://schemas.microsoft.com/office/drawing/2014/main" id="{D89A058C-5EA5-7841-9B23-082A326A5F3F}"/>
              </a:ext>
            </a:extLst>
          </p:cNvPr>
          <p:cNvSpPr>
            <a:spLocks noGrp="1"/>
          </p:cNvSpPr>
          <p:nvPr>
            <p:ph type="body" sz="quarter" idx="11"/>
          </p:nvPr>
        </p:nvSpPr>
        <p:spPr>
          <a:xfrm>
            <a:off x="655637" y="904875"/>
            <a:ext cx="7982525" cy="538163"/>
          </a:xfrm>
        </p:spPr>
        <p:txBody>
          <a:bodyPr/>
          <a:lstStyle/>
          <a:p>
            <a:r>
              <a:rPr lang="zh-CN" altLang="en-US" dirty="0"/>
              <a:t>导航</a:t>
            </a:r>
          </a:p>
        </p:txBody>
      </p:sp>
      <p:sp>
        <p:nvSpPr>
          <p:cNvPr id="12" name="文本占位符 11">
            <a:extLst>
              <a:ext uri="{FF2B5EF4-FFF2-40B4-BE49-F238E27FC236}">
                <a16:creationId xmlns:a16="http://schemas.microsoft.com/office/drawing/2014/main" id="{EC2BE6E5-A0D2-0349-805C-49FA20BEF097}"/>
              </a:ext>
            </a:extLst>
          </p:cNvPr>
          <p:cNvSpPr>
            <a:spLocks noGrp="1"/>
          </p:cNvSpPr>
          <p:nvPr>
            <p:ph type="body" sz="quarter" idx="12"/>
          </p:nvPr>
        </p:nvSpPr>
        <p:spPr>
          <a:xfrm>
            <a:off x="637470" y="440406"/>
            <a:ext cx="464183" cy="344919"/>
          </a:xfrm>
        </p:spPr>
        <p:txBody>
          <a:bodyPr>
            <a:normAutofit fontScale="92500" lnSpcReduction="20000"/>
          </a:bodyPr>
          <a:lstStyle/>
          <a:p>
            <a:r>
              <a:rPr lang="en-US" altLang="zh-CN" dirty="0"/>
              <a:t>1</a:t>
            </a:r>
            <a:endParaRPr lang="zh-CN" altLang="en-US" dirty="0"/>
          </a:p>
        </p:txBody>
      </p:sp>
      <p:sp>
        <p:nvSpPr>
          <p:cNvPr id="18" name="内容占位符 7">
            <a:extLst>
              <a:ext uri="{FF2B5EF4-FFF2-40B4-BE49-F238E27FC236}">
                <a16:creationId xmlns:a16="http://schemas.microsoft.com/office/drawing/2014/main" id="{026FFBBC-8C36-4944-A521-F0CF42BB6ADA}"/>
              </a:ext>
            </a:extLst>
          </p:cNvPr>
          <p:cNvSpPr>
            <a:spLocks noGrp="1"/>
          </p:cNvSpPr>
          <p:nvPr>
            <p:ph sz="half" idx="1"/>
          </p:nvPr>
        </p:nvSpPr>
        <p:spPr>
          <a:xfrm>
            <a:off x="600965" y="1680481"/>
            <a:ext cx="4471778" cy="5046890"/>
          </a:xfrm>
        </p:spPr>
        <p:txBody>
          <a:bodyPr>
            <a:noAutofit/>
          </a:bodyPr>
          <a:lstStyle/>
          <a:p>
            <a:r>
              <a:rPr lang="zh-CN" altLang="en-US" sz="1400" dirty="0"/>
              <a:t> </a:t>
            </a:r>
            <a:r>
              <a:rPr lang="en-US" altLang="zh-CN" sz="1400" dirty="0"/>
              <a:t>parentNode</a:t>
            </a:r>
          </a:p>
          <a:p>
            <a:r>
              <a:rPr lang="en-US" altLang="zh-CN" sz="1400" dirty="0"/>
              <a:t> children</a:t>
            </a:r>
            <a:r>
              <a:rPr lang="zh-CN" altLang="en-US" sz="1400" dirty="0"/>
              <a:t>：只返回一个节点的所有元素节点，所以会忽略所有文本节点。</a:t>
            </a:r>
            <a:endParaRPr lang="en-US" altLang="zh-CN" sz="1400" dirty="0"/>
          </a:p>
          <a:p>
            <a:r>
              <a:rPr lang="en-US" altLang="zh-CN" sz="1400" dirty="0"/>
              <a:t>childNodes</a:t>
            </a:r>
            <a:r>
              <a:rPr lang="zh-CN" altLang="en-US" sz="1400" dirty="0"/>
              <a:t>：某个节点的所有子节点列表（包含所有文本节点（空白也是））</a:t>
            </a:r>
            <a:endParaRPr lang="en-US" altLang="zh-CN" sz="1400" dirty="0"/>
          </a:p>
          <a:p>
            <a:r>
              <a:rPr lang="en-US" altLang="zh-CN" sz="1400" dirty="0"/>
              <a:t>childElementCount </a:t>
            </a:r>
            <a:r>
              <a:rPr lang="zh-CN" altLang="en-US" sz="1400" dirty="0"/>
              <a:t>：元素子节点的数目。</a:t>
            </a:r>
            <a:endParaRPr lang="en-US" altLang="zh-CN" sz="1400" dirty="0"/>
          </a:p>
          <a:p>
            <a:r>
              <a:rPr lang="en-US" altLang="zh-CN" sz="1400" dirty="0"/>
              <a:t>firstChild</a:t>
            </a:r>
            <a:r>
              <a:rPr lang="zh-CN" altLang="en-US" sz="1400" dirty="0"/>
              <a:t>、</a:t>
            </a:r>
            <a:r>
              <a:rPr lang="en-US" altLang="zh-CN" sz="1400" dirty="0"/>
              <a:t>lastChild</a:t>
            </a:r>
          </a:p>
          <a:p>
            <a:r>
              <a:rPr lang="en-US" altLang="zh-CN" sz="1400" dirty="0"/>
              <a:t>firstElementChild</a:t>
            </a:r>
            <a:r>
              <a:rPr lang="zh-CN" altLang="en-US" sz="1400" dirty="0"/>
              <a:t>、 </a:t>
            </a:r>
            <a:r>
              <a:rPr lang="en-US" altLang="zh-CN" sz="1400" dirty="0"/>
              <a:t>lastElementChild</a:t>
            </a:r>
          </a:p>
          <a:p>
            <a:r>
              <a:rPr lang="en-US" altLang="zh-CN" sz="1400" dirty="0"/>
              <a:t>nextSibling</a:t>
            </a:r>
            <a:r>
              <a:rPr lang="zh-CN" altLang="en-US" sz="1400" dirty="0"/>
              <a:t>、</a:t>
            </a:r>
            <a:r>
              <a:rPr lang="en-US" altLang="zh-CN" sz="1400" dirty="0"/>
              <a:t>previousSibling</a:t>
            </a:r>
          </a:p>
          <a:p>
            <a:r>
              <a:rPr lang="en-US" altLang="zh-CN" sz="1400" dirty="0"/>
              <a:t>nextElementSibling</a:t>
            </a:r>
            <a:r>
              <a:rPr lang="zh-CN" altLang="en-US" sz="1400" dirty="0"/>
              <a:t>、</a:t>
            </a:r>
            <a:r>
              <a:rPr lang="en-US" altLang="zh-CN" sz="1400" dirty="0"/>
              <a:t>previousElementSibling</a:t>
            </a:r>
          </a:p>
          <a:p>
            <a:r>
              <a:rPr lang="en-US" altLang="zh-CN" sz="1400" dirty="0"/>
              <a:t>nodeValue</a:t>
            </a:r>
            <a:r>
              <a:rPr lang="zh-CN" altLang="en-US" sz="1400" dirty="0"/>
              <a:t>、</a:t>
            </a:r>
            <a:r>
              <a:rPr lang="en-US" altLang="zh-CN" sz="1400" dirty="0"/>
              <a:t>nodeName</a:t>
            </a:r>
            <a:r>
              <a:rPr lang="zh-CN" altLang="en-US" sz="1400" dirty="0"/>
              <a:t>、</a:t>
            </a:r>
            <a:r>
              <a:rPr lang="en-US" altLang="zh-CN" sz="1400" dirty="0"/>
              <a:t>NodeType</a:t>
            </a:r>
          </a:p>
          <a:p>
            <a:endParaRPr lang="en-US" altLang="zh-CN" sz="1400" dirty="0"/>
          </a:p>
        </p:txBody>
      </p:sp>
      <p:pic>
        <p:nvPicPr>
          <p:cNvPr id="5122" name="Picture 2">
            <a:extLst>
              <a:ext uri="{FF2B5EF4-FFF2-40B4-BE49-F238E27FC236}">
                <a16:creationId xmlns:a16="http://schemas.microsoft.com/office/drawing/2014/main" id="{9023DC51-C012-0146-A64E-84AE3570ACB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04823" y="1972315"/>
            <a:ext cx="6878320" cy="35663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9240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158614" y="519461"/>
            <a:ext cx="4070985" cy="707886"/>
          </a:xfrm>
          <a:prstGeom prst="rect">
            <a:avLst/>
          </a:prstGeom>
          <a:noFill/>
        </p:spPr>
        <p:txBody>
          <a:bodyPr wrap="square" rtlCol="0" anchor="ctr">
            <a:spAutoFit/>
          </a:bodyPr>
          <a:lstStyle/>
          <a:p>
            <a:pPr algn="ctr"/>
            <a:r>
              <a:rPr lang="zh-CN" altLang="en-US" sz="4000" b="1" dirty="0">
                <a:solidFill>
                  <a:schemeClr val="bg1"/>
                </a:solidFill>
              </a:rPr>
              <a:t>目录</a:t>
            </a:r>
          </a:p>
        </p:txBody>
      </p:sp>
      <p:graphicFrame>
        <p:nvGraphicFramePr>
          <p:cNvPr id="12" name="图示 11">
            <a:extLst>
              <a:ext uri="{FF2B5EF4-FFF2-40B4-BE49-F238E27FC236}">
                <a16:creationId xmlns:a16="http://schemas.microsoft.com/office/drawing/2014/main" id="{059184DC-D02E-9D46-A967-078ACA036A85}"/>
              </a:ext>
            </a:extLst>
          </p:cNvPr>
          <p:cNvGraphicFramePr/>
          <p:nvPr>
            <p:extLst>
              <p:ext uri="{D42A27DB-BD31-4B8C-83A1-F6EECF244321}">
                <p14:modId xmlns:p14="http://schemas.microsoft.com/office/powerpoint/2010/main" val="189671746"/>
              </p:ext>
            </p:extLst>
          </p:nvPr>
        </p:nvGraphicFramePr>
        <p:xfrm>
          <a:off x="786581" y="2462177"/>
          <a:ext cx="10618837" cy="229647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 name="矩形 2">
            <a:extLst>
              <a:ext uri="{FF2B5EF4-FFF2-40B4-BE49-F238E27FC236}">
                <a16:creationId xmlns:a16="http://schemas.microsoft.com/office/drawing/2014/main" id="{24664E75-4ED4-E549-8E4B-DD549F2CC457}"/>
              </a:ext>
            </a:extLst>
          </p:cNvPr>
          <p:cNvSpPr/>
          <p:nvPr/>
        </p:nvSpPr>
        <p:spPr>
          <a:xfrm>
            <a:off x="4247398" y="5576408"/>
            <a:ext cx="3172663" cy="369332"/>
          </a:xfrm>
          <a:prstGeom prst="rect">
            <a:avLst/>
          </a:prstGeom>
        </p:spPr>
        <p:txBody>
          <a:bodyPr wrap="none">
            <a:spAutoFit/>
          </a:bodyPr>
          <a:lstStyle/>
          <a:p>
            <a:r>
              <a:rPr lang="zh-CN" altLang="en-US"/>
              <a:t>https://overapi.com/javascript</a:t>
            </a:r>
          </a:p>
        </p:txBody>
      </p:sp>
    </p:spTree>
    <p:custDataLst>
      <p:tags r:id="rId1"/>
    </p:custData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19BC14-7F69-0A42-BDC5-2E9610DF30B2}"/>
              </a:ext>
            </a:extLst>
          </p:cNvPr>
          <p:cNvSpPr>
            <a:spLocks noGrp="1"/>
          </p:cNvSpPr>
          <p:nvPr>
            <p:ph type="ctrTitle"/>
          </p:nvPr>
        </p:nvSpPr>
        <p:spPr>
          <a:xfrm>
            <a:off x="9487711" y="448455"/>
            <a:ext cx="2471542" cy="385445"/>
          </a:xfrm>
        </p:spPr>
        <p:txBody>
          <a:bodyPr/>
          <a:lstStyle/>
          <a:p>
            <a:r>
              <a:rPr kumimoji="1" lang="en-US" altLang="zh-CN" dirty="0"/>
              <a:t>JavaScript</a:t>
            </a:r>
            <a:r>
              <a:rPr kumimoji="1" lang="zh-CN" altLang="en-US" dirty="0"/>
              <a:t>浏览器编程</a:t>
            </a:r>
          </a:p>
        </p:txBody>
      </p:sp>
      <p:sp>
        <p:nvSpPr>
          <p:cNvPr id="10" name="文本占位符 9">
            <a:extLst>
              <a:ext uri="{FF2B5EF4-FFF2-40B4-BE49-F238E27FC236}">
                <a16:creationId xmlns:a16="http://schemas.microsoft.com/office/drawing/2014/main" id="{B579052B-739C-F14E-9CAA-0B5ED8AF4E3B}"/>
              </a:ext>
            </a:extLst>
          </p:cNvPr>
          <p:cNvSpPr>
            <a:spLocks noGrp="1"/>
          </p:cNvSpPr>
          <p:nvPr>
            <p:ph type="body" sz="quarter" idx="10"/>
          </p:nvPr>
        </p:nvSpPr>
        <p:spPr/>
        <p:txBody>
          <a:bodyPr/>
          <a:lstStyle/>
          <a:p>
            <a:r>
              <a:rPr lang="en-US" altLang="zh-CN" dirty="0"/>
              <a:t>DOM</a:t>
            </a:r>
            <a:endParaRPr lang="zh-CN" altLang="en-US" dirty="0"/>
          </a:p>
        </p:txBody>
      </p:sp>
      <p:sp>
        <p:nvSpPr>
          <p:cNvPr id="11" name="文本占位符 10">
            <a:extLst>
              <a:ext uri="{FF2B5EF4-FFF2-40B4-BE49-F238E27FC236}">
                <a16:creationId xmlns:a16="http://schemas.microsoft.com/office/drawing/2014/main" id="{D89A058C-5EA5-7841-9B23-082A326A5F3F}"/>
              </a:ext>
            </a:extLst>
          </p:cNvPr>
          <p:cNvSpPr>
            <a:spLocks noGrp="1"/>
          </p:cNvSpPr>
          <p:nvPr>
            <p:ph type="body" sz="quarter" idx="11"/>
          </p:nvPr>
        </p:nvSpPr>
        <p:spPr>
          <a:xfrm>
            <a:off x="655637" y="904875"/>
            <a:ext cx="7982525" cy="538163"/>
          </a:xfrm>
        </p:spPr>
        <p:txBody>
          <a:bodyPr/>
          <a:lstStyle/>
          <a:p>
            <a:r>
              <a:rPr lang="zh-CN" altLang="en-US" dirty="0"/>
              <a:t>动态创建标记</a:t>
            </a:r>
          </a:p>
        </p:txBody>
      </p:sp>
      <p:sp>
        <p:nvSpPr>
          <p:cNvPr id="12" name="文本占位符 11">
            <a:extLst>
              <a:ext uri="{FF2B5EF4-FFF2-40B4-BE49-F238E27FC236}">
                <a16:creationId xmlns:a16="http://schemas.microsoft.com/office/drawing/2014/main" id="{EC2BE6E5-A0D2-0349-805C-49FA20BEF097}"/>
              </a:ext>
            </a:extLst>
          </p:cNvPr>
          <p:cNvSpPr>
            <a:spLocks noGrp="1"/>
          </p:cNvSpPr>
          <p:nvPr>
            <p:ph type="body" sz="quarter" idx="12"/>
          </p:nvPr>
        </p:nvSpPr>
        <p:spPr>
          <a:xfrm>
            <a:off x="637470" y="440406"/>
            <a:ext cx="464183" cy="344919"/>
          </a:xfrm>
        </p:spPr>
        <p:txBody>
          <a:bodyPr>
            <a:normAutofit fontScale="92500" lnSpcReduction="20000"/>
          </a:bodyPr>
          <a:lstStyle/>
          <a:p>
            <a:r>
              <a:rPr lang="en-US" altLang="zh-CN" dirty="0"/>
              <a:t>1</a:t>
            </a:r>
            <a:endParaRPr lang="zh-CN" altLang="en-US" dirty="0"/>
          </a:p>
        </p:txBody>
      </p:sp>
      <p:sp>
        <p:nvSpPr>
          <p:cNvPr id="18" name="内容占位符 7">
            <a:extLst>
              <a:ext uri="{FF2B5EF4-FFF2-40B4-BE49-F238E27FC236}">
                <a16:creationId xmlns:a16="http://schemas.microsoft.com/office/drawing/2014/main" id="{026FFBBC-8C36-4944-A521-F0CF42BB6ADA}"/>
              </a:ext>
            </a:extLst>
          </p:cNvPr>
          <p:cNvSpPr>
            <a:spLocks noGrp="1"/>
          </p:cNvSpPr>
          <p:nvPr>
            <p:ph sz="half" idx="1"/>
          </p:nvPr>
        </p:nvSpPr>
        <p:spPr>
          <a:xfrm>
            <a:off x="889088" y="1610072"/>
            <a:ext cx="10258810" cy="4882987"/>
          </a:xfrm>
        </p:spPr>
        <p:txBody>
          <a:bodyPr>
            <a:noAutofit/>
          </a:bodyPr>
          <a:lstStyle/>
          <a:p>
            <a:r>
              <a:rPr lang="zh-CN" altLang="en-US" sz="1600" dirty="0"/>
              <a:t> 创建元素：</a:t>
            </a:r>
            <a:r>
              <a:rPr lang="en-US" altLang="zh-CN" sz="1600" dirty="0"/>
              <a:t>document.createElement('</a:t>
            </a:r>
            <a:r>
              <a:rPr lang="zh-CN" altLang="en-US" sz="1600" dirty="0"/>
              <a:t>元素名</a:t>
            </a:r>
            <a:r>
              <a:rPr lang="en-US" altLang="zh-CN" sz="1600" dirty="0"/>
              <a:t>')</a:t>
            </a:r>
          </a:p>
          <a:p>
            <a:r>
              <a:rPr lang="zh-CN" altLang="en-US" sz="1400" strike="sngStrike" dirty="0">
                <a:solidFill>
                  <a:schemeClr val="accent6"/>
                </a:solidFill>
              </a:rPr>
              <a:t>创建文本节点：</a:t>
            </a:r>
            <a:r>
              <a:rPr lang="en-US" altLang="zh-CN" sz="1400" strike="sngStrike" dirty="0">
                <a:solidFill>
                  <a:schemeClr val="accent6"/>
                </a:solidFill>
              </a:rPr>
              <a:t>document.createTextNode('</a:t>
            </a:r>
            <a:r>
              <a:rPr lang="zh-CN" altLang="en-US" sz="1400" strike="sngStrike" dirty="0">
                <a:solidFill>
                  <a:schemeClr val="accent6"/>
                </a:solidFill>
              </a:rPr>
              <a:t>文本节点的内容</a:t>
            </a:r>
            <a:r>
              <a:rPr lang="en-US" altLang="zh-CN" sz="1400" strike="sngStrike" dirty="0">
                <a:solidFill>
                  <a:schemeClr val="accent6"/>
                </a:solidFill>
              </a:rPr>
              <a:t>')</a:t>
            </a:r>
          </a:p>
          <a:p>
            <a:r>
              <a:rPr lang="zh-CN" altLang="en-US" sz="1600" dirty="0"/>
              <a:t> </a:t>
            </a:r>
            <a:r>
              <a:rPr lang="zh-CN" altLang="en-US" sz="1600" strike="sngStrike" dirty="0">
                <a:solidFill>
                  <a:schemeClr val="accent6"/>
                </a:solidFill>
              </a:rPr>
              <a:t>添加子节点：</a:t>
            </a:r>
            <a:r>
              <a:rPr lang="en-US" altLang="zh-CN" sz="1600" strike="sngStrike" dirty="0">
                <a:solidFill>
                  <a:schemeClr val="accent6"/>
                </a:solidFill>
              </a:rPr>
              <a:t>appendChild('</a:t>
            </a:r>
            <a:r>
              <a:rPr lang="zh-CN" altLang="en-US" sz="1600" strike="sngStrike" dirty="0">
                <a:solidFill>
                  <a:schemeClr val="accent6"/>
                </a:solidFill>
              </a:rPr>
              <a:t>要添加的子节点</a:t>
            </a:r>
            <a:r>
              <a:rPr lang="en-US" altLang="zh-CN" sz="1600" strike="sngStrike" dirty="0">
                <a:solidFill>
                  <a:schemeClr val="accent6"/>
                </a:solidFill>
              </a:rPr>
              <a:t>')</a:t>
            </a:r>
            <a:r>
              <a:rPr lang="zh-CN" altLang="en-US" sz="1600" strike="sngStrike" dirty="0">
                <a:solidFill>
                  <a:schemeClr val="accent6"/>
                </a:solidFill>
              </a:rPr>
              <a:t>，返回追加的节点对象。</a:t>
            </a:r>
            <a:endParaRPr lang="en-US" altLang="zh-CN" sz="1600" strike="sngStrike" dirty="0">
              <a:solidFill>
                <a:schemeClr val="accent6"/>
              </a:solidFill>
            </a:endParaRPr>
          </a:p>
          <a:p>
            <a:r>
              <a:rPr lang="zh-CN" altLang="en-US" sz="1600" dirty="0"/>
              <a:t> </a:t>
            </a:r>
            <a:r>
              <a:rPr lang="zh-CN" altLang="en-US" sz="1600" strike="sngStrike" dirty="0">
                <a:solidFill>
                  <a:schemeClr val="accent6"/>
                </a:solidFill>
              </a:rPr>
              <a:t>插入子节点：</a:t>
            </a:r>
            <a:r>
              <a:rPr lang="en-US" altLang="zh-CN" sz="1600" strike="sngStrike" dirty="0">
                <a:solidFill>
                  <a:schemeClr val="accent6"/>
                </a:solidFill>
              </a:rPr>
              <a:t>insertBefore(</a:t>
            </a:r>
            <a:r>
              <a:rPr lang="zh-CN" altLang="en-US" sz="1600" strike="sngStrike" dirty="0">
                <a:solidFill>
                  <a:schemeClr val="accent6"/>
                </a:solidFill>
              </a:rPr>
              <a:t>新节点，要插入到它之前的节点</a:t>
            </a:r>
            <a:r>
              <a:rPr lang="en-US" altLang="zh-CN" sz="1600" strike="sngStrike" dirty="0">
                <a:solidFill>
                  <a:schemeClr val="accent6"/>
                </a:solidFill>
              </a:rPr>
              <a:t>)</a:t>
            </a:r>
          </a:p>
          <a:p>
            <a:r>
              <a:rPr lang="zh-CN" altLang="en-US" sz="1600" dirty="0"/>
              <a:t> </a:t>
            </a:r>
            <a:r>
              <a:rPr lang="zh-CN" altLang="en-US" sz="1600" strike="sngStrike" dirty="0">
                <a:solidFill>
                  <a:schemeClr val="accent6"/>
                </a:solidFill>
              </a:rPr>
              <a:t>删除子节点：</a:t>
            </a:r>
            <a:r>
              <a:rPr lang="en-US" altLang="zh-CN" sz="1600" strike="sngStrike" dirty="0">
                <a:solidFill>
                  <a:schemeClr val="accent6"/>
                </a:solidFill>
              </a:rPr>
              <a:t>removeChild(</a:t>
            </a:r>
            <a:r>
              <a:rPr lang="zh-CN" altLang="en-US" sz="1600" strike="sngStrike" dirty="0">
                <a:solidFill>
                  <a:schemeClr val="accent6"/>
                </a:solidFill>
              </a:rPr>
              <a:t>要删除的子节点</a:t>
            </a:r>
            <a:r>
              <a:rPr lang="en-US" altLang="zh-CN" sz="1600" strike="sngStrike" dirty="0">
                <a:solidFill>
                  <a:schemeClr val="accent6"/>
                </a:solidFill>
              </a:rPr>
              <a:t>)</a:t>
            </a:r>
          </a:p>
          <a:p>
            <a:r>
              <a:rPr lang="zh-CN" altLang="en-US" sz="1600" strike="sngStrike" dirty="0">
                <a:solidFill>
                  <a:schemeClr val="accent6"/>
                </a:solidFill>
              </a:rPr>
              <a:t> 替换子元素：</a:t>
            </a:r>
            <a:r>
              <a:rPr lang="en-US" altLang="zh-CN" sz="1600" strike="sngStrike" dirty="0">
                <a:solidFill>
                  <a:schemeClr val="accent6"/>
                </a:solidFill>
              </a:rPr>
              <a:t> replaceChild(</a:t>
            </a:r>
            <a:r>
              <a:rPr lang="zh-CN" altLang="en-US" sz="1600" strike="sngStrike" dirty="0">
                <a:solidFill>
                  <a:schemeClr val="accent6"/>
                </a:solidFill>
              </a:rPr>
              <a:t>新子节点</a:t>
            </a:r>
            <a:r>
              <a:rPr lang="en-US" altLang="zh-CN" sz="1600" strike="sngStrike" dirty="0">
                <a:solidFill>
                  <a:schemeClr val="accent6"/>
                </a:solidFill>
              </a:rPr>
              <a:t>, </a:t>
            </a:r>
            <a:r>
              <a:rPr lang="zh-CN" altLang="en-US" sz="1600" strike="sngStrike" dirty="0">
                <a:solidFill>
                  <a:schemeClr val="accent6"/>
                </a:solidFill>
              </a:rPr>
              <a:t>老子节点</a:t>
            </a:r>
            <a:r>
              <a:rPr lang="en-US" altLang="zh-CN" sz="1600" strike="sngStrike" dirty="0">
                <a:solidFill>
                  <a:schemeClr val="accent6"/>
                </a:solidFill>
              </a:rPr>
              <a:t>)</a:t>
            </a:r>
          </a:p>
          <a:p>
            <a:r>
              <a:rPr lang="zh-CN" altLang="en-US" sz="1600" dirty="0"/>
              <a:t> 克隆节点：</a:t>
            </a:r>
            <a:r>
              <a:rPr lang="en-US" altLang="zh-CN" sz="1600" dirty="0"/>
              <a:t>cloneNode()</a:t>
            </a:r>
            <a:r>
              <a:rPr lang="zh-CN" altLang="en-US" sz="1600" dirty="0"/>
              <a:t> </a:t>
            </a:r>
            <a:r>
              <a:rPr lang="en-US" altLang="zh-CN" sz="1600" dirty="0"/>
              <a:t>---</a:t>
            </a:r>
            <a:r>
              <a:rPr lang="zh-CN" altLang="en-US" sz="1600" dirty="0"/>
              <a:t>  深度复制</a:t>
            </a:r>
            <a:r>
              <a:rPr lang="en-US" altLang="zh-CN" sz="1600" dirty="0"/>
              <a:t>(true)</a:t>
            </a:r>
            <a:r>
              <a:rPr lang="zh-CN" altLang="en-US" sz="1600" dirty="0"/>
              <a:t>、浅度复制</a:t>
            </a:r>
            <a:r>
              <a:rPr lang="en-US" altLang="zh-CN" sz="1600" dirty="0"/>
              <a:t>(false)</a:t>
            </a:r>
          </a:p>
          <a:p>
            <a:r>
              <a:rPr lang="zh-CN" altLang="en-US" sz="1600" dirty="0"/>
              <a:t>合并相邻的文本节点并删除空的文本节点：</a:t>
            </a:r>
            <a:r>
              <a:rPr lang="en-US" altLang="zh-CN" sz="1600" dirty="0"/>
              <a:t>normalize()</a:t>
            </a:r>
          </a:p>
        </p:txBody>
      </p:sp>
    </p:spTree>
    <p:extLst>
      <p:ext uri="{BB962C8B-B14F-4D97-AF65-F5344CB8AC3E}">
        <p14:creationId xmlns:p14="http://schemas.microsoft.com/office/powerpoint/2010/main" val="23397988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19BC14-7F69-0A42-BDC5-2E9610DF30B2}"/>
              </a:ext>
            </a:extLst>
          </p:cNvPr>
          <p:cNvSpPr>
            <a:spLocks noGrp="1"/>
          </p:cNvSpPr>
          <p:nvPr>
            <p:ph type="ctrTitle"/>
          </p:nvPr>
        </p:nvSpPr>
        <p:spPr>
          <a:xfrm>
            <a:off x="9487711" y="448455"/>
            <a:ext cx="2471542" cy="385445"/>
          </a:xfrm>
        </p:spPr>
        <p:txBody>
          <a:bodyPr/>
          <a:lstStyle/>
          <a:p>
            <a:r>
              <a:rPr kumimoji="1" lang="en-US" altLang="zh-CN" dirty="0"/>
              <a:t>JavaScript</a:t>
            </a:r>
            <a:r>
              <a:rPr kumimoji="1" lang="zh-CN" altLang="en-US" dirty="0"/>
              <a:t>浏览器编程</a:t>
            </a:r>
          </a:p>
        </p:txBody>
      </p:sp>
      <p:sp>
        <p:nvSpPr>
          <p:cNvPr id="10" name="文本占位符 9">
            <a:extLst>
              <a:ext uri="{FF2B5EF4-FFF2-40B4-BE49-F238E27FC236}">
                <a16:creationId xmlns:a16="http://schemas.microsoft.com/office/drawing/2014/main" id="{B579052B-739C-F14E-9CAA-0B5ED8AF4E3B}"/>
              </a:ext>
            </a:extLst>
          </p:cNvPr>
          <p:cNvSpPr>
            <a:spLocks noGrp="1"/>
          </p:cNvSpPr>
          <p:nvPr>
            <p:ph type="body" sz="quarter" idx="10"/>
          </p:nvPr>
        </p:nvSpPr>
        <p:spPr/>
        <p:txBody>
          <a:bodyPr/>
          <a:lstStyle/>
          <a:p>
            <a:r>
              <a:rPr lang="en-US" altLang="zh-CN" dirty="0"/>
              <a:t>DOM</a:t>
            </a:r>
            <a:endParaRPr lang="zh-CN" altLang="en-US" dirty="0"/>
          </a:p>
        </p:txBody>
      </p:sp>
      <p:sp>
        <p:nvSpPr>
          <p:cNvPr id="11" name="文本占位符 10">
            <a:extLst>
              <a:ext uri="{FF2B5EF4-FFF2-40B4-BE49-F238E27FC236}">
                <a16:creationId xmlns:a16="http://schemas.microsoft.com/office/drawing/2014/main" id="{D89A058C-5EA5-7841-9B23-082A326A5F3F}"/>
              </a:ext>
            </a:extLst>
          </p:cNvPr>
          <p:cNvSpPr>
            <a:spLocks noGrp="1"/>
          </p:cNvSpPr>
          <p:nvPr>
            <p:ph type="body" sz="quarter" idx="11"/>
          </p:nvPr>
        </p:nvSpPr>
        <p:spPr>
          <a:xfrm>
            <a:off x="655637" y="904875"/>
            <a:ext cx="7982525" cy="538163"/>
          </a:xfrm>
        </p:spPr>
        <p:txBody>
          <a:bodyPr/>
          <a:lstStyle/>
          <a:p>
            <a:r>
              <a:rPr lang="zh-CN" altLang="en-US" dirty="0"/>
              <a:t>动态创建标记 </a:t>
            </a:r>
            <a:r>
              <a:rPr lang="en-US" altLang="zh-CN" dirty="0"/>
              <a:t>–</a:t>
            </a:r>
            <a:r>
              <a:rPr lang="zh-CN" altLang="en-US" dirty="0"/>
              <a:t> 老方法示例</a:t>
            </a:r>
          </a:p>
        </p:txBody>
      </p:sp>
      <p:sp>
        <p:nvSpPr>
          <p:cNvPr id="12" name="文本占位符 11">
            <a:extLst>
              <a:ext uri="{FF2B5EF4-FFF2-40B4-BE49-F238E27FC236}">
                <a16:creationId xmlns:a16="http://schemas.microsoft.com/office/drawing/2014/main" id="{EC2BE6E5-A0D2-0349-805C-49FA20BEF097}"/>
              </a:ext>
            </a:extLst>
          </p:cNvPr>
          <p:cNvSpPr>
            <a:spLocks noGrp="1"/>
          </p:cNvSpPr>
          <p:nvPr>
            <p:ph type="body" sz="quarter" idx="12"/>
          </p:nvPr>
        </p:nvSpPr>
        <p:spPr>
          <a:xfrm>
            <a:off x="637470" y="440406"/>
            <a:ext cx="464183" cy="344919"/>
          </a:xfrm>
        </p:spPr>
        <p:txBody>
          <a:bodyPr>
            <a:normAutofit fontScale="92500" lnSpcReduction="20000"/>
          </a:bodyPr>
          <a:lstStyle/>
          <a:p>
            <a:r>
              <a:rPr lang="en-US" altLang="zh-CN" dirty="0"/>
              <a:t>1</a:t>
            </a:r>
            <a:endParaRPr lang="zh-CN" altLang="en-US" dirty="0"/>
          </a:p>
        </p:txBody>
      </p:sp>
      <p:pic>
        <p:nvPicPr>
          <p:cNvPr id="6" name="图片 5">
            <a:extLst>
              <a:ext uri="{FF2B5EF4-FFF2-40B4-BE49-F238E27FC236}">
                <a16:creationId xmlns:a16="http://schemas.microsoft.com/office/drawing/2014/main" id="{491B072D-564E-7946-B355-440CE971DE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6409" y="1947382"/>
            <a:ext cx="4813300" cy="3898900"/>
          </a:xfrm>
          <a:prstGeom prst="rect">
            <a:avLst/>
          </a:prstGeom>
        </p:spPr>
      </p:pic>
      <p:pic>
        <p:nvPicPr>
          <p:cNvPr id="8" name="图片 7">
            <a:extLst>
              <a:ext uri="{FF2B5EF4-FFF2-40B4-BE49-F238E27FC236}">
                <a16:creationId xmlns:a16="http://schemas.microsoft.com/office/drawing/2014/main" id="{624494C3-F0DB-5A44-9964-6558E53CBAB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88344" y="1971306"/>
            <a:ext cx="5852395" cy="3862424"/>
          </a:xfrm>
          <a:prstGeom prst="rect">
            <a:avLst/>
          </a:prstGeom>
        </p:spPr>
      </p:pic>
    </p:spTree>
    <p:extLst>
      <p:ext uri="{BB962C8B-B14F-4D97-AF65-F5344CB8AC3E}">
        <p14:creationId xmlns:p14="http://schemas.microsoft.com/office/powerpoint/2010/main" val="25142694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19BC14-7F69-0A42-BDC5-2E9610DF30B2}"/>
              </a:ext>
            </a:extLst>
          </p:cNvPr>
          <p:cNvSpPr>
            <a:spLocks noGrp="1"/>
          </p:cNvSpPr>
          <p:nvPr>
            <p:ph type="ctrTitle"/>
          </p:nvPr>
        </p:nvSpPr>
        <p:spPr>
          <a:xfrm>
            <a:off x="9487711" y="448455"/>
            <a:ext cx="2471542" cy="385445"/>
          </a:xfrm>
        </p:spPr>
        <p:txBody>
          <a:bodyPr/>
          <a:lstStyle/>
          <a:p>
            <a:r>
              <a:rPr kumimoji="1" lang="en-US" altLang="zh-CN" dirty="0"/>
              <a:t>JavaScript</a:t>
            </a:r>
            <a:r>
              <a:rPr kumimoji="1" lang="zh-CN" altLang="en-US" dirty="0"/>
              <a:t>浏览器编程</a:t>
            </a:r>
          </a:p>
        </p:txBody>
      </p:sp>
      <p:sp>
        <p:nvSpPr>
          <p:cNvPr id="10" name="文本占位符 9">
            <a:extLst>
              <a:ext uri="{FF2B5EF4-FFF2-40B4-BE49-F238E27FC236}">
                <a16:creationId xmlns:a16="http://schemas.microsoft.com/office/drawing/2014/main" id="{B579052B-739C-F14E-9CAA-0B5ED8AF4E3B}"/>
              </a:ext>
            </a:extLst>
          </p:cNvPr>
          <p:cNvSpPr>
            <a:spLocks noGrp="1"/>
          </p:cNvSpPr>
          <p:nvPr>
            <p:ph type="body" sz="quarter" idx="10"/>
          </p:nvPr>
        </p:nvSpPr>
        <p:spPr/>
        <p:txBody>
          <a:bodyPr/>
          <a:lstStyle/>
          <a:p>
            <a:r>
              <a:rPr lang="en-US" altLang="zh-CN" dirty="0"/>
              <a:t>DOM</a:t>
            </a:r>
            <a:endParaRPr lang="zh-CN" altLang="en-US" dirty="0"/>
          </a:p>
        </p:txBody>
      </p:sp>
      <p:sp>
        <p:nvSpPr>
          <p:cNvPr id="11" name="文本占位符 10">
            <a:extLst>
              <a:ext uri="{FF2B5EF4-FFF2-40B4-BE49-F238E27FC236}">
                <a16:creationId xmlns:a16="http://schemas.microsoft.com/office/drawing/2014/main" id="{D89A058C-5EA5-7841-9B23-082A326A5F3F}"/>
              </a:ext>
            </a:extLst>
          </p:cNvPr>
          <p:cNvSpPr>
            <a:spLocks noGrp="1"/>
          </p:cNvSpPr>
          <p:nvPr>
            <p:ph type="body" sz="quarter" idx="11"/>
          </p:nvPr>
        </p:nvSpPr>
        <p:spPr>
          <a:xfrm>
            <a:off x="655637" y="904875"/>
            <a:ext cx="7982525" cy="538163"/>
          </a:xfrm>
        </p:spPr>
        <p:txBody>
          <a:bodyPr/>
          <a:lstStyle/>
          <a:p>
            <a:r>
              <a:rPr lang="zh-CN" altLang="en-US" dirty="0"/>
              <a:t>动态创建标记</a:t>
            </a:r>
          </a:p>
        </p:txBody>
      </p:sp>
      <p:sp>
        <p:nvSpPr>
          <p:cNvPr id="12" name="文本占位符 11">
            <a:extLst>
              <a:ext uri="{FF2B5EF4-FFF2-40B4-BE49-F238E27FC236}">
                <a16:creationId xmlns:a16="http://schemas.microsoft.com/office/drawing/2014/main" id="{EC2BE6E5-A0D2-0349-805C-49FA20BEF097}"/>
              </a:ext>
            </a:extLst>
          </p:cNvPr>
          <p:cNvSpPr>
            <a:spLocks noGrp="1"/>
          </p:cNvSpPr>
          <p:nvPr>
            <p:ph type="body" sz="quarter" idx="12"/>
          </p:nvPr>
        </p:nvSpPr>
        <p:spPr>
          <a:xfrm>
            <a:off x="637470" y="440406"/>
            <a:ext cx="464183" cy="344919"/>
          </a:xfrm>
        </p:spPr>
        <p:txBody>
          <a:bodyPr>
            <a:normAutofit fontScale="92500" lnSpcReduction="20000"/>
          </a:bodyPr>
          <a:lstStyle/>
          <a:p>
            <a:r>
              <a:rPr lang="en-US" altLang="zh-CN" dirty="0"/>
              <a:t>1</a:t>
            </a:r>
            <a:endParaRPr lang="zh-CN" altLang="en-US" dirty="0"/>
          </a:p>
        </p:txBody>
      </p:sp>
      <p:sp>
        <p:nvSpPr>
          <p:cNvPr id="18" name="内容占位符 7">
            <a:extLst>
              <a:ext uri="{FF2B5EF4-FFF2-40B4-BE49-F238E27FC236}">
                <a16:creationId xmlns:a16="http://schemas.microsoft.com/office/drawing/2014/main" id="{026FFBBC-8C36-4944-A521-F0CF42BB6ADA}"/>
              </a:ext>
            </a:extLst>
          </p:cNvPr>
          <p:cNvSpPr>
            <a:spLocks noGrp="1"/>
          </p:cNvSpPr>
          <p:nvPr>
            <p:ph sz="half" idx="1"/>
          </p:nvPr>
        </p:nvSpPr>
        <p:spPr>
          <a:xfrm>
            <a:off x="772887" y="1610072"/>
            <a:ext cx="10700656" cy="4882987"/>
          </a:xfrm>
        </p:spPr>
        <p:txBody>
          <a:bodyPr>
            <a:noAutofit/>
          </a:bodyPr>
          <a:lstStyle/>
          <a:p>
            <a:r>
              <a:rPr lang="zh-CN" altLang="en-US" sz="1600" dirty="0"/>
              <a:t>插入节点到父节点的子节点最后，或者子节的最开始。</a:t>
            </a:r>
            <a:endParaRPr lang="en-US" altLang="zh-CN" sz="1600" dirty="0"/>
          </a:p>
          <a:p>
            <a:pPr lvl="1"/>
            <a:r>
              <a:rPr lang="zh-CN" altLang="en-US" sz="1400" dirty="0"/>
              <a:t>父节点</a:t>
            </a:r>
            <a:r>
              <a:rPr lang="en-US" altLang="zh-CN" sz="1400" dirty="0"/>
              <a:t>.append()</a:t>
            </a:r>
            <a:r>
              <a:rPr lang="zh-CN" altLang="en-US" sz="1400" dirty="0"/>
              <a:t>：在 父节点的最后一个子节点之后插入一组 </a:t>
            </a:r>
            <a:r>
              <a:rPr lang="en-US" altLang="zh-CN" sz="1400" dirty="0">
                <a:hlinkClick r:id="rId3"/>
              </a:rPr>
              <a:t>Node</a:t>
            </a:r>
            <a:r>
              <a:rPr lang="en-US" altLang="zh-CN" sz="1400" dirty="0"/>
              <a:t> </a:t>
            </a:r>
            <a:r>
              <a:rPr lang="zh-CN" altLang="en-US" sz="1400" dirty="0"/>
              <a:t>对象或 </a:t>
            </a:r>
            <a:r>
              <a:rPr lang="en-US" altLang="zh-CN" sz="1400" dirty="0" err="1">
                <a:hlinkClick r:id="rId4"/>
              </a:rPr>
              <a:t>DOMString</a:t>
            </a:r>
            <a:r>
              <a:rPr lang="en-US" altLang="zh-CN" sz="1400" dirty="0"/>
              <a:t> </a:t>
            </a:r>
            <a:r>
              <a:rPr lang="zh-CN" altLang="en-US" sz="1400" dirty="0"/>
              <a:t>对象。</a:t>
            </a:r>
            <a:endParaRPr lang="en-US" altLang="zh-CN" sz="1400" dirty="0"/>
          </a:p>
          <a:p>
            <a:pPr lvl="2"/>
            <a:r>
              <a:rPr lang="zh-CN" altLang="en-US" sz="1200" dirty="0"/>
              <a:t>父节点</a:t>
            </a:r>
            <a:r>
              <a:rPr lang="en-US" altLang="zh-CN" sz="1200" dirty="0"/>
              <a:t>.append(</a:t>
            </a:r>
            <a:r>
              <a:rPr lang="zh-CN" altLang="en-US" sz="1200" dirty="0"/>
              <a:t>节点对象）：添加参数到父节点的子节点列表的末尾</a:t>
            </a:r>
            <a:endParaRPr lang="en-US" altLang="zh-CN" sz="1200" dirty="0"/>
          </a:p>
          <a:p>
            <a:pPr lvl="2"/>
            <a:r>
              <a:rPr lang="zh-CN" altLang="en-US" sz="1200" dirty="0"/>
              <a:t>父节点</a:t>
            </a:r>
            <a:r>
              <a:rPr lang="en-US" altLang="zh-CN" sz="1200" dirty="0"/>
              <a:t>.append('</a:t>
            </a:r>
            <a:r>
              <a:rPr lang="zh-CN" altLang="en-US" sz="1200" dirty="0"/>
              <a:t>字符串</a:t>
            </a:r>
            <a:r>
              <a:rPr lang="en-US" altLang="zh-CN" sz="1200" dirty="0"/>
              <a:t>')</a:t>
            </a:r>
            <a:r>
              <a:rPr lang="zh-CN" altLang="en-US" sz="1200" dirty="0"/>
              <a:t>： 自动转换为文本节点。</a:t>
            </a:r>
            <a:endParaRPr lang="en-US" altLang="zh-CN" sz="1200" dirty="0"/>
          </a:p>
          <a:p>
            <a:pPr lvl="1"/>
            <a:r>
              <a:rPr lang="zh-CN" altLang="en-US" sz="1400" dirty="0"/>
              <a:t>父节点</a:t>
            </a:r>
            <a:r>
              <a:rPr lang="en-US" altLang="zh-CN" sz="1400" dirty="0"/>
              <a:t>.prepend() </a:t>
            </a:r>
            <a:r>
              <a:rPr lang="zh-CN" altLang="en-US" sz="1400" dirty="0"/>
              <a:t>：在父节点 </a:t>
            </a:r>
            <a:r>
              <a:rPr lang="en-US" altLang="zh-CN" sz="1400" dirty="0" err="1"/>
              <a:t>ParentNode</a:t>
            </a:r>
            <a:r>
              <a:rPr lang="en-US" altLang="zh-CN" sz="1400" dirty="0"/>
              <a:t> </a:t>
            </a:r>
            <a:r>
              <a:rPr lang="zh-CN" altLang="en-US" sz="1400" dirty="0"/>
              <a:t>第一个后代前插入一组 </a:t>
            </a:r>
            <a:r>
              <a:rPr lang="en-US" altLang="zh-CN" sz="1400" dirty="0">
                <a:hlinkClick r:id="rId3"/>
              </a:rPr>
              <a:t>Node</a:t>
            </a:r>
            <a:r>
              <a:rPr lang="en-US" altLang="zh-CN" sz="1400" dirty="0"/>
              <a:t> </a:t>
            </a:r>
            <a:r>
              <a:rPr lang="zh-CN" altLang="en-US" sz="1400" dirty="0"/>
              <a:t>对象或者 </a:t>
            </a:r>
            <a:r>
              <a:rPr lang="en-US" altLang="zh-CN" sz="1400" dirty="0" err="1">
                <a:hlinkClick r:id="rId4"/>
              </a:rPr>
              <a:t>DOMString</a:t>
            </a:r>
            <a:r>
              <a:rPr lang="en-US" altLang="zh-CN" sz="1400" dirty="0"/>
              <a:t> </a:t>
            </a:r>
            <a:r>
              <a:rPr lang="zh-CN" altLang="en-US" sz="1400" dirty="0"/>
              <a:t>对象。</a:t>
            </a:r>
            <a:endParaRPr lang="en-US" altLang="zh-CN" sz="1400" dirty="0"/>
          </a:p>
          <a:p>
            <a:pPr lvl="1"/>
            <a:r>
              <a:rPr lang="en-US" altLang="zh-CN" sz="1400" dirty="0">
                <a:solidFill>
                  <a:schemeClr val="accent6"/>
                </a:solidFill>
              </a:rPr>
              <a:t>append()</a:t>
            </a:r>
            <a:r>
              <a:rPr lang="zh-CN" altLang="en-US" sz="1400" dirty="0">
                <a:solidFill>
                  <a:schemeClr val="accent6"/>
                </a:solidFill>
              </a:rPr>
              <a:t>和</a:t>
            </a:r>
            <a:r>
              <a:rPr lang="en-US" altLang="zh-CN" sz="1400" dirty="0">
                <a:solidFill>
                  <a:schemeClr val="accent6"/>
                </a:solidFill>
              </a:rPr>
              <a:t>prepend()</a:t>
            </a:r>
            <a:r>
              <a:rPr lang="zh-CN" altLang="en-US" sz="1400" dirty="0">
                <a:solidFill>
                  <a:schemeClr val="accent6"/>
                </a:solidFill>
              </a:rPr>
              <a:t>只适用于元素节点。</a:t>
            </a:r>
            <a:endParaRPr lang="en-US" altLang="zh-CN" sz="1400" dirty="0">
              <a:solidFill>
                <a:schemeClr val="accent6"/>
              </a:solidFill>
            </a:endParaRPr>
          </a:p>
          <a:p>
            <a:r>
              <a:rPr lang="zh-CN" altLang="en-US" sz="1600" dirty="0"/>
              <a:t>插入到父节点的子节点中间</a:t>
            </a:r>
            <a:endParaRPr lang="en-US" altLang="zh-CN" sz="1600" dirty="0"/>
          </a:p>
          <a:p>
            <a:pPr lvl="1"/>
            <a:r>
              <a:rPr lang="zh-CN" altLang="en-US" sz="1400" dirty="0"/>
              <a:t>子节点</a:t>
            </a:r>
            <a:r>
              <a:rPr lang="en-US" altLang="zh-CN" sz="1400" dirty="0"/>
              <a:t>.before(</a:t>
            </a:r>
            <a:r>
              <a:rPr lang="zh-CN" altLang="en-US" sz="1400" dirty="0"/>
              <a:t>要插入的节点</a:t>
            </a:r>
            <a:r>
              <a:rPr lang="en-US" altLang="zh-CN" sz="1400" dirty="0"/>
              <a:t>)</a:t>
            </a:r>
            <a:r>
              <a:rPr lang="zh-CN" altLang="en-US" sz="1400" dirty="0"/>
              <a:t>：在子节点之前插入节点</a:t>
            </a:r>
            <a:endParaRPr lang="en-US" altLang="zh-CN" sz="1400" dirty="0"/>
          </a:p>
          <a:p>
            <a:pPr lvl="1"/>
            <a:r>
              <a:rPr lang="zh-CN" altLang="en-US" sz="1400" dirty="0"/>
              <a:t>子节点</a:t>
            </a:r>
            <a:r>
              <a:rPr lang="en-US" altLang="zh-CN" sz="1400" dirty="0"/>
              <a:t>.after(</a:t>
            </a:r>
            <a:r>
              <a:rPr lang="zh-CN" altLang="en-US" sz="1400" dirty="0"/>
              <a:t>要插入的节点</a:t>
            </a:r>
            <a:r>
              <a:rPr lang="en-US" altLang="zh-CN" sz="1400" dirty="0"/>
              <a:t>)</a:t>
            </a:r>
            <a:r>
              <a:rPr lang="zh-CN" altLang="en-US" sz="1400" dirty="0"/>
              <a:t>：在子节点之后插入节点</a:t>
            </a:r>
            <a:endParaRPr lang="en-US" altLang="zh-CN" sz="1400" dirty="0"/>
          </a:p>
          <a:p>
            <a:pPr lvl="1"/>
            <a:r>
              <a:rPr lang="zh-CN" altLang="en-US" sz="1400" dirty="0">
                <a:solidFill>
                  <a:schemeClr val="accent6"/>
                </a:solidFill>
              </a:rPr>
              <a:t>适用于元素节点和文本节点。</a:t>
            </a:r>
            <a:endParaRPr lang="en-US" altLang="zh-CN" sz="1400" dirty="0">
              <a:solidFill>
                <a:schemeClr val="accent6"/>
              </a:solidFill>
            </a:endParaRPr>
          </a:p>
          <a:p>
            <a:r>
              <a:rPr lang="zh-CN" altLang="en-US" sz="1600" dirty="0"/>
              <a:t>删除节点：子节点</a:t>
            </a:r>
            <a:r>
              <a:rPr lang="en-US" altLang="zh-CN" sz="1600" dirty="0"/>
              <a:t>.remove()</a:t>
            </a:r>
            <a:r>
              <a:rPr lang="zh-CN" altLang="en-US" sz="1600" dirty="0"/>
              <a:t>，把子节点从它所属的 </a:t>
            </a:r>
            <a:r>
              <a:rPr lang="en-US" altLang="zh-CN" sz="1600" dirty="0"/>
              <a:t>DOM</a:t>
            </a:r>
            <a:r>
              <a:rPr lang="zh-CN" altLang="en-US" sz="1600" dirty="0"/>
              <a:t> 树中删除。</a:t>
            </a:r>
            <a:endParaRPr lang="en-US" altLang="zh-CN" sz="1600" dirty="0"/>
          </a:p>
          <a:p>
            <a:r>
              <a:rPr lang="zh-CN" altLang="en-US" sz="1600" dirty="0"/>
              <a:t>替换节点：子节点</a:t>
            </a:r>
            <a:r>
              <a:rPr lang="en-US" altLang="zh-CN" sz="1600" dirty="0"/>
              <a:t>.replaceWith()</a:t>
            </a:r>
            <a:r>
              <a:rPr lang="zh-CN" altLang="en-US" sz="1600" dirty="0"/>
              <a:t>，用一套 </a:t>
            </a:r>
            <a:r>
              <a:rPr lang="en-US" altLang="zh-CN" sz="1600" dirty="0">
                <a:hlinkClick r:id="rId3"/>
              </a:rPr>
              <a:t>Node</a:t>
            </a:r>
            <a:r>
              <a:rPr lang="en-US" altLang="zh-CN" sz="1600" dirty="0"/>
              <a:t> </a:t>
            </a:r>
            <a:r>
              <a:rPr lang="zh-CN" altLang="en-US" sz="1600" dirty="0"/>
              <a:t>对象或者 </a:t>
            </a:r>
            <a:r>
              <a:rPr lang="en-US" altLang="zh-CN" sz="1600" dirty="0" err="1">
                <a:hlinkClick r:id="rId4"/>
              </a:rPr>
              <a:t>DOMString</a:t>
            </a:r>
            <a:r>
              <a:rPr lang="en-US" altLang="zh-CN" sz="1600" dirty="0"/>
              <a:t> </a:t>
            </a:r>
            <a:r>
              <a:rPr lang="zh-CN" altLang="en-US" sz="1600" dirty="0"/>
              <a:t>对象，替换了该节点父节点下的子节点 </a:t>
            </a:r>
            <a:endParaRPr lang="en-US" altLang="zh-CN" sz="1600" dirty="0"/>
          </a:p>
        </p:txBody>
      </p:sp>
    </p:spTree>
    <p:extLst>
      <p:ext uri="{BB962C8B-B14F-4D97-AF65-F5344CB8AC3E}">
        <p14:creationId xmlns:p14="http://schemas.microsoft.com/office/powerpoint/2010/main" val="12165146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19BC14-7F69-0A42-BDC5-2E9610DF30B2}"/>
              </a:ext>
            </a:extLst>
          </p:cNvPr>
          <p:cNvSpPr>
            <a:spLocks noGrp="1"/>
          </p:cNvSpPr>
          <p:nvPr>
            <p:ph type="ctrTitle"/>
          </p:nvPr>
        </p:nvSpPr>
        <p:spPr>
          <a:xfrm>
            <a:off x="9487711" y="448455"/>
            <a:ext cx="2471542" cy="385445"/>
          </a:xfrm>
        </p:spPr>
        <p:txBody>
          <a:bodyPr/>
          <a:lstStyle/>
          <a:p>
            <a:r>
              <a:rPr kumimoji="1" lang="en-US" altLang="zh-CN" dirty="0"/>
              <a:t>JavaScript</a:t>
            </a:r>
            <a:r>
              <a:rPr kumimoji="1" lang="zh-CN" altLang="en-US" dirty="0"/>
              <a:t>浏览器编程</a:t>
            </a:r>
          </a:p>
        </p:txBody>
      </p:sp>
      <p:sp>
        <p:nvSpPr>
          <p:cNvPr id="10" name="文本占位符 9">
            <a:extLst>
              <a:ext uri="{FF2B5EF4-FFF2-40B4-BE49-F238E27FC236}">
                <a16:creationId xmlns:a16="http://schemas.microsoft.com/office/drawing/2014/main" id="{B579052B-739C-F14E-9CAA-0B5ED8AF4E3B}"/>
              </a:ext>
            </a:extLst>
          </p:cNvPr>
          <p:cNvSpPr>
            <a:spLocks noGrp="1"/>
          </p:cNvSpPr>
          <p:nvPr>
            <p:ph type="body" sz="quarter" idx="10"/>
          </p:nvPr>
        </p:nvSpPr>
        <p:spPr/>
        <p:txBody>
          <a:bodyPr/>
          <a:lstStyle/>
          <a:p>
            <a:r>
              <a:rPr lang="en-US" altLang="zh-CN" dirty="0"/>
              <a:t>DOM</a:t>
            </a:r>
            <a:endParaRPr lang="zh-CN" altLang="en-US" dirty="0"/>
          </a:p>
        </p:txBody>
      </p:sp>
      <p:sp>
        <p:nvSpPr>
          <p:cNvPr id="11" name="文本占位符 10">
            <a:extLst>
              <a:ext uri="{FF2B5EF4-FFF2-40B4-BE49-F238E27FC236}">
                <a16:creationId xmlns:a16="http://schemas.microsoft.com/office/drawing/2014/main" id="{D89A058C-5EA5-7841-9B23-082A326A5F3F}"/>
              </a:ext>
            </a:extLst>
          </p:cNvPr>
          <p:cNvSpPr>
            <a:spLocks noGrp="1"/>
          </p:cNvSpPr>
          <p:nvPr>
            <p:ph type="body" sz="quarter" idx="11"/>
          </p:nvPr>
        </p:nvSpPr>
        <p:spPr>
          <a:xfrm>
            <a:off x="655637" y="904875"/>
            <a:ext cx="7982525" cy="538163"/>
          </a:xfrm>
        </p:spPr>
        <p:txBody>
          <a:bodyPr/>
          <a:lstStyle/>
          <a:p>
            <a:r>
              <a:rPr lang="zh-CN" altLang="en-US" dirty="0"/>
              <a:t>新方法示例 </a:t>
            </a:r>
          </a:p>
        </p:txBody>
      </p:sp>
      <p:sp>
        <p:nvSpPr>
          <p:cNvPr id="12" name="文本占位符 11">
            <a:extLst>
              <a:ext uri="{FF2B5EF4-FFF2-40B4-BE49-F238E27FC236}">
                <a16:creationId xmlns:a16="http://schemas.microsoft.com/office/drawing/2014/main" id="{EC2BE6E5-A0D2-0349-805C-49FA20BEF097}"/>
              </a:ext>
            </a:extLst>
          </p:cNvPr>
          <p:cNvSpPr>
            <a:spLocks noGrp="1"/>
          </p:cNvSpPr>
          <p:nvPr>
            <p:ph type="body" sz="quarter" idx="12"/>
          </p:nvPr>
        </p:nvSpPr>
        <p:spPr>
          <a:xfrm>
            <a:off x="637470" y="440406"/>
            <a:ext cx="464183" cy="344919"/>
          </a:xfrm>
        </p:spPr>
        <p:txBody>
          <a:bodyPr>
            <a:normAutofit fontScale="92500" lnSpcReduction="20000"/>
          </a:bodyPr>
          <a:lstStyle/>
          <a:p>
            <a:r>
              <a:rPr lang="en-US" altLang="zh-CN" dirty="0"/>
              <a:t>1</a:t>
            </a:r>
            <a:endParaRPr lang="zh-CN" altLang="en-US" dirty="0"/>
          </a:p>
        </p:txBody>
      </p:sp>
      <p:pic>
        <p:nvPicPr>
          <p:cNvPr id="7" name="图片 6">
            <a:extLst>
              <a:ext uri="{FF2B5EF4-FFF2-40B4-BE49-F238E27FC236}">
                <a16:creationId xmlns:a16="http://schemas.microsoft.com/office/drawing/2014/main" id="{5AB0C16C-53B7-E74E-9EFC-5E7C24B6C2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25193" y="-176107"/>
            <a:ext cx="6334060" cy="6858000"/>
          </a:xfrm>
          <a:prstGeom prst="rect">
            <a:avLst/>
          </a:prstGeom>
        </p:spPr>
      </p:pic>
    </p:spTree>
    <p:extLst>
      <p:ext uri="{BB962C8B-B14F-4D97-AF65-F5344CB8AC3E}">
        <p14:creationId xmlns:p14="http://schemas.microsoft.com/office/powerpoint/2010/main" val="35870787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19BC14-7F69-0A42-BDC5-2E9610DF30B2}"/>
              </a:ext>
            </a:extLst>
          </p:cNvPr>
          <p:cNvSpPr>
            <a:spLocks noGrp="1"/>
          </p:cNvSpPr>
          <p:nvPr>
            <p:ph type="ctrTitle"/>
          </p:nvPr>
        </p:nvSpPr>
        <p:spPr>
          <a:xfrm>
            <a:off x="9487711" y="448455"/>
            <a:ext cx="2471542" cy="385445"/>
          </a:xfrm>
        </p:spPr>
        <p:txBody>
          <a:bodyPr/>
          <a:lstStyle/>
          <a:p>
            <a:r>
              <a:rPr kumimoji="1" lang="en-US" altLang="zh-CN" dirty="0"/>
              <a:t>JavaScript</a:t>
            </a:r>
            <a:r>
              <a:rPr kumimoji="1" lang="zh-CN" altLang="en-US" dirty="0"/>
              <a:t>浏览器编程</a:t>
            </a:r>
          </a:p>
        </p:txBody>
      </p:sp>
      <p:sp>
        <p:nvSpPr>
          <p:cNvPr id="10" name="文本占位符 9">
            <a:extLst>
              <a:ext uri="{FF2B5EF4-FFF2-40B4-BE49-F238E27FC236}">
                <a16:creationId xmlns:a16="http://schemas.microsoft.com/office/drawing/2014/main" id="{B579052B-739C-F14E-9CAA-0B5ED8AF4E3B}"/>
              </a:ext>
            </a:extLst>
          </p:cNvPr>
          <p:cNvSpPr>
            <a:spLocks noGrp="1"/>
          </p:cNvSpPr>
          <p:nvPr>
            <p:ph type="body" sz="quarter" idx="10"/>
          </p:nvPr>
        </p:nvSpPr>
        <p:spPr/>
        <p:txBody>
          <a:bodyPr/>
          <a:lstStyle/>
          <a:p>
            <a:r>
              <a:rPr lang="en-US" altLang="zh-CN" dirty="0"/>
              <a:t>DOM</a:t>
            </a:r>
            <a:endParaRPr lang="zh-CN" altLang="en-US" dirty="0"/>
          </a:p>
        </p:txBody>
      </p:sp>
      <p:sp>
        <p:nvSpPr>
          <p:cNvPr id="11" name="文本占位符 10">
            <a:extLst>
              <a:ext uri="{FF2B5EF4-FFF2-40B4-BE49-F238E27FC236}">
                <a16:creationId xmlns:a16="http://schemas.microsoft.com/office/drawing/2014/main" id="{D89A058C-5EA5-7841-9B23-082A326A5F3F}"/>
              </a:ext>
            </a:extLst>
          </p:cNvPr>
          <p:cNvSpPr>
            <a:spLocks noGrp="1"/>
          </p:cNvSpPr>
          <p:nvPr>
            <p:ph type="body" sz="quarter" idx="11"/>
          </p:nvPr>
        </p:nvSpPr>
        <p:spPr>
          <a:xfrm>
            <a:off x="655637" y="904875"/>
            <a:ext cx="7982525" cy="538163"/>
          </a:xfrm>
        </p:spPr>
        <p:txBody>
          <a:bodyPr/>
          <a:lstStyle/>
          <a:p>
            <a:r>
              <a:rPr lang="zh-CN" altLang="en-US" dirty="0"/>
              <a:t>操作</a:t>
            </a:r>
            <a:r>
              <a:rPr lang="en-US" altLang="zh-CN" dirty="0"/>
              <a:t> CSS</a:t>
            </a:r>
            <a:endParaRPr lang="zh-CN" altLang="en-US" dirty="0"/>
          </a:p>
        </p:txBody>
      </p:sp>
      <p:sp>
        <p:nvSpPr>
          <p:cNvPr id="12" name="文本占位符 11">
            <a:extLst>
              <a:ext uri="{FF2B5EF4-FFF2-40B4-BE49-F238E27FC236}">
                <a16:creationId xmlns:a16="http://schemas.microsoft.com/office/drawing/2014/main" id="{EC2BE6E5-A0D2-0349-805C-49FA20BEF097}"/>
              </a:ext>
            </a:extLst>
          </p:cNvPr>
          <p:cNvSpPr>
            <a:spLocks noGrp="1"/>
          </p:cNvSpPr>
          <p:nvPr>
            <p:ph type="body" sz="quarter" idx="12"/>
          </p:nvPr>
        </p:nvSpPr>
        <p:spPr>
          <a:xfrm>
            <a:off x="637470" y="440406"/>
            <a:ext cx="464183" cy="344919"/>
          </a:xfrm>
        </p:spPr>
        <p:txBody>
          <a:bodyPr>
            <a:normAutofit fontScale="92500" lnSpcReduction="20000"/>
          </a:bodyPr>
          <a:lstStyle/>
          <a:p>
            <a:r>
              <a:rPr lang="en-US" altLang="zh-CN" dirty="0"/>
              <a:t>1</a:t>
            </a:r>
            <a:endParaRPr lang="zh-CN" altLang="en-US" dirty="0"/>
          </a:p>
        </p:txBody>
      </p:sp>
      <p:sp>
        <p:nvSpPr>
          <p:cNvPr id="18" name="内容占位符 7">
            <a:extLst>
              <a:ext uri="{FF2B5EF4-FFF2-40B4-BE49-F238E27FC236}">
                <a16:creationId xmlns:a16="http://schemas.microsoft.com/office/drawing/2014/main" id="{026FFBBC-8C36-4944-A521-F0CF42BB6ADA}"/>
              </a:ext>
            </a:extLst>
          </p:cNvPr>
          <p:cNvSpPr>
            <a:spLocks noGrp="1"/>
          </p:cNvSpPr>
          <p:nvPr>
            <p:ph sz="half" idx="1"/>
          </p:nvPr>
        </p:nvSpPr>
        <p:spPr>
          <a:xfrm>
            <a:off x="889088" y="1610072"/>
            <a:ext cx="10258810" cy="4882987"/>
          </a:xfrm>
        </p:spPr>
        <p:txBody>
          <a:bodyPr>
            <a:noAutofit/>
          </a:bodyPr>
          <a:lstStyle/>
          <a:p>
            <a:r>
              <a:rPr lang="zh-CN" altLang="en-US" sz="1600" dirty="0"/>
              <a:t>操作行内样式</a:t>
            </a:r>
            <a:endParaRPr lang="en-US" altLang="zh-CN" sz="1600" dirty="0"/>
          </a:p>
          <a:p>
            <a:pPr lvl="1"/>
            <a:r>
              <a:rPr lang="en-US" altLang="zh-CN" sz="1400" dirty="0"/>
              <a:t>1.</a:t>
            </a:r>
            <a:r>
              <a:rPr lang="zh-CN" altLang="en-US" sz="1400" dirty="0"/>
              <a:t> 设置元素的</a:t>
            </a:r>
            <a:r>
              <a:rPr lang="en-US" altLang="zh-CN" sz="1400" dirty="0"/>
              <a:t> class </a:t>
            </a:r>
            <a:r>
              <a:rPr lang="zh-CN" altLang="en-US" sz="1400" dirty="0"/>
              <a:t>属性（最简单的方式</a:t>
            </a:r>
            <a:r>
              <a:rPr lang="en-US" altLang="zh-CN" sz="1400" dirty="0"/>
              <a:t>)</a:t>
            </a:r>
            <a:r>
              <a:rPr lang="zh-CN" altLang="en-US" sz="1400" dirty="0"/>
              <a:t>：</a:t>
            </a:r>
            <a:endParaRPr lang="en-US" altLang="zh-CN" sz="1400" dirty="0"/>
          </a:p>
          <a:p>
            <a:pPr lvl="1"/>
            <a:r>
              <a:rPr lang="en-US" altLang="zh-CN" sz="1600" dirty="0"/>
              <a:t>2.</a:t>
            </a:r>
            <a:r>
              <a:rPr lang="zh-CN" altLang="en-US" sz="1600" dirty="0"/>
              <a:t> 通过元素节点的</a:t>
            </a:r>
            <a:r>
              <a:rPr lang="en-US" altLang="zh-CN" sz="1600" dirty="0"/>
              <a:t>style</a:t>
            </a:r>
            <a:r>
              <a:rPr lang="zh-CN" altLang="en-US" sz="1600" dirty="0"/>
              <a:t>属性对象</a:t>
            </a:r>
            <a:endParaRPr lang="en-US" altLang="zh-CN" sz="1600"/>
          </a:p>
          <a:p>
            <a:r>
              <a:rPr lang="zh-CN" altLang="en-US" sz="1600" dirty="0"/>
              <a:t>操作非行内样式</a:t>
            </a:r>
            <a:endParaRPr lang="en-US" altLang="zh-CN" sz="1600" dirty="0"/>
          </a:p>
          <a:p>
            <a:pPr lvl="1"/>
            <a:r>
              <a:rPr lang="en-US" altLang="zh-CN" sz="1400"/>
              <a:t>3.</a:t>
            </a:r>
            <a:r>
              <a:rPr lang="zh-CN" altLang="en-US" sz="1400"/>
              <a:t> </a:t>
            </a:r>
            <a:r>
              <a:rPr lang="en-US" altLang="zh-CN" sz="1400"/>
              <a:t>window.getComputedStyle()</a:t>
            </a:r>
            <a:endParaRPr lang="en-US" altLang="zh-CN" sz="1400" dirty="0"/>
          </a:p>
        </p:txBody>
      </p:sp>
    </p:spTree>
    <p:extLst>
      <p:ext uri="{BB962C8B-B14F-4D97-AF65-F5344CB8AC3E}">
        <p14:creationId xmlns:p14="http://schemas.microsoft.com/office/powerpoint/2010/main" val="6779812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19BC14-7F69-0A42-BDC5-2E9610DF30B2}"/>
              </a:ext>
            </a:extLst>
          </p:cNvPr>
          <p:cNvSpPr>
            <a:spLocks noGrp="1"/>
          </p:cNvSpPr>
          <p:nvPr>
            <p:ph type="ctrTitle"/>
          </p:nvPr>
        </p:nvSpPr>
        <p:spPr>
          <a:xfrm>
            <a:off x="9487711" y="448455"/>
            <a:ext cx="2471542" cy="385445"/>
          </a:xfrm>
        </p:spPr>
        <p:txBody>
          <a:bodyPr/>
          <a:lstStyle/>
          <a:p>
            <a:r>
              <a:rPr kumimoji="1" lang="en-US" altLang="zh-CN" dirty="0"/>
              <a:t>JavaScript</a:t>
            </a:r>
            <a:r>
              <a:rPr kumimoji="1" lang="zh-CN" altLang="en-US" dirty="0"/>
              <a:t>浏览器编程</a:t>
            </a:r>
          </a:p>
        </p:txBody>
      </p:sp>
      <p:sp>
        <p:nvSpPr>
          <p:cNvPr id="10" name="文本占位符 9">
            <a:extLst>
              <a:ext uri="{FF2B5EF4-FFF2-40B4-BE49-F238E27FC236}">
                <a16:creationId xmlns:a16="http://schemas.microsoft.com/office/drawing/2014/main" id="{B579052B-739C-F14E-9CAA-0B5ED8AF4E3B}"/>
              </a:ext>
            </a:extLst>
          </p:cNvPr>
          <p:cNvSpPr>
            <a:spLocks noGrp="1"/>
          </p:cNvSpPr>
          <p:nvPr>
            <p:ph type="body" sz="quarter" idx="10"/>
          </p:nvPr>
        </p:nvSpPr>
        <p:spPr/>
        <p:txBody>
          <a:bodyPr/>
          <a:lstStyle/>
          <a:p>
            <a:r>
              <a:rPr lang="en-US" altLang="zh-CN" dirty="0"/>
              <a:t>DOM</a:t>
            </a:r>
            <a:endParaRPr lang="zh-CN" altLang="en-US" dirty="0"/>
          </a:p>
        </p:txBody>
      </p:sp>
      <p:sp>
        <p:nvSpPr>
          <p:cNvPr id="11" name="文本占位符 10">
            <a:extLst>
              <a:ext uri="{FF2B5EF4-FFF2-40B4-BE49-F238E27FC236}">
                <a16:creationId xmlns:a16="http://schemas.microsoft.com/office/drawing/2014/main" id="{D89A058C-5EA5-7841-9B23-082A326A5F3F}"/>
              </a:ext>
            </a:extLst>
          </p:cNvPr>
          <p:cNvSpPr>
            <a:spLocks noGrp="1"/>
          </p:cNvSpPr>
          <p:nvPr>
            <p:ph type="body" sz="quarter" idx="11"/>
          </p:nvPr>
        </p:nvSpPr>
        <p:spPr>
          <a:xfrm>
            <a:off x="655637" y="904875"/>
            <a:ext cx="7982525" cy="538163"/>
          </a:xfrm>
        </p:spPr>
        <p:txBody>
          <a:bodyPr/>
          <a:lstStyle/>
          <a:p>
            <a:r>
              <a:rPr lang="zh-CN" altLang="en-US" dirty="0"/>
              <a:t>操作</a:t>
            </a:r>
            <a:r>
              <a:rPr lang="en-US" altLang="zh-CN" dirty="0"/>
              <a:t> CSS</a:t>
            </a:r>
            <a:r>
              <a:rPr lang="zh-CN" altLang="en-US" dirty="0"/>
              <a:t> </a:t>
            </a:r>
            <a:r>
              <a:rPr lang="en-US" altLang="zh-CN" dirty="0"/>
              <a:t>–</a:t>
            </a:r>
            <a:r>
              <a:rPr lang="zh-CN" altLang="en-US" dirty="0"/>
              <a:t> 方式</a:t>
            </a:r>
            <a:r>
              <a:rPr lang="en-US" altLang="zh-CN" dirty="0"/>
              <a:t>1</a:t>
            </a:r>
            <a:endParaRPr lang="zh-CN" altLang="en-US" dirty="0"/>
          </a:p>
        </p:txBody>
      </p:sp>
      <p:sp>
        <p:nvSpPr>
          <p:cNvPr id="12" name="文本占位符 11">
            <a:extLst>
              <a:ext uri="{FF2B5EF4-FFF2-40B4-BE49-F238E27FC236}">
                <a16:creationId xmlns:a16="http://schemas.microsoft.com/office/drawing/2014/main" id="{EC2BE6E5-A0D2-0349-805C-49FA20BEF097}"/>
              </a:ext>
            </a:extLst>
          </p:cNvPr>
          <p:cNvSpPr>
            <a:spLocks noGrp="1"/>
          </p:cNvSpPr>
          <p:nvPr>
            <p:ph type="body" sz="quarter" idx="12"/>
          </p:nvPr>
        </p:nvSpPr>
        <p:spPr>
          <a:xfrm>
            <a:off x="637470" y="440406"/>
            <a:ext cx="464183" cy="344919"/>
          </a:xfrm>
        </p:spPr>
        <p:txBody>
          <a:bodyPr>
            <a:normAutofit fontScale="92500" lnSpcReduction="20000"/>
          </a:bodyPr>
          <a:lstStyle/>
          <a:p>
            <a:r>
              <a:rPr lang="en-US" altLang="zh-CN" dirty="0"/>
              <a:t>1</a:t>
            </a:r>
            <a:endParaRPr lang="zh-CN" altLang="en-US" dirty="0"/>
          </a:p>
        </p:txBody>
      </p:sp>
      <p:sp>
        <p:nvSpPr>
          <p:cNvPr id="18" name="内容占位符 7">
            <a:extLst>
              <a:ext uri="{FF2B5EF4-FFF2-40B4-BE49-F238E27FC236}">
                <a16:creationId xmlns:a16="http://schemas.microsoft.com/office/drawing/2014/main" id="{026FFBBC-8C36-4944-A521-F0CF42BB6ADA}"/>
              </a:ext>
            </a:extLst>
          </p:cNvPr>
          <p:cNvSpPr>
            <a:spLocks noGrp="1"/>
          </p:cNvSpPr>
          <p:nvPr>
            <p:ph sz="half" idx="1"/>
          </p:nvPr>
        </p:nvSpPr>
        <p:spPr>
          <a:xfrm>
            <a:off x="889088" y="1610072"/>
            <a:ext cx="10258810" cy="4882987"/>
          </a:xfrm>
        </p:spPr>
        <p:txBody>
          <a:bodyPr>
            <a:noAutofit/>
          </a:bodyPr>
          <a:lstStyle/>
          <a:p>
            <a:r>
              <a:rPr lang="zh-CN" altLang="en-US" sz="1600" dirty="0"/>
              <a:t>通过设置元素的</a:t>
            </a:r>
            <a:r>
              <a:rPr lang="en-US" altLang="zh-CN" sz="1600" dirty="0"/>
              <a:t> class </a:t>
            </a:r>
            <a:r>
              <a:rPr lang="zh-CN" altLang="en-US" sz="1600" dirty="0"/>
              <a:t>属性：最简单的方式</a:t>
            </a:r>
            <a:endParaRPr lang="en-US" altLang="zh-CN" sz="1600" dirty="0"/>
          </a:p>
          <a:p>
            <a:pPr lvl="1"/>
            <a:r>
              <a:rPr lang="zh-CN" altLang="en-US" sz="1400"/>
              <a:t>先设置好</a:t>
            </a:r>
            <a:r>
              <a:rPr lang="en-US" altLang="zh-CN" sz="1400"/>
              <a:t> class</a:t>
            </a:r>
            <a:r>
              <a:rPr lang="zh-CN" altLang="en-US" sz="1400"/>
              <a:t> 样式选择器</a:t>
            </a:r>
            <a:endParaRPr lang="en-US" altLang="zh-CN" sz="1400"/>
          </a:p>
          <a:p>
            <a:pPr lvl="1"/>
            <a:r>
              <a:rPr lang="zh-CN" altLang="en-US" sz="1400"/>
              <a:t>然后通过</a:t>
            </a:r>
            <a:r>
              <a:rPr lang="en-US" altLang="zh-CN" sz="1400"/>
              <a:t>classList.add()</a:t>
            </a:r>
            <a:r>
              <a:rPr lang="zh-CN" altLang="en-US" sz="1400"/>
              <a:t>、</a:t>
            </a:r>
            <a:r>
              <a:rPr lang="en-US" altLang="zh-CN" sz="1400"/>
              <a:t>classList.remove()</a:t>
            </a:r>
            <a:r>
              <a:rPr lang="zh-CN" altLang="en-US" sz="1400"/>
              <a:t>、</a:t>
            </a:r>
            <a:r>
              <a:rPr lang="en-US" altLang="zh-CN" sz="1400"/>
              <a:t>classList.toggle()</a:t>
            </a:r>
            <a:r>
              <a:rPr lang="zh-CN" altLang="en-US" sz="1400"/>
              <a:t>切换。</a:t>
            </a:r>
            <a:endParaRPr lang="en-US" altLang="zh-CN" sz="1400"/>
          </a:p>
          <a:p>
            <a:pPr lvl="1"/>
            <a:endParaRPr lang="en-US" altLang="zh-CN" sz="1400" dirty="0"/>
          </a:p>
        </p:txBody>
      </p:sp>
      <p:pic>
        <p:nvPicPr>
          <p:cNvPr id="5" name="图片 4">
            <a:extLst>
              <a:ext uri="{FF2B5EF4-FFF2-40B4-BE49-F238E27FC236}">
                <a16:creationId xmlns:a16="http://schemas.microsoft.com/office/drawing/2014/main" id="{5EE04BB8-C3DC-5A4C-B0C7-1E3088EDAD8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18352" y="2855162"/>
            <a:ext cx="6322541" cy="3804931"/>
          </a:xfrm>
          <a:prstGeom prst="rect">
            <a:avLst/>
          </a:prstGeom>
        </p:spPr>
      </p:pic>
    </p:spTree>
    <p:extLst>
      <p:ext uri="{BB962C8B-B14F-4D97-AF65-F5344CB8AC3E}">
        <p14:creationId xmlns:p14="http://schemas.microsoft.com/office/powerpoint/2010/main" val="4074506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19BC14-7F69-0A42-BDC5-2E9610DF30B2}"/>
              </a:ext>
            </a:extLst>
          </p:cNvPr>
          <p:cNvSpPr>
            <a:spLocks noGrp="1"/>
          </p:cNvSpPr>
          <p:nvPr>
            <p:ph type="ctrTitle"/>
          </p:nvPr>
        </p:nvSpPr>
        <p:spPr>
          <a:xfrm>
            <a:off x="9487711" y="448455"/>
            <a:ext cx="2471542" cy="385445"/>
          </a:xfrm>
        </p:spPr>
        <p:txBody>
          <a:bodyPr/>
          <a:lstStyle/>
          <a:p>
            <a:r>
              <a:rPr kumimoji="1" lang="en-US" altLang="zh-CN" dirty="0"/>
              <a:t>JavaScript</a:t>
            </a:r>
            <a:r>
              <a:rPr kumimoji="1" lang="zh-CN" altLang="en-US" dirty="0"/>
              <a:t>浏览器编程</a:t>
            </a:r>
          </a:p>
        </p:txBody>
      </p:sp>
      <p:sp>
        <p:nvSpPr>
          <p:cNvPr id="10" name="文本占位符 9">
            <a:extLst>
              <a:ext uri="{FF2B5EF4-FFF2-40B4-BE49-F238E27FC236}">
                <a16:creationId xmlns:a16="http://schemas.microsoft.com/office/drawing/2014/main" id="{B579052B-739C-F14E-9CAA-0B5ED8AF4E3B}"/>
              </a:ext>
            </a:extLst>
          </p:cNvPr>
          <p:cNvSpPr>
            <a:spLocks noGrp="1"/>
          </p:cNvSpPr>
          <p:nvPr>
            <p:ph type="body" sz="quarter" idx="10"/>
          </p:nvPr>
        </p:nvSpPr>
        <p:spPr/>
        <p:txBody>
          <a:bodyPr/>
          <a:lstStyle/>
          <a:p>
            <a:r>
              <a:rPr lang="en-US" altLang="zh-CN" dirty="0"/>
              <a:t>DOM</a:t>
            </a:r>
            <a:endParaRPr lang="zh-CN" altLang="en-US" dirty="0"/>
          </a:p>
        </p:txBody>
      </p:sp>
      <p:sp>
        <p:nvSpPr>
          <p:cNvPr id="11" name="文本占位符 10">
            <a:extLst>
              <a:ext uri="{FF2B5EF4-FFF2-40B4-BE49-F238E27FC236}">
                <a16:creationId xmlns:a16="http://schemas.microsoft.com/office/drawing/2014/main" id="{D89A058C-5EA5-7841-9B23-082A326A5F3F}"/>
              </a:ext>
            </a:extLst>
          </p:cNvPr>
          <p:cNvSpPr>
            <a:spLocks noGrp="1"/>
          </p:cNvSpPr>
          <p:nvPr>
            <p:ph type="body" sz="quarter" idx="11"/>
          </p:nvPr>
        </p:nvSpPr>
        <p:spPr>
          <a:xfrm>
            <a:off x="655637" y="904875"/>
            <a:ext cx="7982525" cy="538163"/>
          </a:xfrm>
        </p:spPr>
        <p:txBody>
          <a:bodyPr/>
          <a:lstStyle/>
          <a:p>
            <a:r>
              <a:rPr lang="zh-CN" altLang="en-US" dirty="0"/>
              <a:t>操作</a:t>
            </a:r>
            <a:r>
              <a:rPr lang="en-US" altLang="zh-CN" dirty="0"/>
              <a:t>CSS</a:t>
            </a:r>
            <a:r>
              <a:rPr lang="zh-CN" altLang="en-US" dirty="0"/>
              <a:t> </a:t>
            </a:r>
            <a:r>
              <a:rPr lang="en-US" altLang="zh-CN" dirty="0"/>
              <a:t>–</a:t>
            </a:r>
            <a:r>
              <a:rPr lang="zh-CN" altLang="en-US" dirty="0"/>
              <a:t> 方式</a:t>
            </a:r>
            <a:r>
              <a:rPr lang="en-US" altLang="zh-CN" dirty="0"/>
              <a:t>2</a:t>
            </a:r>
            <a:r>
              <a:rPr lang="zh-CN" altLang="en-US" dirty="0"/>
              <a:t> </a:t>
            </a:r>
          </a:p>
        </p:txBody>
      </p:sp>
      <p:sp>
        <p:nvSpPr>
          <p:cNvPr id="12" name="文本占位符 11">
            <a:extLst>
              <a:ext uri="{FF2B5EF4-FFF2-40B4-BE49-F238E27FC236}">
                <a16:creationId xmlns:a16="http://schemas.microsoft.com/office/drawing/2014/main" id="{EC2BE6E5-A0D2-0349-805C-49FA20BEF097}"/>
              </a:ext>
            </a:extLst>
          </p:cNvPr>
          <p:cNvSpPr>
            <a:spLocks noGrp="1"/>
          </p:cNvSpPr>
          <p:nvPr>
            <p:ph type="body" sz="quarter" idx="12"/>
          </p:nvPr>
        </p:nvSpPr>
        <p:spPr>
          <a:xfrm>
            <a:off x="637470" y="440406"/>
            <a:ext cx="464183" cy="344919"/>
          </a:xfrm>
        </p:spPr>
        <p:txBody>
          <a:bodyPr>
            <a:normAutofit fontScale="92500" lnSpcReduction="20000"/>
          </a:bodyPr>
          <a:lstStyle/>
          <a:p>
            <a:r>
              <a:rPr lang="en-US" altLang="zh-CN" dirty="0"/>
              <a:t>1</a:t>
            </a:r>
            <a:endParaRPr lang="zh-CN" altLang="en-US" dirty="0"/>
          </a:p>
        </p:txBody>
      </p:sp>
      <p:sp>
        <p:nvSpPr>
          <p:cNvPr id="18" name="内容占位符 7">
            <a:extLst>
              <a:ext uri="{FF2B5EF4-FFF2-40B4-BE49-F238E27FC236}">
                <a16:creationId xmlns:a16="http://schemas.microsoft.com/office/drawing/2014/main" id="{026FFBBC-8C36-4944-A521-F0CF42BB6ADA}"/>
              </a:ext>
            </a:extLst>
          </p:cNvPr>
          <p:cNvSpPr>
            <a:spLocks noGrp="1"/>
          </p:cNvSpPr>
          <p:nvPr>
            <p:ph sz="half" idx="1"/>
          </p:nvPr>
        </p:nvSpPr>
        <p:spPr>
          <a:xfrm>
            <a:off x="889088" y="1610072"/>
            <a:ext cx="3652432" cy="4882987"/>
          </a:xfrm>
        </p:spPr>
        <p:txBody>
          <a:bodyPr>
            <a:noAutofit/>
          </a:bodyPr>
          <a:lstStyle/>
          <a:p>
            <a:r>
              <a:rPr lang="zh-CN" altLang="en-US" sz="1600" dirty="0"/>
              <a:t> 通过元素节点的</a:t>
            </a:r>
            <a:r>
              <a:rPr lang="en-US" altLang="zh-CN" sz="1600" dirty="0"/>
              <a:t>style</a:t>
            </a:r>
            <a:r>
              <a:rPr lang="zh-CN" altLang="en-US" sz="1600" dirty="0"/>
              <a:t>属性对象：</a:t>
            </a:r>
            <a:r>
              <a:rPr lang="zh-CN" altLang="en-US" sz="1600" dirty="0">
                <a:solidFill>
                  <a:schemeClr val="accent6"/>
                </a:solidFill>
              </a:rPr>
              <a:t>只是行内样式！</a:t>
            </a:r>
            <a:endParaRPr lang="en-US" altLang="zh-CN" sz="1600" dirty="0">
              <a:solidFill>
                <a:schemeClr val="accent6"/>
              </a:solidFill>
            </a:endParaRPr>
          </a:p>
          <a:p>
            <a:r>
              <a:rPr lang="en-US" altLang="zh-CN" sz="1600" dirty="0"/>
              <a:t>style</a:t>
            </a:r>
            <a:r>
              <a:rPr lang="zh-CN" altLang="en-US" sz="1600" dirty="0"/>
              <a:t>对象的属性与</a:t>
            </a:r>
            <a:r>
              <a:rPr lang="en-US" altLang="zh-CN" sz="1600" dirty="0"/>
              <a:t>CSS</a:t>
            </a:r>
            <a:r>
              <a:rPr lang="zh-CN" altLang="en-US" sz="1600" dirty="0"/>
              <a:t>规则一一对应，但是</a:t>
            </a:r>
            <a:r>
              <a:rPr lang="en-US" altLang="zh-CN" sz="1600" dirty="0"/>
              <a:t>CSS</a:t>
            </a:r>
            <a:r>
              <a:rPr lang="zh-CN" altLang="en-US" sz="1600" dirty="0"/>
              <a:t>属性的名字可能要改写。</a:t>
            </a:r>
            <a:endParaRPr lang="en-US" altLang="zh-CN" sz="1600" dirty="0"/>
          </a:p>
          <a:p>
            <a:pPr lvl="1"/>
            <a:r>
              <a:rPr lang="zh-CN" altLang="en-US" sz="1400" dirty="0"/>
              <a:t>去掉横杠，横杠后第一个字母大写。</a:t>
            </a:r>
            <a:endParaRPr lang="en-US" altLang="zh-CN" sz="1400" dirty="0"/>
          </a:p>
          <a:p>
            <a:pPr lvl="1"/>
            <a:r>
              <a:rPr lang="zh-CN" altLang="en-US" sz="1400" dirty="0"/>
              <a:t>如果属性名是</a:t>
            </a:r>
            <a:r>
              <a:rPr lang="en-US" altLang="zh-CN" sz="1400" dirty="0"/>
              <a:t>JS</a:t>
            </a:r>
            <a:r>
              <a:rPr lang="zh-CN" altLang="en-US" sz="1400" dirty="0"/>
              <a:t>保留字，属性名前面就必须加上字符串</a:t>
            </a:r>
            <a:r>
              <a:rPr lang="en-US" altLang="zh-CN" sz="1400" dirty="0"/>
              <a:t>`CSS`</a:t>
            </a:r>
            <a:r>
              <a:rPr lang="zh-CN" altLang="en-US" sz="1400" dirty="0"/>
              <a:t>（</a:t>
            </a:r>
            <a:r>
              <a:rPr lang="en-US" altLang="zh-CN" sz="1400" dirty="0"/>
              <a:t>cssFloat</a:t>
            </a:r>
            <a:r>
              <a:rPr lang="zh-CN" altLang="en-US" sz="1400" dirty="0"/>
              <a:t>）。</a:t>
            </a:r>
            <a:endParaRPr lang="en-US" altLang="zh-CN" sz="1400" dirty="0"/>
          </a:p>
          <a:p>
            <a:pPr lvl="1"/>
            <a:r>
              <a:rPr lang="zh-CN" altLang="en-US" sz="1400" dirty="0"/>
              <a:t>设置时必须包含单位。</a:t>
            </a:r>
            <a:endParaRPr lang="en-US" altLang="zh-CN" sz="1400" dirty="0"/>
          </a:p>
          <a:p>
            <a:r>
              <a:rPr lang="en-US" altLang="zh-CN" sz="1600" dirty="0"/>
              <a:t>style.cssText</a:t>
            </a:r>
            <a:r>
              <a:rPr lang="zh-CN" altLang="en-US" sz="1600" dirty="0"/>
              <a:t> </a:t>
            </a:r>
            <a:r>
              <a:rPr lang="en-US" altLang="zh-CN" sz="1600" dirty="0"/>
              <a:t>= "color:red;border:1px solid black;"</a:t>
            </a:r>
          </a:p>
        </p:txBody>
      </p:sp>
      <p:pic>
        <p:nvPicPr>
          <p:cNvPr id="5" name="图片 4">
            <a:extLst>
              <a:ext uri="{FF2B5EF4-FFF2-40B4-BE49-F238E27FC236}">
                <a16:creationId xmlns:a16="http://schemas.microsoft.com/office/drawing/2014/main" id="{01556085-23CD-8D40-AACF-359682D7F8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39556" y="1610072"/>
            <a:ext cx="7151388" cy="3673536"/>
          </a:xfrm>
          <a:prstGeom prst="rect">
            <a:avLst/>
          </a:prstGeom>
        </p:spPr>
      </p:pic>
    </p:spTree>
    <p:extLst>
      <p:ext uri="{BB962C8B-B14F-4D97-AF65-F5344CB8AC3E}">
        <p14:creationId xmlns:p14="http://schemas.microsoft.com/office/powerpoint/2010/main" val="6814706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19BC14-7F69-0A42-BDC5-2E9610DF30B2}"/>
              </a:ext>
            </a:extLst>
          </p:cNvPr>
          <p:cNvSpPr>
            <a:spLocks noGrp="1"/>
          </p:cNvSpPr>
          <p:nvPr>
            <p:ph type="ctrTitle"/>
          </p:nvPr>
        </p:nvSpPr>
        <p:spPr>
          <a:xfrm>
            <a:off x="9487711" y="448455"/>
            <a:ext cx="2471542" cy="385445"/>
          </a:xfrm>
        </p:spPr>
        <p:txBody>
          <a:bodyPr/>
          <a:lstStyle/>
          <a:p>
            <a:r>
              <a:rPr kumimoji="1" lang="en-US" altLang="zh-CN" dirty="0"/>
              <a:t>JavaScript</a:t>
            </a:r>
            <a:r>
              <a:rPr kumimoji="1" lang="zh-CN" altLang="en-US" dirty="0"/>
              <a:t>浏览器编程</a:t>
            </a:r>
          </a:p>
        </p:txBody>
      </p:sp>
      <p:sp>
        <p:nvSpPr>
          <p:cNvPr id="10" name="文本占位符 9">
            <a:extLst>
              <a:ext uri="{FF2B5EF4-FFF2-40B4-BE49-F238E27FC236}">
                <a16:creationId xmlns:a16="http://schemas.microsoft.com/office/drawing/2014/main" id="{B579052B-739C-F14E-9CAA-0B5ED8AF4E3B}"/>
              </a:ext>
            </a:extLst>
          </p:cNvPr>
          <p:cNvSpPr>
            <a:spLocks noGrp="1"/>
          </p:cNvSpPr>
          <p:nvPr>
            <p:ph type="body" sz="quarter" idx="10"/>
          </p:nvPr>
        </p:nvSpPr>
        <p:spPr>
          <a:xfrm>
            <a:off x="996315" y="405448"/>
            <a:ext cx="3843241" cy="368300"/>
          </a:xfrm>
        </p:spPr>
        <p:txBody>
          <a:bodyPr/>
          <a:lstStyle/>
          <a:p>
            <a:r>
              <a:rPr lang="en-US" altLang="zh-CN" dirty="0"/>
              <a:t>DOM</a:t>
            </a:r>
            <a:endParaRPr lang="zh-CN" altLang="en-US" dirty="0"/>
          </a:p>
        </p:txBody>
      </p:sp>
      <p:sp>
        <p:nvSpPr>
          <p:cNvPr id="11" name="文本占位符 10">
            <a:extLst>
              <a:ext uri="{FF2B5EF4-FFF2-40B4-BE49-F238E27FC236}">
                <a16:creationId xmlns:a16="http://schemas.microsoft.com/office/drawing/2014/main" id="{D89A058C-5EA5-7841-9B23-082A326A5F3F}"/>
              </a:ext>
            </a:extLst>
          </p:cNvPr>
          <p:cNvSpPr>
            <a:spLocks noGrp="1"/>
          </p:cNvSpPr>
          <p:nvPr>
            <p:ph type="body" sz="quarter" idx="11"/>
          </p:nvPr>
        </p:nvSpPr>
        <p:spPr>
          <a:xfrm>
            <a:off x="655637" y="904875"/>
            <a:ext cx="7982525" cy="538163"/>
          </a:xfrm>
        </p:spPr>
        <p:txBody>
          <a:bodyPr/>
          <a:lstStyle/>
          <a:p>
            <a:r>
              <a:rPr lang="zh-CN" altLang="en-US" dirty="0"/>
              <a:t>操作</a:t>
            </a:r>
            <a:r>
              <a:rPr lang="en-US" altLang="zh-CN" dirty="0"/>
              <a:t>CSS</a:t>
            </a:r>
            <a:r>
              <a:rPr lang="zh-CN" altLang="en-US" dirty="0"/>
              <a:t> </a:t>
            </a:r>
            <a:r>
              <a:rPr lang="en-US" altLang="zh-CN" dirty="0"/>
              <a:t>–</a:t>
            </a:r>
            <a:r>
              <a:rPr lang="zh-CN" altLang="en-US" dirty="0"/>
              <a:t> 方式</a:t>
            </a:r>
            <a:r>
              <a:rPr lang="en-US" altLang="zh-CN" dirty="0"/>
              <a:t>3</a:t>
            </a:r>
            <a:endParaRPr lang="zh-CN" altLang="en-US" dirty="0"/>
          </a:p>
        </p:txBody>
      </p:sp>
      <p:sp>
        <p:nvSpPr>
          <p:cNvPr id="12" name="文本占位符 11">
            <a:extLst>
              <a:ext uri="{FF2B5EF4-FFF2-40B4-BE49-F238E27FC236}">
                <a16:creationId xmlns:a16="http://schemas.microsoft.com/office/drawing/2014/main" id="{EC2BE6E5-A0D2-0349-805C-49FA20BEF097}"/>
              </a:ext>
            </a:extLst>
          </p:cNvPr>
          <p:cNvSpPr>
            <a:spLocks noGrp="1"/>
          </p:cNvSpPr>
          <p:nvPr>
            <p:ph type="body" sz="quarter" idx="12"/>
          </p:nvPr>
        </p:nvSpPr>
        <p:spPr>
          <a:xfrm>
            <a:off x="637470" y="440406"/>
            <a:ext cx="464183" cy="344919"/>
          </a:xfrm>
        </p:spPr>
        <p:txBody>
          <a:bodyPr>
            <a:normAutofit fontScale="92500" lnSpcReduction="20000"/>
          </a:bodyPr>
          <a:lstStyle/>
          <a:p>
            <a:r>
              <a:rPr lang="en-US" altLang="zh-CN" dirty="0"/>
              <a:t>1</a:t>
            </a:r>
            <a:endParaRPr lang="zh-CN" altLang="en-US" dirty="0"/>
          </a:p>
        </p:txBody>
      </p:sp>
      <p:sp>
        <p:nvSpPr>
          <p:cNvPr id="18" name="内容占位符 7">
            <a:extLst>
              <a:ext uri="{FF2B5EF4-FFF2-40B4-BE49-F238E27FC236}">
                <a16:creationId xmlns:a16="http://schemas.microsoft.com/office/drawing/2014/main" id="{026FFBBC-8C36-4944-A521-F0CF42BB6ADA}"/>
              </a:ext>
            </a:extLst>
          </p:cNvPr>
          <p:cNvSpPr>
            <a:spLocks noGrp="1"/>
          </p:cNvSpPr>
          <p:nvPr>
            <p:ph sz="half" idx="1"/>
          </p:nvPr>
        </p:nvSpPr>
        <p:spPr>
          <a:xfrm>
            <a:off x="889088" y="1610072"/>
            <a:ext cx="10195472" cy="4882987"/>
          </a:xfrm>
        </p:spPr>
        <p:txBody>
          <a:bodyPr>
            <a:noAutofit/>
          </a:bodyPr>
          <a:lstStyle/>
          <a:p>
            <a:r>
              <a:rPr lang="zh-CN" altLang="en-US" dirty="0"/>
              <a:t> </a:t>
            </a:r>
            <a:r>
              <a:rPr lang="en-US" altLang="zh-CN" dirty="0" err="1"/>
              <a:t>window.getComputedStyle</a:t>
            </a:r>
            <a:r>
              <a:rPr lang="en-US" altLang="zh-CN" dirty="0"/>
              <a:t>()</a:t>
            </a:r>
            <a:r>
              <a:rPr lang="zh-CN" altLang="en-US" dirty="0"/>
              <a:t>：返回一个对象，包含所有计算值。</a:t>
            </a:r>
            <a:endParaRPr lang="en-US" altLang="zh-CN" dirty="0"/>
          </a:p>
          <a:p>
            <a:r>
              <a:rPr lang="zh-CN" altLang="en-US" sz="1600" dirty="0">
                <a:solidFill>
                  <a:schemeClr val="accent6"/>
                </a:solidFill>
              </a:rPr>
              <a:t>只读的。。。。</a:t>
            </a:r>
            <a:endParaRPr lang="en-US" altLang="zh-CN" sz="1600" dirty="0">
              <a:solidFill>
                <a:schemeClr val="accent6"/>
              </a:solidFill>
            </a:endParaRPr>
          </a:p>
          <a:p>
            <a:r>
              <a:rPr lang="zh-CN" altLang="en-US" sz="1600" dirty="0">
                <a:solidFill>
                  <a:schemeClr val="accent6"/>
                </a:solidFill>
              </a:rPr>
              <a:t>都是绝对值</a:t>
            </a:r>
            <a:endParaRPr lang="en-US" altLang="zh-CN" sz="1600" dirty="0">
              <a:solidFill>
                <a:schemeClr val="accent6"/>
              </a:solidFill>
            </a:endParaRPr>
          </a:p>
          <a:p>
            <a:r>
              <a:rPr lang="zh-CN" altLang="en-US" sz="1600" dirty="0">
                <a:solidFill>
                  <a:schemeClr val="accent6"/>
                </a:solidFill>
              </a:rPr>
              <a:t>简写属性得不到！</a:t>
            </a:r>
            <a:endParaRPr lang="en-US" altLang="zh-CN" sz="1600" dirty="0">
              <a:solidFill>
                <a:schemeClr val="accent6"/>
              </a:solidFill>
            </a:endParaRPr>
          </a:p>
          <a:p>
            <a:r>
              <a:rPr lang="en-US" altLang="zh-CN" sz="1600" dirty="0" err="1">
                <a:solidFill>
                  <a:schemeClr val="accent6"/>
                </a:solidFill>
              </a:rPr>
              <a:t>cssText</a:t>
            </a:r>
            <a:r>
              <a:rPr lang="zh-CN" altLang="en-US" sz="1600" dirty="0">
                <a:solidFill>
                  <a:schemeClr val="accent6"/>
                </a:solidFill>
              </a:rPr>
              <a:t> 为</a:t>
            </a:r>
            <a:r>
              <a:rPr lang="en-US" altLang="zh-CN" sz="1600" dirty="0">
                <a:solidFill>
                  <a:schemeClr val="accent6"/>
                </a:solidFill>
              </a:rPr>
              <a:t> undefined</a:t>
            </a:r>
          </a:p>
          <a:p>
            <a:endParaRPr lang="zh-CN" altLang="en-US" sz="1600" dirty="0">
              <a:solidFill>
                <a:schemeClr val="accent6"/>
              </a:solidFill>
            </a:endParaRPr>
          </a:p>
          <a:p>
            <a:pPr marL="0" indent="0">
              <a:buNone/>
            </a:pPr>
            <a:endParaRPr lang="en-US" altLang="zh-CN" sz="1600" dirty="0"/>
          </a:p>
        </p:txBody>
      </p:sp>
      <p:pic>
        <p:nvPicPr>
          <p:cNvPr id="4" name="图片 3">
            <a:extLst>
              <a:ext uri="{FF2B5EF4-FFF2-40B4-BE49-F238E27FC236}">
                <a16:creationId xmlns:a16="http://schemas.microsoft.com/office/drawing/2014/main" id="{D29A8FD2-1B2C-4744-8DB6-0EAC661CE1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65502" y="2474444"/>
            <a:ext cx="6918960" cy="3657600"/>
          </a:xfrm>
          <a:prstGeom prst="rect">
            <a:avLst/>
          </a:prstGeom>
        </p:spPr>
      </p:pic>
    </p:spTree>
    <p:extLst>
      <p:ext uri="{BB962C8B-B14F-4D97-AF65-F5344CB8AC3E}">
        <p14:creationId xmlns:p14="http://schemas.microsoft.com/office/powerpoint/2010/main" val="21551739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610360" y="2397760"/>
            <a:ext cx="1296010" cy="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 name="组合 10"/>
          <p:cNvGrpSpPr/>
          <p:nvPr/>
        </p:nvGrpSpPr>
        <p:grpSpPr>
          <a:xfrm>
            <a:off x="1452880" y="3674745"/>
            <a:ext cx="1642110" cy="1642110"/>
            <a:chOff x="1667" y="6676"/>
            <a:chExt cx="2280" cy="2280"/>
          </a:xfrm>
        </p:grpSpPr>
        <p:sp>
          <p:nvSpPr>
            <p:cNvPr id="8" name="椭圆 7"/>
            <p:cNvSpPr/>
            <p:nvPr/>
          </p:nvSpPr>
          <p:spPr>
            <a:xfrm>
              <a:off x="1836" y="6821"/>
              <a:ext cx="1989" cy="198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6" name="图片 35" descr="5bc40d7864e71-13"/>
            <p:cNvPicPr>
              <a:picLocks noChangeAspect="1"/>
            </p:cNvPicPr>
            <p:nvPr/>
          </p:nvPicPr>
          <p:blipFill>
            <a:blip r:embed="rId4"/>
            <a:stretch>
              <a:fillRect/>
            </a:stretch>
          </p:blipFill>
          <p:spPr>
            <a:xfrm>
              <a:off x="1667" y="6676"/>
              <a:ext cx="2280" cy="2280"/>
            </a:xfrm>
            <a:prstGeom prst="rect">
              <a:avLst/>
            </a:prstGeom>
          </p:spPr>
        </p:pic>
      </p:grpSp>
      <p:sp>
        <p:nvSpPr>
          <p:cNvPr id="10" name="标题 9">
            <a:extLst>
              <a:ext uri="{FF2B5EF4-FFF2-40B4-BE49-F238E27FC236}">
                <a16:creationId xmlns:a16="http://schemas.microsoft.com/office/drawing/2014/main" id="{E2DF39B3-AAFB-D041-B11B-6433582A1BA5}"/>
              </a:ext>
            </a:extLst>
          </p:cNvPr>
          <p:cNvSpPr>
            <a:spLocks noGrp="1"/>
          </p:cNvSpPr>
          <p:nvPr>
            <p:ph type="ctrTitle"/>
          </p:nvPr>
        </p:nvSpPr>
        <p:spPr>
          <a:xfrm>
            <a:off x="1610360" y="2509330"/>
            <a:ext cx="9636760" cy="937448"/>
          </a:xfrm>
        </p:spPr>
        <p:txBody>
          <a:bodyPr/>
          <a:lstStyle/>
          <a:p>
            <a:r>
              <a:rPr lang="zh-CN" altLang="en-US" dirty="0"/>
              <a:t>事件</a:t>
            </a:r>
          </a:p>
        </p:txBody>
      </p:sp>
      <p:sp>
        <p:nvSpPr>
          <p:cNvPr id="12" name="副标题 11">
            <a:extLst>
              <a:ext uri="{FF2B5EF4-FFF2-40B4-BE49-F238E27FC236}">
                <a16:creationId xmlns:a16="http://schemas.microsoft.com/office/drawing/2014/main" id="{5356BE09-0DA6-F842-9D9A-446B536C14D5}"/>
              </a:ext>
            </a:extLst>
          </p:cNvPr>
          <p:cNvSpPr>
            <a:spLocks noGrp="1"/>
          </p:cNvSpPr>
          <p:nvPr>
            <p:ph type="subTitle" idx="1"/>
          </p:nvPr>
        </p:nvSpPr>
        <p:spPr/>
        <p:txBody>
          <a:bodyPr/>
          <a:lstStyle/>
          <a:p>
            <a:r>
              <a:rPr lang="en-US" altLang="zh-CN" dirty="0"/>
              <a:t>2</a:t>
            </a:r>
            <a:endParaRPr lang="zh-CN" altLang="en-US" dirty="0"/>
          </a:p>
        </p:txBody>
      </p:sp>
    </p:spTree>
    <p:custDataLst>
      <p:tags r:id="rId1"/>
    </p:custDataLst>
    <p:extLst>
      <p:ext uri="{BB962C8B-B14F-4D97-AF65-F5344CB8AC3E}">
        <p14:creationId xmlns:p14="http://schemas.microsoft.com/office/powerpoint/2010/main" val="15988841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19BC14-7F69-0A42-BDC5-2E9610DF30B2}"/>
              </a:ext>
            </a:extLst>
          </p:cNvPr>
          <p:cNvSpPr>
            <a:spLocks noGrp="1"/>
          </p:cNvSpPr>
          <p:nvPr>
            <p:ph type="ctrTitle"/>
          </p:nvPr>
        </p:nvSpPr>
        <p:spPr>
          <a:xfrm>
            <a:off x="9487711" y="448455"/>
            <a:ext cx="2471542" cy="385445"/>
          </a:xfrm>
        </p:spPr>
        <p:txBody>
          <a:bodyPr/>
          <a:lstStyle/>
          <a:p>
            <a:r>
              <a:rPr kumimoji="1" lang="en-US" altLang="zh-CN" dirty="0"/>
              <a:t>JavaScript</a:t>
            </a:r>
            <a:r>
              <a:rPr kumimoji="1" lang="zh-CN" altLang="en-US" dirty="0"/>
              <a:t>浏览器编程</a:t>
            </a:r>
          </a:p>
        </p:txBody>
      </p:sp>
      <p:sp>
        <p:nvSpPr>
          <p:cNvPr id="10" name="文本占位符 9">
            <a:extLst>
              <a:ext uri="{FF2B5EF4-FFF2-40B4-BE49-F238E27FC236}">
                <a16:creationId xmlns:a16="http://schemas.microsoft.com/office/drawing/2014/main" id="{B579052B-739C-F14E-9CAA-0B5ED8AF4E3B}"/>
              </a:ext>
            </a:extLst>
          </p:cNvPr>
          <p:cNvSpPr>
            <a:spLocks noGrp="1"/>
          </p:cNvSpPr>
          <p:nvPr>
            <p:ph type="body" sz="quarter" idx="10"/>
          </p:nvPr>
        </p:nvSpPr>
        <p:spPr/>
        <p:txBody>
          <a:bodyPr/>
          <a:lstStyle/>
          <a:p>
            <a:r>
              <a:rPr lang="zh-CN" altLang="en-US" dirty="0"/>
              <a:t>事件</a:t>
            </a:r>
          </a:p>
        </p:txBody>
      </p:sp>
      <p:sp>
        <p:nvSpPr>
          <p:cNvPr id="11" name="文本占位符 10">
            <a:extLst>
              <a:ext uri="{FF2B5EF4-FFF2-40B4-BE49-F238E27FC236}">
                <a16:creationId xmlns:a16="http://schemas.microsoft.com/office/drawing/2014/main" id="{D89A058C-5EA5-7841-9B23-082A326A5F3F}"/>
              </a:ext>
            </a:extLst>
          </p:cNvPr>
          <p:cNvSpPr>
            <a:spLocks noGrp="1"/>
          </p:cNvSpPr>
          <p:nvPr>
            <p:ph type="body" sz="quarter" idx="11"/>
          </p:nvPr>
        </p:nvSpPr>
        <p:spPr>
          <a:xfrm>
            <a:off x="655637" y="904875"/>
            <a:ext cx="7982525" cy="538163"/>
          </a:xfrm>
        </p:spPr>
        <p:txBody>
          <a:bodyPr/>
          <a:lstStyle/>
          <a:p>
            <a:r>
              <a:rPr lang="zh-CN" altLang="en-US" dirty="0"/>
              <a:t>事件驱动编程模型</a:t>
            </a:r>
          </a:p>
        </p:txBody>
      </p:sp>
      <p:sp>
        <p:nvSpPr>
          <p:cNvPr id="12" name="文本占位符 11">
            <a:extLst>
              <a:ext uri="{FF2B5EF4-FFF2-40B4-BE49-F238E27FC236}">
                <a16:creationId xmlns:a16="http://schemas.microsoft.com/office/drawing/2014/main" id="{EC2BE6E5-A0D2-0349-805C-49FA20BEF097}"/>
              </a:ext>
            </a:extLst>
          </p:cNvPr>
          <p:cNvSpPr>
            <a:spLocks noGrp="1"/>
          </p:cNvSpPr>
          <p:nvPr>
            <p:ph type="body" sz="quarter" idx="12"/>
          </p:nvPr>
        </p:nvSpPr>
        <p:spPr>
          <a:xfrm>
            <a:off x="637470" y="440406"/>
            <a:ext cx="464183" cy="344919"/>
          </a:xfrm>
        </p:spPr>
        <p:txBody>
          <a:bodyPr>
            <a:normAutofit fontScale="92500" lnSpcReduction="20000"/>
          </a:bodyPr>
          <a:lstStyle/>
          <a:p>
            <a:r>
              <a:rPr lang="en-US" altLang="zh-CN" dirty="0"/>
              <a:t>2</a:t>
            </a:r>
            <a:endParaRPr lang="zh-CN" altLang="en-US" dirty="0"/>
          </a:p>
        </p:txBody>
      </p:sp>
      <p:sp>
        <p:nvSpPr>
          <p:cNvPr id="18" name="内容占位符 7">
            <a:extLst>
              <a:ext uri="{FF2B5EF4-FFF2-40B4-BE49-F238E27FC236}">
                <a16:creationId xmlns:a16="http://schemas.microsoft.com/office/drawing/2014/main" id="{026FFBBC-8C36-4944-A521-F0CF42BB6ADA}"/>
              </a:ext>
            </a:extLst>
          </p:cNvPr>
          <p:cNvSpPr>
            <a:spLocks noGrp="1"/>
          </p:cNvSpPr>
          <p:nvPr>
            <p:ph sz="half" idx="1"/>
          </p:nvPr>
        </p:nvSpPr>
        <p:spPr>
          <a:xfrm>
            <a:off x="889088" y="1610072"/>
            <a:ext cx="10586986" cy="4882987"/>
          </a:xfrm>
        </p:spPr>
        <p:txBody>
          <a:bodyPr>
            <a:noAutofit/>
          </a:bodyPr>
          <a:lstStyle/>
          <a:p>
            <a:r>
              <a:rPr lang="zh-CN" altLang="en-US" sz="1600"/>
              <a:t>浏览器中的</a:t>
            </a:r>
            <a:r>
              <a:rPr lang="en-US" altLang="zh-CN" sz="1600"/>
              <a:t>JavaScript</a:t>
            </a:r>
            <a:r>
              <a:rPr lang="zh-CN" altLang="en-US" sz="1600"/>
              <a:t>程序使用异步事件驱动编程模型。</a:t>
            </a:r>
            <a:endParaRPr lang="en-US" altLang="zh-CN" sz="1600"/>
          </a:p>
          <a:p>
            <a:r>
              <a:rPr lang="zh-CN" altLang="en-US" sz="1600"/>
              <a:t>在这种编程风格中，每当文档或浏览器或与之相关的元素或对象发生有趣的事情时，浏览器就会生成一个事件。例如，浏览器在完成加载文档、用户将鼠标移到超链接上或用户敲击键盘上的键时生成事件。</a:t>
            </a:r>
            <a:endParaRPr lang="en-US" altLang="zh-CN" sz="1600"/>
          </a:p>
          <a:p>
            <a:r>
              <a:rPr lang="zh-CN" altLang="en-US" sz="1600"/>
              <a:t>如果</a:t>
            </a:r>
            <a:r>
              <a:rPr lang="en-US" altLang="zh-CN" sz="1600"/>
              <a:t>JavaScript</a:t>
            </a:r>
            <a:r>
              <a:rPr lang="zh-CN" altLang="en-US" sz="1600"/>
              <a:t>应用程序关心特定类型的事件，它可以注册一个或多个函数，以便在该类型的事件发生时调用。</a:t>
            </a:r>
            <a:endParaRPr lang="en-US" altLang="zh-CN" sz="1600"/>
          </a:p>
          <a:p>
            <a:r>
              <a:rPr lang="zh-CN" altLang="en-US" sz="1600">
                <a:sym typeface="Wingdings" pitchFamily="2" charset="2"/>
              </a:rPr>
              <a:t>等待事件发生，然后作出响应。</a:t>
            </a:r>
            <a:endParaRPr lang="en-US" altLang="zh-CN" sz="1600">
              <a:sym typeface="Wingdings" pitchFamily="2" charset="2"/>
            </a:endParaRPr>
          </a:p>
          <a:p>
            <a:r>
              <a:rPr lang="zh-CN" altLang="en-US" sz="1600">
                <a:solidFill>
                  <a:schemeClr val="accent6"/>
                </a:solidFill>
              </a:rPr>
              <a:t>事件</a:t>
            </a:r>
            <a:r>
              <a:rPr lang="zh-CN" altLang="en-US" sz="1600"/>
              <a:t>：用户与页面交互时发生的行为。</a:t>
            </a:r>
            <a:endParaRPr lang="en-US" altLang="zh-CN" sz="1600"/>
          </a:p>
        </p:txBody>
      </p:sp>
    </p:spTree>
    <p:extLst>
      <p:ext uri="{BB962C8B-B14F-4D97-AF65-F5344CB8AC3E}">
        <p14:creationId xmlns:p14="http://schemas.microsoft.com/office/powerpoint/2010/main" val="6456913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19BC14-7F69-0A42-BDC5-2E9610DF30B2}"/>
              </a:ext>
            </a:extLst>
          </p:cNvPr>
          <p:cNvSpPr>
            <a:spLocks noGrp="1"/>
          </p:cNvSpPr>
          <p:nvPr>
            <p:ph type="ctrTitle"/>
          </p:nvPr>
        </p:nvSpPr>
        <p:spPr>
          <a:xfrm>
            <a:off x="9487711" y="448455"/>
            <a:ext cx="2471542" cy="385445"/>
          </a:xfrm>
        </p:spPr>
        <p:txBody>
          <a:bodyPr/>
          <a:lstStyle/>
          <a:p>
            <a:r>
              <a:rPr kumimoji="1" lang="en-US" altLang="zh-CN" dirty="0"/>
              <a:t>JavaScript</a:t>
            </a:r>
            <a:r>
              <a:rPr kumimoji="1" lang="zh-CN" altLang="en-US" dirty="0"/>
              <a:t>浏览器编程</a:t>
            </a:r>
          </a:p>
        </p:txBody>
      </p:sp>
      <p:sp>
        <p:nvSpPr>
          <p:cNvPr id="10" name="文本占位符 9">
            <a:extLst>
              <a:ext uri="{FF2B5EF4-FFF2-40B4-BE49-F238E27FC236}">
                <a16:creationId xmlns:a16="http://schemas.microsoft.com/office/drawing/2014/main" id="{B579052B-739C-F14E-9CAA-0B5ED8AF4E3B}"/>
              </a:ext>
            </a:extLst>
          </p:cNvPr>
          <p:cNvSpPr>
            <a:spLocks noGrp="1"/>
          </p:cNvSpPr>
          <p:nvPr>
            <p:ph type="body" sz="quarter" idx="10"/>
          </p:nvPr>
        </p:nvSpPr>
        <p:spPr/>
        <p:txBody>
          <a:bodyPr/>
          <a:lstStyle/>
          <a:p>
            <a:r>
              <a:rPr lang="zh-CN" altLang="en-US" dirty="0"/>
              <a:t>嵌入</a:t>
            </a:r>
            <a:r>
              <a:rPr lang="en-US" altLang="zh-CN" dirty="0"/>
              <a:t>JavaScript</a:t>
            </a:r>
            <a:endParaRPr lang="zh-CN" altLang="en-US" dirty="0"/>
          </a:p>
        </p:txBody>
      </p:sp>
      <p:sp>
        <p:nvSpPr>
          <p:cNvPr id="11" name="文本占位符 10">
            <a:extLst>
              <a:ext uri="{FF2B5EF4-FFF2-40B4-BE49-F238E27FC236}">
                <a16:creationId xmlns:a16="http://schemas.microsoft.com/office/drawing/2014/main" id="{D89A058C-5EA5-7841-9B23-082A326A5F3F}"/>
              </a:ext>
            </a:extLst>
          </p:cNvPr>
          <p:cNvSpPr>
            <a:spLocks noGrp="1"/>
          </p:cNvSpPr>
          <p:nvPr>
            <p:ph type="body" sz="quarter" idx="11"/>
          </p:nvPr>
        </p:nvSpPr>
        <p:spPr/>
        <p:txBody>
          <a:bodyPr/>
          <a:lstStyle/>
          <a:p>
            <a:r>
              <a:rPr lang="zh-CN" altLang="en-US" dirty="0"/>
              <a:t>在网页中嵌入 </a:t>
            </a:r>
            <a:r>
              <a:rPr lang="en-US" altLang="zh-CN" dirty="0"/>
              <a:t>JavaScript</a:t>
            </a:r>
            <a:endParaRPr lang="zh-CN" altLang="en-US" dirty="0"/>
          </a:p>
        </p:txBody>
      </p:sp>
      <p:sp>
        <p:nvSpPr>
          <p:cNvPr id="12" name="文本占位符 11">
            <a:extLst>
              <a:ext uri="{FF2B5EF4-FFF2-40B4-BE49-F238E27FC236}">
                <a16:creationId xmlns:a16="http://schemas.microsoft.com/office/drawing/2014/main" id="{EC2BE6E5-A0D2-0349-805C-49FA20BEF097}"/>
              </a:ext>
            </a:extLst>
          </p:cNvPr>
          <p:cNvSpPr>
            <a:spLocks noGrp="1"/>
          </p:cNvSpPr>
          <p:nvPr>
            <p:ph type="body" sz="quarter" idx="12"/>
          </p:nvPr>
        </p:nvSpPr>
        <p:spPr>
          <a:xfrm>
            <a:off x="637470" y="440406"/>
            <a:ext cx="464183" cy="344919"/>
          </a:xfrm>
        </p:spPr>
        <p:txBody>
          <a:bodyPr>
            <a:normAutofit fontScale="92500" lnSpcReduction="20000"/>
          </a:bodyPr>
          <a:lstStyle/>
          <a:p>
            <a:r>
              <a:rPr lang="en-US" altLang="zh-CN" dirty="0"/>
              <a:t>0</a:t>
            </a:r>
            <a:endParaRPr lang="zh-CN" altLang="en-US" dirty="0"/>
          </a:p>
        </p:txBody>
      </p:sp>
      <p:sp>
        <p:nvSpPr>
          <p:cNvPr id="7" name="内容占位符 7">
            <a:extLst>
              <a:ext uri="{FF2B5EF4-FFF2-40B4-BE49-F238E27FC236}">
                <a16:creationId xmlns:a16="http://schemas.microsoft.com/office/drawing/2014/main" id="{343171CC-6B10-1D43-A61C-BBC8DEC9B627}"/>
              </a:ext>
            </a:extLst>
          </p:cNvPr>
          <p:cNvSpPr>
            <a:spLocks noGrp="1"/>
          </p:cNvSpPr>
          <p:nvPr>
            <p:ph sz="half" idx="1"/>
          </p:nvPr>
        </p:nvSpPr>
        <p:spPr>
          <a:xfrm>
            <a:off x="992849" y="1811110"/>
            <a:ext cx="10797073" cy="4882987"/>
          </a:xfrm>
        </p:spPr>
        <p:txBody>
          <a:bodyPr>
            <a:normAutofit/>
          </a:bodyPr>
          <a:lstStyle/>
          <a:p>
            <a:r>
              <a:rPr lang="zh-CN" altLang="en-US" dirty="0"/>
              <a:t>  在</a:t>
            </a:r>
            <a:r>
              <a:rPr lang="en-US" altLang="zh-CN" dirty="0"/>
              <a:t>HTML</a:t>
            </a:r>
            <a:r>
              <a:rPr lang="zh-CN" altLang="en-US" dirty="0"/>
              <a:t>网页中嵌入 </a:t>
            </a:r>
            <a:r>
              <a:rPr lang="en-US" altLang="zh-CN" dirty="0"/>
              <a:t>JavaScript</a:t>
            </a:r>
            <a:r>
              <a:rPr lang="zh-CN" altLang="en-US" dirty="0"/>
              <a:t> 的方式：</a:t>
            </a:r>
            <a:endParaRPr lang="en-US" altLang="zh-CN" dirty="0"/>
          </a:p>
          <a:p>
            <a:pPr marL="457200" lvl="1" indent="0">
              <a:buNone/>
            </a:pPr>
            <a:r>
              <a:rPr lang="zh-CN" altLang="en-US" dirty="0"/>
              <a:t> </a:t>
            </a:r>
            <a:endParaRPr lang="en-US" altLang="zh-CN" dirty="0"/>
          </a:p>
          <a:p>
            <a:pPr lvl="1"/>
            <a:endParaRPr lang="en-US" altLang="zh-CN" dirty="0"/>
          </a:p>
          <a:p>
            <a:pPr lvl="1"/>
            <a:endParaRPr lang="en-US" altLang="zh-CN" dirty="0"/>
          </a:p>
          <a:p>
            <a:pPr lvl="1"/>
            <a:endParaRPr lang="en-US" altLang="zh-CN" dirty="0"/>
          </a:p>
          <a:p>
            <a:pPr lvl="1"/>
            <a:endParaRPr lang="en-US" altLang="zh-CN" dirty="0"/>
          </a:p>
          <a:p>
            <a:pPr lvl="1"/>
            <a:endParaRPr lang="en-US" altLang="zh-CN" dirty="0"/>
          </a:p>
          <a:p>
            <a:pPr lvl="1"/>
            <a:endParaRPr lang="en-US" altLang="zh-CN" dirty="0"/>
          </a:p>
          <a:p>
            <a:r>
              <a:rPr lang="en-US" altLang="zh-CN" dirty="0"/>
              <a:t> </a:t>
            </a:r>
            <a:r>
              <a:rPr lang="zh-CN" altLang="en-US" dirty="0"/>
              <a:t>位置：</a:t>
            </a:r>
            <a:r>
              <a:rPr lang="en-US" altLang="zh-CN" dirty="0"/>
              <a:t>head</a:t>
            </a:r>
            <a:r>
              <a:rPr lang="zh-CN" altLang="en-US" dirty="0"/>
              <a:t>部分、</a:t>
            </a:r>
            <a:r>
              <a:rPr lang="en-US" altLang="zh-CN" dirty="0"/>
              <a:t>body</a:t>
            </a:r>
            <a:r>
              <a:rPr lang="zh-CN" altLang="en-US" dirty="0"/>
              <a:t> 部分都可以。</a:t>
            </a:r>
            <a:endParaRPr lang="en-US" altLang="zh-CN" dirty="0"/>
          </a:p>
        </p:txBody>
      </p:sp>
      <p:sp>
        <p:nvSpPr>
          <p:cNvPr id="3" name="矩形 2">
            <a:extLst>
              <a:ext uri="{FF2B5EF4-FFF2-40B4-BE49-F238E27FC236}">
                <a16:creationId xmlns:a16="http://schemas.microsoft.com/office/drawing/2014/main" id="{BA6F3E05-B037-5246-9F11-FD54B35A9C63}"/>
              </a:ext>
            </a:extLst>
          </p:cNvPr>
          <p:cNvSpPr/>
          <p:nvPr/>
        </p:nvSpPr>
        <p:spPr>
          <a:xfrm>
            <a:off x="1433147" y="2602331"/>
            <a:ext cx="9961685" cy="2031325"/>
          </a:xfrm>
          <a:prstGeom prst="rect">
            <a:avLst/>
          </a:prstGeom>
          <a:ln>
            <a:solidFill>
              <a:schemeClr val="accent1">
                <a:hueOff val="0"/>
                <a:satOff val="0"/>
                <a:lumOff val="0"/>
              </a:schemeClr>
            </a:solidFill>
          </a:ln>
        </p:spPr>
        <p:txBody>
          <a:bodyPr wrap="square">
            <a:spAutoFit/>
          </a:bodyPr>
          <a:lstStyle/>
          <a:p>
            <a:r>
              <a:rPr lang="en-US" altLang="zh-CN" b="0">
                <a:solidFill>
                  <a:srgbClr val="BBBBBB"/>
                </a:solidFill>
                <a:effectLst/>
                <a:latin typeface="Fira Code" panose="020B0509050000020004" pitchFamily="49" charset="0"/>
              </a:rPr>
              <a:t>&lt;</a:t>
            </a:r>
            <a:r>
              <a:rPr lang="en-US" altLang="zh-CN" b="0">
                <a:solidFill>
                  <a:srgbClr val="F92672"/>
                </a:solidFill>
                <a:effectLst/>
                <a:latin typeface="Fira Code" panose="020B0509050000020004" pitchFamily="49" charset="0"/>
              </a:rPr>
              <a:t>script</a:t>
            </a:r>
            <a:r>
              <a:rPr lang="en-US" altLang="zh-CN" b="0">
                <a:solidFill>
                  <a:srgbClr val="BBBBBB"/>
                </a:solidFill>
                <a:effectLst/>
                <a:latin typeface="Fira Code" panose="020B0509050000020004" pitchFamily="49" charset="0"/>
              </a:rPr>
              <a:t>&gt;</a:t>
            </a:r>
          </a:p>
          <a:p>
            <a:r>
              <a:rPr lang="en-US" altLang="zh-CN" b="0">
                <a:solidFill>
                  <a:srgbClr val="F39C12"/>
                </a:solidFill>
                <a:effectLst/>
                <a:latin typeface="Fira Code" panose="020B0509050000020004" pitchFamily="49" charset="0"/>
              </a:rPr>
              <a:t>  console</a:t>
            </a:r>
            <a:r>
              <a:rPr lang="en-US" altLang="zh-CN" b="0">
                <a:solidFill>
                  <a:srgbClr val="BBBBBB"/>
                </a:solidFill>
                <a:effectLst/>
                <a:latin typeface="Fira Code" panose="020B0509050000020004" pitchFamily="49" charset="0"/>
              </a:rPr>
              <a:t>.</a:t>
            </a:r>
            <a:r>
              <a:rPr lang="en-US" altLang="zh-CN" b="0">
                <a:solidFill>
                  <a:srgbClr val="FFE66D"/>
                </a:solidFill>
                <a:effectLst/>
                <a:latin typeface="Fira Code" panose="020B0509050000020004" pitchFamily="49" charset="0"/>
              </a:rPr>
              <a:t>log</a:t>
            </a:r>
            <a:r>
              <a:rPr lang="en-US" altLang="zh-CN" b="0">
                <a:solidFill>
                  <a:srgbClr val="BBBBBB"/>
                </a:solidFill>
                <a:effectLst/>
                <a:latin typeface="Fira Code" panose="020B0509050000020004" pitchFamily="49" charset="0"/>
              </a:rPr>
              <a:t>(</a:t>
            </a:r>
            <a:r>
              <a:rPr lang="en-US" altLang="zh-CN" b="0">
                <a:solidFill>
                  <a:srgbClr val="96E072"/>
                </a:solidFill>
                <a:effectLst/>
                <a:latin typeface="Fira Code" panose="020B0509050000020004" pitchFamily="49" charset="0"/>
              </a:rPr>
              <a:t>'Hello, JavaScript!'</a:t>
            </a:r>
            <a:r>
              <a:rPr lang="en-US" altLang="zh-CN" b="0">
                <a:solidFill>
                  <a:srgbClr val="BBBBBB"/>
                </a:solidFill>
                <a:effectLst/>
                <a:latin typeface="Fira Code" panose="020B0509050000020004" pitchFamily="49" charset="0"/>
              </a:rPr>
              <a:t>)</a:t>
            </a:r>
          </a:p>
          <a:p>
            <a:r>
              <a:rPr lang="en-US" altLang="zh-CN" b="0">
                <a:solidFill>
                  <a:srgbClr val="BBBBBB"/>
                </a:solidFill>
                <a:effectLst/>
                <a:latin typeface="Fira Code" panose="020B0509050000020004" pitchFamily="49" charset="0"/>
              </a:rPr>
              <a:t>&lt;/</a:t>
            </a:r>
            <a:r>
              <a:rPr lang="en-US" altLang="zh-CN" b="0">
                <a:solidFill>
                  <a:srgbClr val="F92672"/>
                </a:solidFill>
                <a:effectLst/>
                <a:latin typeface="Fira Code" panose="020B0509050000020004" pitchFamily="49" charset="0"/>
              </a:rPr>
              <a:t>script</a:t>
            </a:r>
            <a:r>
              <a:rPr lang="en-US" altLang="zh-CN" b="0">
                <a:solidFill>
                  <a:srgbClr val="BBBBBB"/>
                </a:solidFill>
                <a:effectLst/>
                <a:latin typeface="Fira Code" panose="020B0509050000020004" pitchFamily="49" charset="0"/>
              </a:rPr>
              <a:t>&gt;</a:t>
            </a:r>
          </a:p>
          <a:p>
            <a:br>
              <a:rPr lang="en-US" altLang="zh-CN" b="0">
                <a:solidFill>
                  <a:srgbClr val="BBBBBB"/>
                </a:solidFill>
                <a:effectLst/>
                <a:latin typeface="Fira Code" panose="020B0509050000020004" pitchFamily="49" charset="0"/>
              </a:rPr>
            </a:br>
            <a:r>
              <a:rPr lang="en-US" altLang="zh-CN" b="0">
                <a:solidFill>
                  <a:srgbClr val="BBBBBB"/>
                </a:solidFill>
                <a:effectLst/>
                <a:latin typeface="Fira Code" panose="020B0509050000020004" pitchFamily="49" charset="0"/>
              </a:rPr>
              <a:t>&lt;</a:t>
            </a:r>
            <a:r>
              <a:rPr lang="en-US" altLang="zh-CN" b="0">
                <a:solidFill>
                  <a:srgbClr val="F92672"/>
                </a:solidFill>
                <a:effectLst/>
                <a:latin typeface="Fira Code" panose="020B0509050000020004" pitchFamily="49" charset="0"/>
              </a:rPr>
              <a:t>script</a:t>
            </a:r>
            <a:r>
              <a:rPr lang="en-US" altLang="zh-CN" b="0">
                <a:solidFill>
                  <a:srgbClr val="BBBBBB"/>
                </a:solidFill>
                <a:effectLst/>
                <a:latin typeface="Fira Code" panose="020B0509050000020004" pitchFamily="49" charset="0"/>
              </a:rPr>
              <a:t> </a:t>
            </a:r>
            <a:r>
              <a:rPr lang="en-US" altLang="zh-CN" b="0">
                <a:solidFill>
                  <a:srgbClr val="FFE66D"/>
                </a:solidFill>
                <a:effectLst/>
                <a:latin typeface="Fira Code" panose="020B0509050000020004" pitchFamily="49" charset="0"/>
              </a:rPr>
              <a:t>src</a:t>
            </a:r>
            <a:r>
              <a:rPr lang="en-US" altLang="zh-CN" b="0">
                <a:solidFill>
                  <a:srgbClr val="BBBBBB"/>
                </a:solidFill>
                <a:effectLst/>
                <a:latin typeface="Fira Code" panose="020B0509050000020004" pitchFamily="49" charset="0"/>
              </a:rPr>
              <a:t>=</a:t>
            </a:r>
            <a:r>
              <a:rPr lang="en-US" altLang="zh-CN" b="0">
                <a:solidFill>
                  <a:srgbClr val="96E072"/>
                </a:solidFill>
                <a:effectLst/>
                <a:latin typeface="Fira Code" panose="020B0509050000020004" pitchFamily="49" charset="0"/>
              </a:rPr>
              <a:t>"dom.js"</a:t>
            </a:r>
            <a:r>
              <a:rPr lang="en-US" altLang="zh-CN" b="0">
                <a:solidFill>
                  <a:srgbClr val="BBBBBB"/>
                </a:solidFill>
                <a:effectLst/>
                <a:latin typeface="Fira Code" panose="020B0509050000020004" pitchFamily="49" charset="0"/>
              </a:rPr>
              <a:t>&gt;&lt;/</a:t>
            </a:r>
            <a:r>
              <a:rPr lang="en-US" altLang="zh-CN" b="0">
                <a:solidFill>
                  <a:srgbClr val="F92672"/>
                </a:solidFill>
                <a:effectLst/>
                <a:latin typeface="Fira Code" panose="020B0509050000020004" pitchFamily="49" charset="0"/>
              </a:rPr>
              <a:t>script</a:t>
            </a:r>
            <a:r>
              <a:rPr lang="en-US" altLang="zh-CN" b="0">
                <a:solidFill>
                  <a:srgbClr val="BBBBBB"/>
                </a:solidFill>
                <a:effectLst/>
                <a:latin typeface="Fira Code" panose="020B0509050000020004" pitchFamily="49" charset="0"/>
              </a:rPr>
              <a:t>&gt;</a:t>
            </a:r>
          </a:p>
          <a:p>
            <a:br>
              <a:rPr lang="en-US" altLang="zh-CN" b="0">
                <a:solidFill>
                  <a:srgbClr val="BBBBBB"/>
                </a:solidFill>
                <a:effectLst/>
                <a:latin typeface="Fira Code" panose="020B0509050000020004" pitchFamily="49" charset="0"/>
              </a:rPr>
            </a:br>
            <a:r>
              <a:rPr lang="en-US" altLang="zh-CN" b="0">
                <a:solidFill>
                  <a:srgbClr val="BBBBBB"/>
                </a:solidFill>
                <a:effectLst/>
                <a:latin typeface="Fira Code" panose="020B0509050000020004" pitchFamily="49" charset="0"/>
              </a:rPr>
              <a:t>&lt;</a:t>
            </a:r>
            <a:r>
              <a:rPr lang="en-US" altLang="zh-CN" b="0">
                <a:solidFill>
                  <a:srgbClr val="F92672"/>
                </a:solidFill>
                <a:effectLst/>
                <a:latin typeface="Fira Code" panose="020B0509050000020004" pitchFamily="49" charset="0"/>
              </a:rPr>
              <a:t>button</a:t>
            </a:r>
            <a:r>
              <a:rPr lang="en-US" altLang="zh-CN" b="0">
                <a:solidFill>
                  <a:srgbClr val="BBBBBB"/>
                </a:solidFill>
                <a:effectLst/>
                <a:latin typeface="Fira Code" panose="020B0509050000020004" pitchFamily="49" charset="0"/>
              </a:rPr>
              <a:t> </a:t>
            </a:r>
            <a:r>
              <a:rPr lang="en-US" altLang="zh-CN" b="0">
                <a:solidFill>
                  <a:srgbClr val="FFE66D"/>
                </a:solidFill>
                <a:effectLst/>
                <a:latin typeface="Fira Code" panose="020B0509050000020004" pitchFamily="49" charset="0"/>
              </a:rPr>
              <a:t>onclick</a:t>
            </a:r>
            <a:r>
              <a:rPr lang="en-US" altLang="zh-CN" b="0">
                <a:solidFill>
                  <a:srgbClr val="BBBBBB"/>
                </a:solidFill>
                <a:effectLst/>
                <a:latin typeface="Fira Code" panose="020B0509050000020004" pitchFamily="49" charset="0"/>
              </a:rPr>
              <a:t> = </a:t>
            </a:r>
            <a:r>
              <a:rPr lang="en-US" altLang="zh-CN" b="0">
                <a:solidFill>
                  <a:srgbClr val="96E072"/>
                </a:solidFill>
                <a:effectLst/>
                <a:latin typeface="Fira Code" panose="020B0509050000020004" pitchFamily="49" charset="0"/>
              </a:rPr>
              <a:t>"javascript:</a:t>
            </a:r>
            <a:r>
              <a:rPr lang="en-US" altLang="zh-CN" b="0">
                <a:solidFill>
                  <a:srgbClr val="F39C12"/>
                </a:solidFill>
                <a:effectLst/>
                <a:latin typeface="Fira Code" panose="020B0509050000020004" pitchFamily="49" charset="0"/>
              </a:rPr>
              <a:t>console</a:t>
            </a:r>
            <a:r>
              <a:rPr lang="en-US" altLang="zh-CN" b="0">
                <a:solidFill>
                  <a:srgbClr val="96E072"/>
                </a:solidFill>
                <a:effectLst/>
                <a:latin typeface="Fira Code" panose="020B0509050000020004" pitchFamily="49" charset="0"/>
              </a:rPr>
              <a:t>.</a:t>
            </a:r>
            <a:r>
              <a:rPr lang="en-US" altLang="zh-CN" b="0">
                <a:solidFill>
                  <a:srgbClr val="FFE66D"/>
                </a:solidFill>
                <a:effectLst/>
                <a:latin typeface="Fira Code" panose="020B0509050000020004" pitchFamily="49" charset="0"/>
              </a:rPr>
              <a:t>log</a:t>
            </a:r>
            <a:r>
              <a:rPr lang="en-US" altLang="zh-CN" b="0">
                <a:solidFill>
                  <a:srgbClr val="96E072"/>
                </a:solidFill>
                <a:effectLst/>
                <a:latin typeface="Fira Code" panose="020B0509050000020004" pitchFamily="49" charset="0"/>
              </a:rPr>
              <a:t>('hi, js')"</a:t>
            </a:r>
            <a:r>
              <a:rPr lang="en-US" altLang="zh-CN" b="0">
                <a:solidFill>
                  <a:srgbClr val="BBBBBB"/>
                </a:solidFill>
                <a:effectLst/>
                <a:latin typeface="Fira Code" panose="020B0509050000020004" pitchFamily="49" charset="0"/>
              </a:rPr>
              <a:t>&gt;Click me!&lt;/</a:t>
            </a:r>
            <a:r>
              <a:rPr lang="en-US" altLang="zh-CN" b="0">
                <a:solidFill>
                  <a:srgbClr val="F92672"/>
                </a:solidFill>
                <a:effectLst/>
                <a:latin typeface="Fira Code" panose="020B0509050000020004" pitchFamily="49" charset="0"/>
              </a:rPr>
              <a:t>button</a:t>
            </a:r>
            <a:r>
              <a:rPr lang="en-US" altLang="zh-CN" b="0">
                <a:solidFill>
                  <a:srgbClr val="BBBBBB"/>
                </a:solidFill>
                <a:effectLst/>
                <a:latin typeface="Fira Code" panose="020B0509050000020004" pitchFamily="49" charset="0"/>
              </a:rPr>
              <a:t>&gt;</a:t>
            </a:r>
          </a:p>
        </p:txBody>
      </p:sp>
    </p:spTree>
    <p:extLst>
      <p:ext uri="{BB962C8B-B14F-4D97-AF65-F5344CB8AC3E}">
        <p14:creationId xmlns:p14="http://schemas.microsoft.com/office/powerpoint/2010/main" val="180750186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19BC14-7F69-0A42-BDC5-2E9610DF30B2}"/>
              </a:ext>
            </a:extLst>
          </p:cNvPr>
          <p:cNvSpPr>
            <a:spLocks noGrp="1"/>
          </p:cNvSpPr>
          <p:nvPr>
            <p:ph type="ctrTitle"/>
          </p:nvPr>
        </p:nvSpPr>
        <p:spPr>
          <a:xfrm>
            <a:off x="9487711" y="448455"/>
            <a:ext cx="2471542" cy="385445"/>
          </a:xfrm>
        </p:spPr>
        <p:txBody>
          <a:bodyPr/>
          <a:lstStyle/>
          <a:p>
            <a:r>
              <a:rPr kumimoji="1" lang="en-US" altLang="zh-CN" dirty="0"/>
              <a:t>JavaScript</a:t>
            </a:r>
            <a:r>
              <a:rPr kumimoji="1" lang="zh-CN" altLang="en-US" dirty="0"/>
              <a:t>浏览器编程</a:t>
            </a:r>
          </a:p>
        </p:txBody>
      </p:sp>
      <p:sp>
        <p:nvSpPr>
          <p:cNvPr id="10" name="文本占位符 9">
            <a:extLst>
              <a:ext uri="{FF2B5EF4-FFF2-40B4-BE49-F238E27FC236}">
                <a16:creationId xmlns:a16="http://schemas.microsoft.com/office/drawing/2014/main" id="{B579052B-739C-F14E-9CAA-0B5ED8AF4E3B}"/>
              </a:ext>
            </a:extLst>
          </p:cNvPr>
          <p:cNvSpPr>
            <a:spLocks noGrp="1"/>
          </p:cNvSpPr>
          <p:nvPr>
            <p:ph type="body" sz="quarter" idx="10"/>
          </p:nvPr>
        </p:nvSpPr>
        <p:spPr/>
        <p:txBody>
          <a:bodyPr/>
          <a:lstStyle/>
          <a:p>
            <a:r>
              <a:rPr lang="zh-CN" altLang="en-US" dirty="0"/>
              <a:t>事件</a:t>
            </a:r>
          </a:p>
        </p:txBody>
      </p:sp>
      <p:sp>
        <p:nvSpPr>
          <p:cNvPr id="11" name="文本占位符 10">
            <a:extLst>
              <a:ext uri="{FF2B5EF4-FFF2-40B4-BE49-F238E27FC236}">
                <a16:creationId xmlns:a16="http://schemas.microsoft.com/office/drawing/2014/main" id="{D89A058C-5EA5-7841-9B23-082A326A5F3F}"/>
              </a:ext>
            </a:extLst>
          </p:cNvPr>
          <p:cNvSpPr>
            <a:spLocks noGrp="1"/>
          </p:cNvSpPr>
          <p:nvPr>
            <p:ph type="body" sz="quarter" idx="11"/>
          </p:nvPr>
        </p:nvSpPr>
        <p:spPr>
          <a:xfrm>
            <a:off x="655637" y="904875"/>
            <a:ext cx="7982525" cy="538163"/>
          </a:xfrm>
        </p:spPr>
        <p:txBody>
          <a:bodyPr/>
          <a:lstStyle/>
          <a:p>
            <a:r>
              <a:rPr lang="zh-CN" altLang="en-US" dirty="0"/>
              <a:t>快速入门</a:t>
            </a:r>
          </a:p>
        </p:txBody>
      </p:sp>
      <p:sp>
        <p:nvSpPr>
          <p:cNvPr id="12" name="文本占位符 11">
            <a:extLst>
              <a:ext uri="{FF2B5EF4-FFF2-40B4-BE49-F238E27FC236}">
                <a16:creationId xmlns:a16="http://schemas.microsoft.com/office/drawing/2014/main" id="{EC2BE6E5-A0D2-0349-805C-49FA20BEF097}"/>
              </a:ext>
            </a:extLst>
          </p:cNvPr>
          <p:cNvSpPr>
            <a:spLocks noGrp="1"/>
          </p:cNvSpPr>
          <p:nvPr>
            <p:ph type="body" sz="quarter" idx="12"/>
          </p:nvPr>
        </p:nvSpPr>
        <p:spPr>
          <a:xfrm>
            <a:off x="637470" y="440406"/>
            <a:ext cx="464183" cy="344919"/>
          </a:xfrm>
        </p:spPr>
        <p:txBody>
          <a:bodyPr>
            <a:normAutofit fontScale="92500" lnSpcReduction="20000"/>
          </a:bodyPr>
          <a:lstStyle/>
          <a:p>
            <a:r>
              <a:rPr lang="en-US" altLang="zh-CN" dirty="0"/>
              <a:t>2</a:t>
            </a:r>
            <a:endParaRPr lang="zh-CN" altLang="en-US" dirty="0"/>
          </a:p>
        </p:txBody>
      </p:sp>
      <p:sp>
        <p:nvSpPr>
          <p:cNvPr id="18" name="内容占位符 7">
            <a:extLst>
              <a:ext uri="{FF2B5EF4-FFF2-40B4-BE49-F238E27FC236}">
                <a16:creationId xmlns:a16="http://schemas.microsoft.com/office/drawing/2014/main" id="{026FFBBC-8C36-4944-A521-F0CF42BB6ADA}"/>
              </a:ext>
            </a:extLst>
          </p:cNvPr>
          <p:cNvSpPr>
            <a:spLocks noGrp="1"/>
          </p:cNvSpPr>
          <p:nvPr>
            <p:ph sz="half" idx="1"/>
          </p:nvPr>
        </p:nvSpPr>
        <p:spPr>
          <a:xfrm>
            <a:off x="636451" y="1584187"/>
            <a:ext cx="11054806" cy="4845157"/>
          </a:xfrm>
        </p:spPr>
        <p:txBody>
          <a:bodyPr>
            <a:noAutofit/>
          </a:bodyPr>
          <a:lstStyle/>
          <a:p>
            <a:pPr fontAlgn="base"/>
            <a:r>
              <a:rPr lang="zh-CN" altLang="en-US" dirty="0"/>
              <a:t>事件驱动编程三要素：</a:t>
            </a:r>
            <a:endParaRPr lang="en-US" altLang="zh-CN" dirty="0"/>
          </a:p>
          <a:p>
            <a:pPr lvl="1" fontAlgn="base"/>
            <a:r>
              <a:rPr lang="zh-CN" altLang="en-US" sz="1400" dirty="0">
                <a:solidFill>
                  <a:schemeClr val="accent6"/>
                </a:solidFill>
              </a:rPr>
              <a:t>事件类型</a:t>
            </a:r>
            <a:r>
              <a:rPr lang="zh-CN" altLang="en-US" sz="1400" dirty="0"/>
              <a:t>：一个字符串，指定发生的事件类型。</a:t>
            </a:r>
            <a:endParaRPr lang="en-US" altLang="zh-CN" sz="1400" dirty="0"/>
          </a:p>
          <a:p>
            <a:pPr lvl="1" fontAlgn="base"/>
            <a:r>
              <a:rPr lang="zh-CN" altLang="en-US" sz="1400" dirty="0">
                <a:solidFill>
                  <a:schemeClr val="accent6"/>
                </a:solidFill>
              </a:rPr>
              <a:t>事件目标</a:t>
            </a:r>
            <a:r>
              <a:rPr lang="zh-CN" altLang="en-US" sz="1400" dirty="0"/>
              <a:t>：这是发生事件或与事件关联的对象。</a:t>
            </a:r>
            <a:endParaRPr lang="en-US" altLang="zh-CN" sz="1400" dirty="0"/>
          </a:p>
          <a:p>
            <a:pPr lvl="1" fontAlgn="base"/>
            <a:r>
              <a:rPr lang="zh-CN" altLang="en-US" sz="1400" dirty="0">
                <a:solidFill>
                  <a:schemeClr val="accent6"/>
                </a:solidFill>
              </a:rPr>
              <a:t>事件处理程序或者事件监听器</a:t>
            </a:r>
            <a:r>
              <a:rPr lang="zh-CN" altLang="en-US" sz="1400" dirty="0"/>
              <a:t>：一个函数，用于处理或响应事件。</a:t>
            </a:r>
            <a:endParaRPr lang="en-US" altLang="zh-CN" sz="1400" dirty="0"/>
          </a:p>
          <a:p>
            <a:pPr fontAlgn="base"/>
            <a:r>
              <a:rPr lang="zh-CN" altLang="en-US" sz="1600" dirty="0"/>
              <a:t>步骤：</a:t>
            </a:r>
            <a:endParaRPr lang="en-US" altLang="zh-CN" sz="1600" dirty="0"/>
          </a:p>
          <a:p>
            <a:pPr lvl="1" fontAlgn="base"/>
            <a:r>
              <a:rPr lang="en-US" altLang="zh-CN" sz="1400" dirty="0"/>
              <a:t>1.</a:t>
            </a:r>
            <a:r>
              <a:rPr lang="zh-CN" altLang="en-US" sz="1400" dirty="0"/>
              <a:t> 获取</a:t>
            </a:r>
            <a:r>
              <a:rPr lang="zh-CN" altLang="en-US" sz="1400" dirty="0">
                <a:solidFill>
                  <a:srgbClr val="FF0000"/>
                </a:solidFill>
              </a:rPr>
              <a:t>事件目标</a:t>
            </a:r>
            <a:endParaRPr lang="en-US" altLang="zh-CN" sz="1400" dirty="0">
              <a:solidFill>
                <a:srgbClr val="FF0000"/>
              </a:solidFill>
            </a:endParaRPr>
          </a:p>
          <a:p>
            <a:pPr lvl="1" fontAlgn="base"/>
            <a:r>
              <a:rPr lang="en-US" altLang="zh-CN" sz="1400" dirty="0"/>
              <a:t>2.</a:t>
            </a:r>
            <a:r>
              <a:rPr lang="zh-CN" altLang="en-US" sz="1400" dirty="0"/>
              <a:t> 在事件目标上为</a:t>
            </a:r>
            <a:r>
              <a:rPr lang="zh-CN" altLang="en-US" sz="1400" dirty="0">
                <a:solidFill>
                  <a:srgbClr val="FF0000"/>
                </a:solidFill>
              </a:rPr>
              <a:t>指定事件类型</a:t>
            </a:r>
            <a:r>
              <a:rPr lang="zh-CN" altLang="en-US" sz="1400" u="sng" dirty="0"/>
              <a:t>注册</a:t>
            </a:r>
            <a:r>
              <a:rPr lang="zh-CN" altLang="en-US" sz="1400" dirty="0">
                <a:solidFill>
                  <a:srgbClr val="FF0000"/>
                </a:solidFill>
              </a:rPr>
              <a:t>事件处理程序</a:t>
            </a:r>
            <a:endParaRPr lang="en-US" altLang="zh-CN" sz="1400" dirty="0">
              <a:solidFill>
                <a:srgbClr val="FF0000"/>
              </a:solidFill>
            </a:endParaRPr>
          </a:p>
          <a:p>
            <a:pPr lvl="1" fontAlgn="base"/>
            <a:r>
              <a:rPr lang="en-US" altLang="zh-CN" sz="1400" dirty="0"/>
              <a:t>3.</a:t>
            </a:r>
            <a:r>
              <a:rPr lang="zh-CN" altLang="en-US" sz="1400" dirty="0"/>
              <a:t> 浏览器监听事件目标上的事件</a:t>
            </a:r>
            <a:endParaRPr lang="en-US" altLang="zh-CN" sz="1400" dirty="0"/>
          </a:p>
          <a:p>
            <a:pPr lvl="1" fontAlgn="base"/>
            <a:r>
              <a:rPr lang="en-US" altLang="zh-CN" sz="1400" dirty="0"/>
              <a:t>4.</a:t>
            </a:r>
            <a:r>
              <a:rPr lang="zh-CN" altLang="en-US" sz="1400" dirty="0"/>
              <a:t> 当事件目标上发生指定类型的事件时，浏览器将调用处理程序函数。</a:t>
            </a:r>
            <a:endParaRPr lang="en-US" altLang="zh-CN" sz="1400" dirty="0"/>
          </a:p>
        </p:txBody>
      </p:sp>
      <p:sp>
        <p:nvSpPr>
          <p:cNvPr id="8" name="矩形 7">
            <a:extLst>
              <a:ext uri="{FF2B5EF4-FFF2-40B4-BE49-F238E27FC236}">
                <a16:creationId xmlns:a16="http://schemas.microsoft.com/office/drawing/2014/main" id="{A35DB6BA-02B4-8444-8916-13E63E3F5173}"/>
              </a:ext>
            </a:extLst>
          </p:cNvPr>
          <p:cNvSpPr/>
          <p:nvPr/>
        </p:nvSpPr>
        <p:spPr>
          <a:xfrm>
            <a:off x="6472086" y="3201115"/>
            <a:ext cx="5554449" cy="1384995"/>
          </a:xfrm>
          <a:prstGeom prst="rect">
            <a:avLst/>
          </a:prstGeom>
          <a:ln>
            <a:solidFill>
              <a:schemeClr val="accent1">
                <a:hueOff val="0"/>
                <a:satOff val="0"/>
                <a:lumOff val="0"/>
              </a:schemeClr>
            </a:solidFill>
          </a:ln>
        </p:spPr>
        <p:txBody>
          <a:bodyPr wrap="square">
            <a:spAutoFit/>
          </a:bodyPr>
          <a:lstStyle/>
          <a:p>
            <a:r>
              <a:rPr lang="en-US" altLang="zh-CN" sz="1200" b="0" dirty="0">
                <a:solidFill>
                  <a:srgbClr val="BBBBBB"/>
                </a:solidFill>
                <a:effectLst/>
                <a:latin typeface="Fira Code" panose="020B0509050000020004" pitchFamily="49" charset="0"/>
              </a:rPr>
              <a:t>&lt;</a:t>
            </a:r>
            <a:r>
              <a:rPr lang="en-US" altLang="zh-CN" sz="1200" b="0" dirty="0">
                <a:solidFill>
                  <a:srgbClr val="F92672"/>
                </a:solidFill>
                <a:effectLst/>
                <a:latin typeface="Fira Code" panose="020B0509050000020004" pitchFamily="49" charset="0"/>
              </a:rPr>
              <a:t>button</a:t>
            </a:r>
            <a:r>
              <a:rPr lang="en-US" altLang="zh-CN" sz="1200" b="0" dirty="0">
                <a:solidFill>
                  <a:srgbClr val="BBBBBB"/>
                </a:solidFill>
                <a:effectLst/>
                <a:latin typeface="Fira Code" panose="020B0509050000020004" pitchFamily="49" charset="0"/>
              </a:rPr>
              <a:t>&gt;</a:t>
            </a:r>
            <a:r>
              <a:rPr lang="zh-CN" altLang="en-US" sz="1200" b="0" dirty="0">
                <a:solidFill>
                  <a:srgbClr val="BBBBBB"/>
                </a:solidFill>
                <a:effectLst/>
                <a:latin typeface="Fira Code" panose="020B0509050000020004" pitchFamily="49" charset="0"/>
              </a:rPr>
              <a:t>点我</a:t>
            </a:r>
            <a:r>
              <a:rPr lang="en-US" altLang="zh-CN" sz="1200" b="0" dirty="0">
                <a:solidFill>
                  <a:srgbClr val="BBBBBB"/>
                </a:solidFill>
                <a:effectLst/>
                <a:latin typeface="Fira Code" panose="020B0509050000020004" pitchFamily="49" charset="0"/>
              </a:rPr>
              <a:t>&lt;/</a:t>
            </a:r>
            <a:r>
              <a:rPr lang="en-US" altLang="zh-CN" sz="1200" b="0" dirty="0">
                <a:solidFill>
                  <a:srgbClr val="F92672"/>
                </a:solidFill>
                <a:effectLst/>
                <a:latin typeface="Fira Code" panose="020B0509050000020004" pitchFamily="49" charset="0"/>
              </a:rPr>
              <a:t>button</a:t>
            </a:r>
            <a:r>
              <a:rPr lang="en-US" altLang="zh-CN" sz="1200" b="0" dirty="0">
                <a:solidFill>
                  <a:srgbClr val="BBBBBB"/>
                </a:solidFill>
                <a:effectLst/>
                <a:latin typeface="Fira Code" panose="020B0509050000020004" pitchFamily="49" charset="0"/>
              </a:rPr>
              <a:t>&gt;</a:t>
            </a:r>
          </a:p>
          <a:p>
            <a:endParaRPr lang="en-US" altLang="zh-CN" sz="1200" b="0" dirty="0">
              <a:solidFill>
                <a:srgbClr val="BBBBBB"/>
              </a:solidFill>
              <a:effectLst/>
              <a:latin typeface="Fira Code" panose="020B0509050000020004" pitchFamily="49" charset="0"/>
            </a:endParaRPr>
          </a:p>
          <a:p>
            <a:r>
              <a:rPr lang="en-US" altLang="zh-CN" sz="1200" b="0" dirty="0">
                <a:solidFill>
                  <a:srgbClr val="C74DED"/>
                </a:solidFill>
                <a:effectLst/>
                <a:latin typeface="Fira Code" panose="020B0509050000020004" pitchFamily="49" charset="0"/>
              </a:rPr>
              <a:t>const</a:t>
            </a:r>
            <a:r>
              <a:rPr lang="en-US" altLang="zh-CN" sz="1200" b="0" dirty="0">
                <a:solidFill>
                  <a:srgbClr val="BBBBBB"/>
                </a:solidFill>
                <a:effectLst/>
                <a:latin typeface="Fira Code" panose="020B0509050000020004" pitchFamily="49" charset="0"/>
              </a:rPr>
              <a:t> </a:t>
            </a:r>
            <a:r>
              <a:rPr lang="en-US" altLang="zh-CN" sz="1200" b="0" dirty="0" err="1">
                <a:solidFill>
                  <a:srgbClr val="00E8C6"/>
                </a:solidFill>
                <a:effectLst/>
                <a:latin typeface="Fira Code" panose="020B0509050000020004" pitchFamily="49" charset="0"/>
              </a:rPr>
              <a:t>btnClick</a:t>
            </a:r>
            <a:r>
              <a:rPr lang="en-US" altLang="zh-CN" sz="1200" b="0" dirty="0">
                <a:solidFill>
                  <a:srgbClr val="BBBBBB"/>
                </a:solidFill>
                <a:effectLst/>
                <a:latin typeface="Fira Code" panose="020B0509050000020004" pitchFamily="49" charset="0"/>
              </a:rPr>
              <a:t> </a:t>
            </a:r>
            <a:r>
              <a:rPr lang="en-US" altLang="zh-CN" sz="1200" b="0" dirty="0">
                <a:solidFill>
                  <a:srgbClr val="EE5D43"/>
                </a:solidFill>
                <a:effectLst/>
                <a:latin typeface="Fira Code" panose="020B0509050000020004" pitchFamily="49" charset="0"/>
              </a:rPr>
              <a:t>=</a:t>
            </a:r>
            <a:r>
              <a:rPr lang="en-US" altLang="zh-CN" sz="1200" b="0" dirty="0">
                <a:solidFill>
                  <a:srgbClr val="BBBBBB"/>
                </a:solidFill>
                <a:effectLst/>
                <a:latin typeface="Fira Code" panose="020B0509050000020004" pitchFamily="49" charset="0"/>
              </a:rPr>
              <a:t> </a:t>
            </a:r>
            <a:r>
              <a:rPr lang="en-US" altLang="zh-CN" sz="1200" b="0" dirty="0" err="1">
                <a:solidFill>
                  <a:srgbClr val="F39C12"/>
                </a:solidFill>
                <a:effectLst/>
                <a:latin typeface="Fira Code" panose="020B0509050000020004" pitchFamily="49" charset="0"/>
              </a:rPr>
              <a:t>document</a:t>
            </a:r>
            <a:r>
              <a:rPr lang="en-US" altLang="zh-CN" sz="1200" b="0" dirty="0" err="1">
                <a:solidFill>
                  <a:srgbClr val="BBBBBB"/>
                </a:solidFill>
                <a:effectLst/>
                <a:latin typeface="Fira Code" panose="020B0509050000020004" pitchFamily="49" charset="0"/>
              </a:rPr>
              <a:t>.</a:t>
            </a:r>
            <a:r>
              <a:rPr lang="en-US" altLang="zh-CN" sz="1200" b="0" dirty="0" err="1">
                <a:solidFill>
                  <a:srgbClr val="FFE66D"/>
                </a:solidFill>
                <a:effectLst/>
                <a:latin typeface="Fira Code" panose="020B0509050000020004" pitchFamily="49" charset="0"/>
              </a:rPr>
              <a:t>querySelector</a:t>
            </a:r>
            <a:r>
              <a:rPr lang="en-US" altLang="zh-CN" sz="1200" b="0" dirty="0">
                <a:solidFill>
                  <a:srgbClr val="BBBBBB"/>
                </a:solidFill>
                <a:effectLst/>
                <a:latin typeface="Fira Code" panose="020B0509050000020004" pitchFamily="49" charset="0"/>
              </a:rPr>
              <a:t>(</a:t>
            </a:r>
            <a:r>
              <a:rPr lang="en-US" altLang="zh-CN" sz="1200" b="0" dirty="0">
                <a:solidFill>
                  <a:srgbClr val="96E072"/>
                </a:solidFill>
                <a:effectLst/>
                <a:latin typeface="Fira Code" panose="020B0509050000020004" pitchFamily="49" charset="0"/>
              </a:rPr>
              <a:t>'button'</a:t>
            </a:r>
            <a:r>
              <a:rPr lang="en-US" altLang="zh-CN" sz="1200" b="0" dirty="0">
                <a:solidFill>
                  <a:srgbClr val="BBBBBB"/>
                </a:solidFill>
                <a:effectLst/>
                <a:latin typeface="Fira Code" panose="020B0509050000020004" pitchFamily="49" charset="0"/>
              </a:rPr>
              <a:t>)</a:t>
            </a:r>
          </a:p>
          <a:p>
            <a:br>
              <a:rPr lang="en-US" altLang="zh-CN" sz="1200" b="0" dirty="0">
                <a:solidFill>
                  <a:srgbClr val="BBBBBB"/>
                </a:solidFill>
                <a:effectLst/>
                <a:latin typeface="Fira Code" panose="020B0509050000020004" pitchFamily="49" charset="0"/>
              </a:rPr>
            </a:br>
            <a:r>
              <a:rPr lang="en-US" altLang="zh-CN" sz="1200" b="0" dirty="0" err="1">
                <a:solidFill>
                  <a:srgbClr val="F39C12"/>
                </a:solidFill>
                <a:effectLst/>
                <a:latin typeface="Fira Code" panose="020B0509050000020004" pitchFamily="49" charset="0"/>
              </a:rPr>
              <a:t>btnClick</a:t>
            </a:r>
            <a:r>
              <a:rPr lang="en-US" altLang="zh-CN" sz="1200" b="0" dirty="0" err="1">
                <a:solidFill>
                  <a:srgbClr val="BBBBBB"/>
                </a:solidFill>
                <a:effectLst/>
                <a:latin typeface="Fira Code" panose="020B0509050000020004" pitchFamily="49" charset="0"/>
              </a:rPr>
              <a:t>.</a:t>
            </a:r>
            <a:r>
              <a:rPr lang="en-US" altLang="zh-CN" sz="1200" b="0" dirty="0" err="1">
                <a:solidFill>
                  <a:srgbClr val="FFE66D"/>
                </a:solidFill>
                <a:effectLst/>
                <a:latin typeface="Fira Code" panose="020B0509050000020004" pitchFamily="49" charset="0"/>
              </a:rPr>
              <a:t>addEventListener</a:t>
            </a:r>
            <a:r>
              <a:rPr lang="en-US" altLang="zh-CN" sz="1200" b="0" dirty="0">
                <a:solidFill>
                  <a:srgbClr val="BBBBBB"/>
                </a:solidFill>
                <a:effectLst/>
                <a:latin typeface="Fira Code" panose="020B0509050000020004" pitchFamily="49" charset="0"/>
              </a:rPr>
              <a:t>(</a:t>
            </a:r>
            <a:r>
              <a:rPr lang="en-US" altLang="zh-CN" sz="1200" b="0" dirty="0">
                <a:solidFill>
                  <a:srgbClr val="96E072"/>
                </a:solidFill>
                <a:effectLst/>
                <a:latin typeface="Fira Code" panose="020B0509050000020004" pitchFamily="49" charset="0"/>
              </a:rPr>
              <a:t>'click'</a:t>
            </a:r>
            <a:r>
              <a:rPr lang="en-US" altLang="zh-CN" sz="1200" b="0" dirty="0">
                <a:solidFill>
                  <a:srgbClr val="BBBBBB"/>
                </a:solidFill>
                <a:effectLst/>
                <a:latin typeface="Fira Code" panose="020B0509050000020004" pitchFamily="49" charset="0"/>
              </a:rPr>
              <a:t>, </a:t>
            </a:r>
            <a:r>
              <a:rPr lang="en-US" altLang="zh-CN" sz="1200" b="0" dirty="0">
                <a:solidFill>
                  <a:srgbClr val="00E8C6"/>
                </a:solidFill>
                <a:effectLst/>
                <a:latin typeface="Fira Code" panose="020B0509050000020004" pitchFamily="49" charset="0"/>
              </a:rPr>
              <a:t>()</a:t>
            </a:r>
            <a:r>
              <a:rPr lang="en-US" altLang="zh-CN" sz="1200" b="0" dirty="0">
                <a:solidFill>
                  <a:srgbClr val="BBBBBB"/>
                </a:solidFill>
                <a:effectLst/>
                <a:latin typeface="Fira Code" panose="020B0509050000020004" pitchFamily="49" charset="0"/>
              </a:rPr>
              <a:t> </a:t>
            </a:r>
            <a:r>
              <a:rPr lang="en-US" altLang="zh-CN" sz="1200" b="0" dirty="0">
                <a:solidFill>
                  <a:srgbClr val="C74DED"/>
                </a:solidFill>
                <a:effectLst/>
                <a:latin typeface="Fira Code" panose="020B0509050000020004" pitchFamily="49" charset="0"/>
              </a:rPr>
              <a:t>=&gt;</a:t>
            </a:r>
            <a:r>
              <a:rPr lang="en-US" altLang="zh-CN" sz="1200" b="0" dirty="0">
                <a:solidFill>
                  <a:srgbClr val="BBBBBB"/>
                </a:solidFill>
                <a:effectLst/>
                <a:latin typeface="Fira Code" panose="020B0509050000020004" pitchFamily="49" charset="0"/>
              </a:rPr>
              <a:t> {</a:t>
            </a:r>
          </a:p>
          <a:p>
            <a:r>
              <a:rPr lang="zh-CN" altLang="en-US" sz="1200" b="0" dirty="0">
                <a:solidFill>
                  <a:srgbClr val="F39C12"/>
                </a:solidFill>
                <a:effectLst/>
                <a:latin typeface="Fira Code" panose="020B0509050000020004" pitchFamily="49" charset="0"/>
              </a:rPr>
              <a:t>  </a:t>
            </a:r>
            <a:r>
              <a:rPr lang="en-US" altLang="zh-CN" sz="1200" b="0" dirty="0">
                <a:solidFill>
                  <a:srgbClr val="F39C12"/>
                </a:solidFill>
                <a:effectLst/>
                <a:latin typeface="Fira Code" panose="020B0509050000020004" pitchFamily="49" charset="0"/>
              </a:rPr>
              <a:t>console</a:t>
            </a:r>
            <a:r>
              <a:rPr lang="en-US" altLang="zh-CN" sz="1200" b="0" dirty="0">
                <a:solidFill>
                  <a:srgbClr val="BBBBBB"/>
                </a:solidFill>
                <a:effectLst/>
                <a:latin typeface="Fira Code" panose="020B0509050000020004" pitchFamily="49" charset="0"/>
              </a:rPr>
              <a:t>.</a:t>
            </a:r>
            <a:r>
              <a:rPr lang="en-US" altLang="zh-CN" sz="1200" b="0" dirty="0">
                <a:solidFill>
                  <a:srgbClr val="FFE66D"/>
                </a:solidFill>
                <a:effectLst/>
                <a:latin typeface="Fira Code" panose="020B0509050000020004" pitchFamily="49" charset="0"/>
              </a:rPr>
              <a:t>log</a:t>
            </a:r>
            <a:r>
              <a:rPr lang="en-US" altLang="zh-CN" sz="1200" b="0" dirty="0">
                <a:solidFill>
                  <a:srgbClr val="BBBBBB"/>
                </a:solidFill>
                <a:effectLst/>
                <a:latin typeface="Fira Code" panose="020B0509050000020004" pitchFamily="49" charset="0"/>
              </a:rPr>
              <a:t>(</a:t>
            </a:r>
            <a:r>
              <a:rPr lang="en-US" altLang="zh-CN" sz="1200" b="0" dirty="0">
                <a:solidFill>
                  <a:srgbClr val="F39C12"/>
                </a:solidFill>
                <a:effectLst/>
                <a:latin typeface="Fira Code" panose="020B0509050000020004" pitchFamily="49" charset="0"/>
              </a:rPr>
              <a:t>'Hello, you click me!'</a:t>
            </a:r>
            <a:r>
              <a:rPr lang="en-US" altLang="zh-CN" sz="1200" b="0" dirty="0">
                <a:solidFill>
                  <a:srgbClr val="BBBBBB"/>
                </a:solidFill>
                <a:effectLst/>
                <a:latin typeface="Fira Code" panose="020B0509050000020004" pitchFamily="49" charset="0"/>
              </a:rPr>
              <a:t>)</a:t>
            </a:r>
          </a:p>
          <a:p>
            <a:r>
              <a:rPr lang="en-US" altLang="zh-CN" sz="1200" b="0" dirty="0">
                <a:solidFill>
                  <a:srgbClr val="BBBBBB"/>
                </a:solidFill>
                <a:effectLst/>
                <a:latin typeface="Fira Code" panose="020B0509050000020004" pitchFamily="49" charset="0"/>
              </a:rPr>
              <a:t>})</a:t>
            </a:r>
          </a:p>
        </p:txBody>
      </p:sp>
    </p:spTree>
    <p:extLst>
      <p:ext uri="{BB962C8B-B14F-4D97-AF65-F5344CB8AC3E}">
        <p14:creationId xmlns:p14="http://schemas.microsoft.com/office/powerpoint/2010/main" val="42401966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19BC14-7F69-0A42-BDC5-2E9610DF30B2}"/>
              </a:ext>
            </a:extLst>
          </p:cNvPr>
          <p:cNvSpPr>
            <a:spLocks noGrp="1"/>
          </p:cNvSpPr>
          <p:nvPr>
            <p:ph type="ctrTitle"/>
          </p:nvPr>
        </p:nvSpPr>
        <p:spPr>
          <a:xfrm>
            <a:off x="9487711" y="448455"/>
            <a:ext cx="2471542" cy="385445"/>
          </a:xfrm>
        </p:spPr>
        <p:txBody>
          <a:bodyPr/>
          <a:lstStyle/>
          <a:p>
            <a:r>
              <a:rPr kumimoji="1" lang="en-US" altLang="zh-CN" dirty="0"/>
              <a:t>JavaScript</a:t>
            </a:r>
            <a:r>
              <a:rPr kumimoji="1" lang="zh-CN" altLang="en-US" dirty="0"/>
              <a:t>浏览器编程</a:t>
            </a:r>
          </a:p>
        </p:txBody>
      </p:sp>
      <p:sp>
        <p:nvSpPr>
          <p:cNvPr id="10" name="文本占位符 9">
            <a:extLst>
              <a:ext uri="{FF2B5EF4-FFF2-40B4-BE49-F238E27FC236}">
                <a16:creationId xmlns:a16="http://schemas.microsoft.com/office/drawing/2014/main" id="{B579052B-739C-F14E-9CAA-0B5ED8AF4E3B}"/>
              </a:ext>
            </a:extLst>
          </p:cNvPr>
          <p:cNvSpPr>
            <a:spLocks noGrp="1"/>
          </p:cNvSpPr>
          <p:nvPr>
            <p:ph type="body" sz="quarter" idx="10"/>
          </p:nvPr>
        </p:nvSpPr>
        <p:spPr/>
        <p:txBody>
          <a:bodyPr/>
          <a:lstStyle/>
          <a:p>
            <a:r>
              <a:rPr lang="zh-CN" altLang="en-US" dirty="0"/>
              <a:t>事件</a:t>
            </a:r>
          </a:p>
        </p:txBody>
      </p:sp>
      <p:sp>
        <p:nvSpPr>
          <p:cNvPr id="11" name="文本占位符 10">
            <a:extLst>
              <a:ext uri="{FF2B5EF4-FFF2-40B4-BE49-F238E27FC236}">
                <a16:creationId xmlns:a16="http://schemas.microsoft.com/office/drawing/2014/main" id="{D89A058C-5EA5-7841-9B23-082A326A5F3F}"/>
              </a:ext>
            </a:extLst>
          </p:cNvPr>
          <p:cNvSpPr>
            <a:spLocks noGrp="1"/>
          </p:cNvSpPr>
          <p:nvPr>
            <p:ph type="body" sz="quarter" idx="11"/>
          </p:nvPr>
        </p:nvSpPr>
        <p:spPr>
          <a:xfrm>
            <a:off x="655637" y="915761"/>
            <a:ext cx="7982525" cy="538163"/>
          </a:xfrm>
        </p:spPr>
        <p:txBody>
          <a:bodyPr/>
          <a:lstStyle/>
          <a:p>
            <a:r>
              <a:rPr lang="zh-CN" altLang="en-US" dirty="0"/>
              <a:t>有哪些事件类型？</a:t>
            </a:r>
          </a:p>
        </p:txBody>
      </p:sp>
      <p:sp>
        <p:nvSpPr>
          <p:cNvPr id="12" name="文本占位符 11">
            <a:extLst>
              <a:ext uri="{FF2B5EF4-FFF2-40B4-BE49-F238E27FC236}">
                <a16:creationId xmlns:a16="http://schemas.microsoft.com/office/drawing/2014/main" id="{EC2BE6E5-A0D2-0349-805C-49FA20BEF097}"/>
              </a:ext>
            </a:extLst>
          </p:cNvPr>
          <p:cNvSpPr>
            <a:spLocks noGrp="1"/>
          </p:cNvSpPr>
          <p:nvPr>
            <p:ph type="body" sz="quarter" idx="12"/>
          </p:nvPr>
        </p:nvSpPr>
        <p:spPr>
          <a:xfrm>
            <a:off x="637470" y="440406"/>
            <a:ext cx="464183" cy="344919"/>
          </a:xfrm>
        </p:spPr>
        <p:txBody>
          <a:bodyPr>
            <a:normAutofit fontScale="92500" lnSpcReduction="20000"/>
          </a:bodyPr>
          <a:lstStyle/>
          <a:p>
            <a:r>
              <a:rPr lang="en-US" altLang="zh-CN" dirty="0"/>
              <a:t>2</a:t>
            </a:r>
            <a:endParaRPr lang="zh-CN" altLang="en-US" dirty="0"/>
          </a:p>
        </p:txBody>
      </p:sp>
      <p:sp>
        <p:nvSpPr>
          <p:cNvPr id="18" name="内容占位符 7">
            <a:extLst>
              <a:ext uri="{FF2B5EF4-FFF2-40B4-BE49-F238E27FC236}">
                <a16:creationId xmlns:a16="http://schemas.microsoft.com/office/drawing/2014/main" id="{026FFBBC-8C36-4944-A521-F0CF42BB6ADA}"/>
              </a:ext>
            </a:extLst>
          </p:cNvPr>
          <p:cNvSpPr>
            <a:spLocks noGrp="1"/>
          </p:cNvSpPr>
          <p:nvPr>
            <p:ph sz="half" idx="1"/>
          </p:nvPr>
        </p:nvSpPr>
        <p:spPr>
          <a:xfrm>
            <a:off x="889087" y="1610072"/>
            <a:ext cx="10601163" cy="4882987"/>
          </a:xfrm>
        </p:spPr>
        <p:txBody>
          <a:bodyPr>
            <a:noAutofit/>
          </a:bodyPr>
          <a:lstStyle/>
          <a:p>
            <a:pPr fontAlgn="base"/>
            <a:r>
              <a:rPr lang="zh-CN" altLang="en-US" dirty="0"/>
              <a:t> 事件类型：一个字符串</a:t>
            </a:r>
            <a:endParaRPr lang="en-US" altLang="zh-CN" dirty="0"/>
          </a:p>
          <a:p>
            <a:pPr lvl="1" fontAlgn="base"/>
            <a:r>
              <a:rPr lang="zh-CN" altLang="en-US" dirty="0"/>
              <a:t> 望文生义：</a:t>
            </a:r>
            <a:r>
              <a:rPr lang="en-US" altLang="zh-CN" dirty="0"/>
              <a:t>"click",  "</a:t>
            </a:r>
            <a:r>
              <a:rPr lang="en-US" altLang="zh-CN" dirty="0" err="1"/>
              <a:t>dblclick</a:t>
            </a:r>
            <a:r>
              <a:rPr lang="en-US" altLang="zh-CN" dirty="0"/>
              <a:t>"</a:t>
            </a:r>
            <a:r>
              <a:rPr lang="zh-CN" altLang="en-US" dirty="0"/>
              <a:t>，</a:t>
            </a:r>
            <a:r>
              <a:rPr lang="en-US" altLang="zh-CN" dirty="0"/>
              <a:t>"mouseover"</a:t>
            </a:r>
            <a:r>
              <a:rPr lang="zh-CN" altLang="en-US" dirty="0"/>
              <a:t>，</a:t>
            </a:r>
            <a:r>
              <a:rPr lang="en-US" altLang="zh-CN" dirty="0"/>
              <a:t>"</a:t>
            </a:r>
            <a:r>
              <a:rPr lang="en-US" altLang="zh-CN" dirty="0" err="1"/>
              <a:t>mouseup</a:t>
            </a:r>
            <a:r>
              <a:rPr lang="en-US" altLang="zh-CN" dirty="0"/>
              <a:t>",  "</a:t>
            </a:r>
            <a:r>
              <a:rPr lang="en-US" altLang="zh-CN" dirty="0" err="1"/>
              <a:t>keydown</a:t>
            </a:r>
            <a:r>
              <a:rPr lang="en-US" altLang="zh-CN" dirty="0"/>
              <a:t>",  "</a:t>
            </a:r>
            <a:r>
              <a:rPr lang="en-US" altLang="zh-CN" dirty="0" err="1"/>
              <a:t>keyup</a:t>
            </a:r>
            <a:r>
              <a:rPr lang="en-US" altLang="zh-CN" dirty="0"/>
              <a:t>"....</a:t>
            </a:r>
          </a:p>
          <a:p>
            <a:pPr fontAlgn="base"/>
            <a:r>
              <a:rPr lang="en-US" altLang="zh-CN" dirty="0"/>
              <a:t> </a:t>
            </a:r>
            <a:r>
              <a:rPr lang="zh-CN" altLang="en-US" dirty="0"/>
              <a:t>两种类型：</a:t>
            </a:r>
            <a:endParaRPr lang="en-US" altLang="zh-CN" dirty="0"/>
          </a:p>
          <a:p>
            <a:pPr lvl="1" fontAlgn="base"/>
            <a:r>
              <a:rPr lang="zh-CN" altLang="en-US" sz="1400" dirty="0"/>
              <a:t>浏览器事件：预定义的内置事件。浏览器自动触发。</a:t>
            </a:r>
            <a:endParaRPr lang="en-US" altLang="zh-CN" sz="1400" dirty="0"/>
          </a:p>
          <a:p>
            <a:pPr lvl="1" fontAlgn="base"/>
            <a:r>
              <a:rPr lang="zh-CN" altLang="en-US" sz="1400" dirty="0"/>
              <a:t>合成事件：程序员自定义的事件。自己定义、自己触发。</a:t>
            </a:r>
            <a:endParaRPr lang="en-US" altLang="zh-CN" sz="1400" dirty="0"/>
          </a:p>
        </p:txBody>
      </p:sp>
      <p:sp>
        <p:nvSpPr>
          <p:cNvPr id="7" name="矩形 6">
            <a:extLst>
              <a:ext uri="{FF2B5EF4-FFF2-40B4-BE49-F238E27FC236}">
                <a16:creationId xmlns:a16="http://schemas.microsoft.com/office/drawing/2014/main" id="{FFD161C0-216E-3146-B533-080C6B0C085A}"/>
              </a:ext>
            </a:extLst>
          </p:cNvPr>
          <p:cNvSpPr/>
          <p:nvPr/>
        </p:nvSpPr>
        <p:spPr>
          <a:xfrm>
            <a:off x="3393522" y="4835421"/>
            <a:ext cx="5630772" cy="369332"/>
          </a:xfrm>
          <a:prstGeom prst="rect">
            <a:avLst/>
          </a:prstGeom>
        </p:spPr>
        <p:txBody>
          <a:bodyPr wrap="none">
            <a:spAutoFit/>
          </a:bodyPr>
          <a:lstStyle/>
          <a:p>
            <a:r>
              <a:rPr lang="zh-CN" altLang="en-US">
                <a:hlinkClick r:id="rId3"/>
              </a:rPr>
              <a:t>https://developer.mozilla.org/zh-CN/docs/Web/Events</a:t>
            </a:r>
            <a:endParaRPr lang="zh-CN" altLang="en-US"/>
          </a:p>
        </p:txBody>
      </p:sp>
    </p:spTree>
    <p:extLst>
      <p:ext uri="{BB962C8B-B14F-4D97-AF65-F5344CB8AC3E}">
        <p14:creationId xmlns:p14="http://schemas.microsoft.com/office/powerpoint/2010/main" val="359370577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19BC14-7F69-0A42-BDC5-2E9610DF30B2}"/>
              </a:ext>
            </a:extLst>
          </p:cNvPr>
          <p:cNvSpPr>
            <a:spLocks noGrp="1"/>
          </p:cNvSpPr>
          <p:nvPr>
            <p:ph type="ctrTitle"/>
          </p:nvPr>
        </p:nvSpPr>
        <p:spPr>
          <a:xfrm>
            <a:off x="9487711" y="448455"/>
            <a:ext cx="2471542" cy="385445"/>
          </a:xfrm>
        </p:spPr>
        <p:txBody>
          <a:bodyPr/>
          <a:lstStyle/>
          <a:p>
            <a:r>
              <a:rPr kumimoji="1" lang="en-US" altLang="zh-CN" dirty="0"/>
              <a:t>JavaScript</a:t>
            </a:r>
            <a:r>
              <a:rPr kumimoji="1" lang="zh-CN" altLang="en-US" dirty="0"/>
              <a:t>浏览器编程</a:t>
            </a:r>
          </a:p>
        </p:txBody>
      </p:sp>
      <p:sp>
        <p:nvSpPr>
          <p:cNvPr id="10" name="文本占位符 9">
            <a:extLst>
              <a:ext uri="{FF2B5EF4-FFF2-40B4-BE49-F238E27FC236}">
                <a16:creationId xmlns:a16="http://schemas.microsoft.com/office/drawing/2014/main" id="{B579052B-739C-F14E-9CAA-0B5ED8AF4E3B}"/>
              </a:ext>
            </a:extLst>
          </p:cNvPr>
          <p:cNvSpPr>
            <a:spLocks noGrp="1"/>
          </p:cNvSpPr>
          <p:nvPr>
            <p:ph type="body" sz="quarter" idx="10"/>
          </p:nvPr>
        </p:nvSpPr>
        <p:spPr/>
        <p:txBody>
          <a:bodyPr/>
          <a:lstStyle/>
          <a:p>
            <a:r>
              <a:rPr lang="zh-CN" altLang="en-US" dirty="0"/>
              <a:t>事件</a:t>
            </a:r>
          </a:p>
        </p:txBody>
      </p:sp>
      <p:sp>
        <p:nvSpPr>
          <p:cNvPr id="11" name="文本占位符 10">
            <a:extLst>
              <a:ext uri="{FF2B5EF4-FFF2-40B4-BE49-F238E27FC236}">
                <a16:creationId xmlns:a16="http://schemas.microsoft.com/office/drawing/2014/main" id="{D89A058C-5EA5-7841-9B23-082A326A5F3F}"/>
              </a:ext>
            </a:extLst>
          </p:cNvPr>
          <p:cNvSpPr>
            <a:spLocks noGrp="1"/>
          </p:cNvSpPr>
          <p:nvPr>
            <p:ph type="body" sz="quarter" idx="11"/>
          </p:nvPr>
        </p:nvSpPr>
        <p:spPr>
          <a:xfrm>
            <a:off x="655637" y="904875"/>
            <a:ext cx="7982525" cy="538163"/>
          </a:xfrm>
        </p:spPr>
        <p:txBody>
          <a:bodyPr/>
          <a:lstStyle/>
          <a:p>
            <a:r>
              <a:rPr lang="zh-CN" altLang="en-US" dirty="0"/>
              <a:t>如何注册事件处理程序？</a:t>
            </a:r>
          </a:p>
        </p:txBody>
      </p:sp>
      <p:sp>
        <p:nvSpPr>
          <p:cNvPr id="12" name="文本占位符 11">
            <a:extLst>
              <a:ext uri="{FF2B5EF4-FFF2-40B4-BE49-F238E27FC236}">
                <a16:creationId xmlns:a16="http://schemas.microsoft.com/office/drawing/2014/main" id="{EC2BE6E5-A0D2-0349-805C-49FA20BEF097}"/>
              </a:ext>
            </a:extLst>
          </p:cNvPr>
          <p:cNvSpPr>
            <a:spLocks noGrp="1"/>
          </p:cNvSpPr>
          <p:nvPr>
            <p:ph type="body" sz="quarter" idx="12"/>
          </p:nvPr>
        </p:nvSpPr>
        <p:spPr>
          <a:xfrm>
            <a:off x="637470" y="440406"/>
            <a:ext cx="464183" cy="344919"/>
          </a:xfrm>
        </p:spPr>
        <p:txBody>
          <a:bodyPr>
            <a:normAutofit fontScale="92500" lnSpcReduction="20000"/>
          </a:bodyPr>
          <a:lstStyle/>
          <a:p>
            <a:r>
              <a:rPr lang="en-US" altLang="zh-CN" dirty="0"/>
              <a:t>2</a:t>
            </a:r>
            <a:endParaRPr lang="zh-CN" altLang="en-US" dirty="0"/>
          </a:p>
        </p:txBody>
      </p:sp>
      <p:sp>
        <p:nvSpPr>
          <p:cNvPr id="18" name="内容占位符 7">
            <a:extLst>
              <a:ext uri="{FF2B5EF4-FFF2-40B4-BE49-F238E27FC236}">
                <a16:creationId xmlns:a16="http://schemas.microsoft.com/office/drawing/2014/main" id="{026FFBBC-8C36-4944-A521-F0CF42BB6ADA}"/>
              </a:ext>
            </a:extLst>
          </p:cNvPr>
          <p:cNvSpPr>
            <a:spLocks noGrp="1"/>
          </p:cNvSpPr>
          <p:nvPr>
            <p:ph sz="half" idx="1"/>
          </p:nvPr>
        </p:nvSpPr>
        <p:spPr>
          <a:xfrm>
            <a:off x="889088" y="1610072"/>
            <a:ext cx="10258810" cy="4882987"/>
          </a:xfrm>
        </p:spPr>
        <p:txBody>
          <a:bodyPr>
            <a:noAutofit/>
          </a:bodyPr>
          <a:lstStyle/>
          <a:p>
            <a:r>
              <a:rPr lang="zh-CN" altLang="en-US" sz="1600" dirty="0"/>
              <a:t>三种方式</a:t>
            </a:r>
            <a:endParaRPr lang="en-US" altLang="zh-CN" sz="1600" dirty="0"/>
          </a:p>
          <a:p>
            <a:pPr lvl="1"/>
            <a:r>
              <a:rPr lang="en-US" altLang="zh-CN" sz="1400" dirty="0"/>
              <a:t>1.</a:t>
            </a:r>
            <a:r>
              <a:rPr lang="zh-CN" altLang="en-US" sz="1400" dirty="0"/>
              <a:t>在目标对象上设置事件处理程序属性</a:t>
            </a:r>
            <a:endParaRPr lang="en-US" altLang="zh-CN" sz="1400" dirty="0"/>
          </a:p>
          <a:p>
            <a:pPr lvl="1"/>
            <a:r>
              <a:rPr lang="en-US" altLang="zh-CN" sz="1400" dirty="0"/>
              <a:t>2.</a:t>
            </a:r>
            <a:r>
              <a:rPr lang="zh-CN" altLang="en-US" sz="1400" dirty="0"/>
              <a:t>在目标</a:t>
            </a:r>
            <a:r>
              <a:rPr lang="en-US" altLang="zh-CN" sz="1400" dirty="0"/>
              <a:t>HTML</a:t>
            </a:r>
            <a:r>
              <a:rPr lang="zh-CN" altLang="en-US" sz="1400" dirty="0"/>
              <a:t>文档元素上设置事件处理程序属性</a:t>
            </a:r>
            <a:endParaRPr lang="en-US" altLang="zh-CN" sz="1400" dirty="0"/>
          </a:p>
          <a:p>
            <a:pPr lvl="1"/>
            <a:r>
              <a:rPr lang="en-US" altLang="zh-CN" sz="1400" dirty="0"/>
              <a:t>3.</a:t>
            </a:r>
            <a:r>
              <a:rPr lang="zh-CN" altLang="en-US" sz="1400" dirty="0"/>
              <a:t> 目标对象</a:t>
            </a:r>
            <a:r>
              <a:rPr lang="en-US" altLang="zh-CN" sz="1400" dirty="0"/>
              <a:t>.addEventListener('</a:t>
            </a:r>
            <a:r>
              <a:rPr lang="zh-CN" altLang="en-US" sz="1400" dirty="0"/>
              <a:t>事件类型</a:t>
            </a:r>
            <a:r>
              <a:rPr lang="en-US" altLang="zh-CN" sz="1400" dirty="0"/>
              <a:t>', </a:t>
            </a:r>
            <a:r>
              <a:rPr lang="zh-CN" altLang="en-US" sz="1400" dirty="0"/>
              <a:t>事件处理程序</a:t>
            </a:r>
            <a:r>
              <a:rPr lang="en-US" altLang="zh-CN" sz="1400" dirty="0"/>
              <a:t>, {})</a:t>
            </a:r>
          </a:p>
          <a:p>
            <a:pPr marL="457200" lvl="1" indent="0">
              <a:buNone/>
            </a:pPr>
            <a:endParaRPr lang="zh-CN" altLang="en-US" sz="1400" dirty="0"/>
          </a:p>
          <a:p>
            <a:endParaRPr lang="en-US" altLang="zh-CN" sz="1600" dirty="0"/>
          </a:p>
        </p:txBody>
      </p:sp>
    </p:spTree>
    <p:extLst>
      <p:ext uri="{BB962C8B-B14F-4D97-AF65-F5344CB8AC3E}">
        <p14:creationId xmlns:p14="http://schemas.microsoft.com/office/powerpoint/2010/main" val="101847278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19BC14-7F69-0A42-BDC5-2E9610DF30B2}"/>
              </a:ext>
            </a:extLst>
          </p:cNvPr>
          <p:cNvSpPr>
            <a:spLocks noGrp="1"/>
          </p:cNvSpPr>
          <p:nvPr>
            <p:ph type="ctrTitle"/>
          </p:nvPr>
        </p:nvSpPr>
        <p:spPr>
          <a:xfrm>
            <a:off x="9487711" y="448455"/>
            <a:ext cx="2471542" cy="385445"/>
          </a:xfrm>
        </p:spPr>
        <p:txBody>
          <a:bodyPr/>
          <a:lstStyle/>
          <a:p>
            <a:r>
              <a:rPr kumimoji="1" lang="en-US" altLang="zh-CN" dirty="0"/>
              <a:t>JavaScript</a:t>
            </a:r>
            <a:r>
              <a:rPr kumimoji="1" lang="zh-CN" altLang="en-US" dirty="0"/>
              <a:t>浏览器编程</a:t>
            </a:r>
          </a:p>
        </p:txBody>
      </p:sp>
      <p:sp>
        <p:nvSpPr>
          <p:cNvPr id="10" name="文本占位符 9">
            <a:extLst>
              <a:ext uri="{FF2B5EF4-FFF2-40B4-BE49-F238E27FC236}">
                <a16:creationId xmlns:a16="http://schemas.microsoft.com/office/drawing/2014/main" id="{B579052B-739C-F14E-9CAA-0B5ED8AF4E3B}"/>
              </a:ext>
            </a:extLst>
          </p:cNvPr>
          <p:cNvSpPr>
            <a:spLocks noGrp="1"/>
          </p:cNvSpPr>
          <p:nvPr>
            <p:ph type="body" sz="quarter" idx="10"/>
          </p:nvPr>
        </p:nvSpPr>
        <p:spPr/>
        <p:txBody>
          <a:bodyPr/>
          <a:lstStyle/>
          <a:p>
            <a:r>
              <a:rPr lang="zh-CN" altLang="en-US" dirty="0"/>
              <a:t>事件</a:t>
            </a:r>
          </a:p>
        </p:txBody>
      </p:sp>
      <p:sp>
        <p:nvSpPr>
          <p:cNvPr id="11" name="文本占位符 10">
            <a:extLst>
              <a:ext uri="{FF2B5EF4-FFF2-40B4-BE49-F238E27FC236}">
                <a16:creationId xmlns:a16="http://schemas.microsoft.com/office/drawing/2014/main" id="{D89A058C-5EA5-7841-9B23-082A326A5F3F}"/>
              </a:ext>
            </a:extLst>
          </p:cNvPr>
          <p:cNvSpPr>
            <a:spLocks noGrp="1"/>
          </p:cNvSpPr>
          <p:nvPr>
            <p:ph type="body" sz="quarter" idx="11"/>
          </p:nvPr>
        </p:nvSpPr>
        <p:spPr>
          <a:xfrm>
            <a:off x="655637" y="904875"/>
            <a:ext cx="7982525" cy="538163"/>
          </a:xfrm>
        </p:spPr>
        <p:txBody>
          <a:bodyPr/>
          <a:lstStyle/>
          <a:p>
            <a:r>
              <a:rPr lang="zh-CN" altLang="en-US" sz="2800" dirty="0"/>
              <a:t>设置事件处理属性</a:t>
            </a:r>
          </a:p>
        </p:txBody>
      </p:sp>
      <p:sp>
        <p:nvSpPr>
          <p:cNvPr id="12" name="文本占位符 11">
            <a:extLst>
              <a:ext uri="{FF2B5EF4-FFF2-40B4-BE49-F238E27FC236}">
                <a16:creationId xmlns:a16="http://schemas.microsoft.com/office/drawing/2014/main" id="{EC2BE6E5-A0D2-0349-805C-49FA20BEF097}"/>
              </a:ext>
            </a:extLst>
          </p:cNvPr>
          <p:cNvSpPr>
            <a:spLocks noGrp="1"/>
          </p:cNvSpPr>
          <p:nvPr>
            <p:ph type="body" sz="quarter" idx="12"/>
          </p:nvPr>
        </p:nvSpPr>
        <p:spPr>
          <a:xfrm>
            <a:off x="637470" y="440406"/>
            <a:ext cx="464183" cy="344919"/>
          </a:xfrm>
        </p:spPr>
        <p:txBody>
          <a:bodyPr>
            <a:normAutofit fontScale="92500" lnSpcReduction="20000"/>
          </a:bodyPr>
          <a:lstStyle/>
          <a:p>
            <a:r>
              <a:rPr lang="en-US" altLang="zh-CN" dirty="0"/>
              <a:t>2</a:t>
            </a:r>
            <a:endParaRPr lang="zh-CN" altLang="en-US" dirty="0"/>
          </a:p>
        </p:txBody>
      </p:sp>
      <p:sp>
        <p:nvSpPr>
          <p:cNvPr id="18" name="内容占位符 7">
            <a:extLst>
              <a:ext uri="{FF2B5EF4-FFF2-40B4-BE49-F238E27FC236}">
                <a16:creationId xmlns:a16="http://schemas.microsoft.com/office/drawing/2014/main" id="{026FFBBC-8C36-4944-A521-F0CF42BB6ADA}"/>
              </a:ext>
            </a:extLst>
          </p:cNvPr>
          <p:cNvSpPr>
            <a:spLocks noGrp="1"/>
          </p:cNvSpPr>
          <p:nvPr>
            <p:ph sz="half" idx="1"/>
          </p:nvPr>
        </p:nvSpPr>
        <p:spPr>
          <a:xfrm>
            <a:off x="889088" y="1620232"/>
            <a:ext cx="10258810" cy="4882987"/>
          </a:xfrm>
        </p:spPr>
        <p:txBody>
          <a:bodyPr>
            <a:noAutofit/>
          </a:bodyPr>
          <a:lstStyle/>
          <a:p>
            <a:r>
              <a:rPr lang="en-US" altLang="zh-CN" sz="1600" dirty="0"/>
              <a:t>1.</a:t>
            </a:r>
            <a:r>
              <a:rPr lang="zh-CN" altLang="en-US" sz="1600" dirty="0"/>
              <a:t>在目标对象上设置事件处理程序属性</a:t>
            </a:r>
            <a:endParaRPr lang="en-US" altLang="zh-CN" sz="1600" dirty="0"/>
          </a:p>
          <a:p>
            <a:pPr lvl="2"/>
            <a:r>
              <a:rPr lang="en-US" altLang="zh-CN" sz="1050" dirty="0"/>
              <a:t>on + </a:t>
            </a:r>
            <a:r>
              <a:rPr lang="zh-CN" altLang="en-US" sz="1050" dirty="0"/>
              <a:t>事件类型：</a:t>
            </a:r>
            <a:r>
              <a:rPr lang="en-US" altLang="zh-CN" sz="1050" dirty="0"/>
              <a:t>onclick</a:t>
            </a:r>
            <a:r>
              <a:rPr lang="zh-CN" altLang="en-US" sz="1050" dirty="0"/>
              <a:t>、</a:t>
            </a:r>
            <a:r>
              <a:rPr lang="en-US" altLang="zh-CN" sz="1050" dirty="0"/>
              <a:t>onmouseover</a:t>
            </a:r>
            <a:r>
              <a:rPr lang="zh-CN" altLang="en-US" sz="1050" dirty="0"/>
              <a:t>。。。。。</a:t>
            </a:r>
            <a:endParaRPr lang="en-US" altLang="zh-CN" sz="1050" dirty="0"/>
          </a:p>
          <a:p>
            <a:pPr lvl="2"/>
            <a:endParaRPr lang="en-US" altLang="zh-CN" sz="1050" dirty="0"/>
          </a:p>
          <a:p>
            <a:pPr lvl="2"/>
            <a:endParaRPr lang="en-US" altLang="zh-CN" sz="1050" dirty="0"/>
          </a:p>
          <a:p>
            <a:pPr lvl="2"/>
            <a:endParaRPr lang="en-US" altLang="zh-CN" sz="1050" dirty="0"/>
          </a:p>
          <a:p>
            <a:pPr lvl="2"/>
            <a:endParaRPr lang="en-US" altLang="zh-CN" sz="1050" dirty="0"/>
          </a:p>
          <a:p>
            <a:pPr lvl="2"/>
            <a:endParaRPr lang="en-US" altLang="zh-CN" sz="1050" dirty="0"/>
          </a:p>
          <a:p>
            <a:pPr lvl="2"/>
            <a:endParaRPr lang="en-US" altLang="zh-CN" sz="1050" dirty="0"/>
          </a:p>
          <a:p>
            <a:pPr lvl="2"/>
            <a:endParaRPr lang="en-US" altLang="zh-CN" sz="1050" dirty="0"/>
          </a:p>
          <a:p>
            <a:r>
              <a:rPr lang="en-US" altLang="zh-CN" sz="1600" dirty="0"/>
              <a:t>2.</a:t>
            </a:r>
            <a:r>
              <a:rPr lang="zh-CN" altLang="en-US" sz="1600" dirty="0"/>
              <a:t>在文档元素上设置事件处理程序属性</a:t>
            </a:r>
            <a:r>
              <a:rPr lang="en-US" altLang="zh-CN" sz="1600" dirty="0"/>
              <a:t>(</a:t>
            </a:r>
            <a:r>
              <a:rPr lang="zh-CN" altLang="en-US" sz="1600" dirty="0"/>
              <a:t>不推荐使用！</a:t>
            </a:r>
            <a:r>
              <a:rPr lang="en-US" altLang="zh-CN" sz="1600" dirty="0"/>
              <a:t>)</a:t>
            </a:r>
          </a:p>
        </p:txBody>
      </p:sp>
      <p:sp>
        <p:nvSpPr>
          <p:cNvPr id="3" name="矩形 2">
            <a:extLst>
              <a:ext uri="{FF2B5EF4-FFF2-40B4-BE49-F238E27FC236}">
                <a16:creationId xmlns:a16="http://schemas.microsoft.com/office/drawing/2014/main" id="{6E358679-223C-604B-9443-D3B40676EB64}"/>
              </a:ext>
            </a:extLst>
          </p:cNvPr>
          <p:cNvSpPr/>
          <p:nvPr/>
        </p:nvSpPr>
        <p:spPr>
          <a:xfrm>
            <a:off x="2879887" y="5355198"/>
            <a:ext cx="6640033" cy="276999"/>
          </a:xfrm>
          <a:prstGeom prst="rect">
            <a:avLst/>
          </a:prstGeom>
          <a:ln>
            <a:solidFill>
              <a:schemeClr val="accent1">
                <a:hueOff val="0"/>
                <a:satOff val="0"/>
                <a:lumOff val="0"/>
              </a:schemeClr>
            </a:solidFill>
          </a:ln>
        </p:spPr>
        <p:txBody>
          <a:bodyPr wrap="square">
            <a:spAutoFit/>
          </a:bodyPr>
          <a:lstStyle/>
          <a:p>
            <a:r>
              <a:rPr lang="en-US" altLang="zh-CN" sz="1200" b="0">
                <a:solidFill>
                  <a:srgbClr val="BBBBBB"/>
                </a:solidFill>
                <a:effectLst/>
                <a:latin typeface="Fira Code" panose="020B0509050000020004" pitchFamily="49" charset="0"/>
              </a:rPr>
              <a:t>&lt;</a:t>
            </a:r>
            <a:r>
              <a:rPr lang="en-US" altLang="zh-CN" sz="1200" b="0">
                <a:solidFill>
                  <a:srgbClr val="F92672"/>
                </a:solidFill>
                <a:effectLst/>
                <a:latin typeface="Fira Code" panose="020B0509050000020004" pitchFamily="49" charset="0"/>
              </a:rPr>
              <a:t>button</a:t>
            </a:r>
            <a:r>
              <a:rPr lang="en-US" altLang="zh-CN" sz="1200" b="0">
                <a:solidFill>
                  <a:srgbClr val="BBBBBB"/>
                </a:solidFill>
                <a:effectLst/>
                <a:latin typeface="Fira Code" panose="020B0509050000020004" pitchFamily="49" charset="0"/>
              </a:rPr>
              <a:t> </a:t>
            </a:r>
            <a:r>
              <a:rPr lang="en-US" altLang="zh-CN" sz="1200" b="0">
                <a:solidFill>
                  <a:srgbClr val="FFE66D"/>
                </a:solidFill>
                <a:effectLst/>
                <a:latin typeface="Fira Code" panose="020B0509050000020004" pitchFamily="49" charset="0"/>
              </a:rPr>
              <a:t>onclick</a:t>
            </a:r>
            <a:r>
              <a:rPr lang="en-US" altLang="zh-CN" sz="1200" b="0">
                <a:solidFill>
                  <a:srgbClr val="BBBBBB"/>
                </a:solidFill>
                <a:effectLst/>
                <a:latin typeface="Fira Code" panose="020B0509050000020004" pitchFamily="49" charset="0"/>
              </a:rPr>
              <a:t>=</a:t>
            </a:r>
            <a:r>
              <a:rPr lang="en-US" altLang="zh-CN" sz="1200" b="0">
                <a:solidFill>
                  <a:srgbClr val="96E072"/>
                </a:solidFill>
                <a:effectLst/>
                <a:latin typeface="Fira Code" panose="020B0509050000020004" pitchFamily="49" charset="0"/>
              </a:rPr>
              <a:t>"</a:t>
            </a:r>
            <a:r>
              <a:rPr lang="en-US" altLang="zh-CN" sz="1200" b="0">
                <a:solidFill>
                  <a:srgbClr val="F39C12"/>
                </a:solidFill>
                <a:effectLst/>
                <a:latin typeface="Fira Code" panose="020B0509050000020004" pitchFamily="49" charset="0"/>
              </a:rPr>
              <a:t>console</a:t>
            </a:r>
            <a:r>
              <a:rPr lang="en-US" altLang="zh-CN" sz="1200" b="0">
                <a:solidFill>
                  <a:srgbClr val="96E072"/>
                </a:solidFill>
                <a:effectLst/>
                <a:latin typeface="Fira Code" panose="020B0509050000020004" pitchFamily="49" charset="0"/>
              </a:rPr>
              <a:t>.</a:t>
            </a:r>
            <a:r>
              <a:rPr lang="en-US" altLang="zh-CN" sz="1200" b="0">
                <a:solidFill>
                  <a:srgbClr val="FFE66D"/>
                </a:solidFill>
                <a:effectLst/>
                <a:latin typeface="Fira Code" panose="020B0509050000020004" pitchFamily="49" charset="0"/>
              </a:rPr>
              <a:t>log</a:t>
            </a:r>
            <a:r>
              <a:rPr lang="en-US" altLang="zh-CN" sz="1200" b="0">
                <a:solidFill>
                  <a:srgbClr val="96E072"/>
                </a:solidFill>
                <a:effectLst/>
                <a:latin typeface="Fira Code" panose="020B0509050000020004" pitchFamily="49" charset="0"/>
              </a:rPr>
              <a:t>('hi, js')"</a:t>
            </a:r>
            <a:r>
              <a:rPr lang="en-US" altLang="zh-CN" sz="1200" b="0">
                <a:solidFill>
                  <a:srgbClr val="BBBBBB"/>
                </a:solidFill>
                <a:effectLst/>
                <a:latin typeface="Fira Code" panose="020B0509050000020004" pitchFamily="49" charset="0"/>
              </a:rPr>
              <a:t>&gt;Click me!&lt;/</a:t>
            </a:r>
            <a:r>
              <a:rPr lang="en-US" altLang="zh-CN" sz="1200" b="0">
                <a:solidFill>
                  <a:srgbClr val="F92672"/>
                </a:solidFill>
                <a:effectLst/>
                <a:latin typeface="Fira Code" panose="020B0509050000020004" pitchFamily="49" charset="0"/>
              </a:rPr>
              <a:t>button</a:t>
            </a:r>
            <a:r>
              <a:rPr lang="en-US" altLang="zh-CN" sz="1200" b="0">
                <a:solidFill>
                  <a:srgbClr val="BBBBBB"/>
                </a:solidFill>
                <a:effectLst/>
                <a:latin typeface="Fira Code" panose="020B0509050000020004" pitchFamily="49" charset="0"/>
              </a:rPr>
              <a:t>&gt;</a:t>
            </a:r>
          </a:p>
        </p:txBody>
      </p:sp>
      <p:sp>
        <p:nvSpPr>
          <p:cNvPr id="8" name="矩形 7">
            <a:extLst>
              <a:ext uri="{FF2B5EF4-FFF2-40B4-BE49-F238E27FC236}">
                <a16:creationId xmlns:a16="http://schemas.microsoft.com/office/drawing/2014/main" id="{24F1031E-4EBC-2F45-9EB7-6C54D7B9EC65}"/>
              </a:ext>
            </a:extLst>
          </p:cNvPr>
          <p:cNvSpPr/>
          <p:nvPr/>
        </p:nvSpPr>
        <p:spPr>
          <a:xfrm>
            <a:off x="2900207" y="2611998"/>
            <a:ext cx="6640033" cy="1569660"/>
          </a:xfrm>
          <a:prstGeom prst="rect">
            <a:avLst/>
          </a:prstGeom>
          <a:ln>
            <a:solidFill>
              <a:schemeClr val="accent1">
                <a:hueOff val="0"/>
                <a:satOff val="0"/>
                <a:lumOff val="0"/>
              </a:schemeClr>
            </a:solidFill>
          </a:ln>
        </p:spPr>
        <p:txBody>
          <a:bodyPr wrap="square">
            <a:spAutoFit/>
          </a:bodyPr>
          <a:lstStyle/>
          <a:p>
            <a:r>
              <a:rPr lang="en-US" altLang="zh-CN" sz="1200" b="0">
                <a:solidFill>
                  <a:srgbClr val="BBBBBB"/>
                </a:solidFill>
                <a:effectLst/>
                <a:latin typeface="Fira Code" panose="020B0509050000020004" pitchFamily="49" charset="0"/>
              </a:rPr>
              <a:t>&lt;</a:t>
            </a:r>
            <a:r>
              <a:rPr lang="en-US" altLang="zh-CN" sz="1200" b="0">
                <a:solidFill>
                  <a:srgbClr val="F92672"/>
                </a:solidFill>
                <a:effectLst/>
                <a:latin typeface="Fira Code" panose="020B0509050000020004" pitchFamily="49" charset="0"/>
              </a:rPr>
              <a:t>button</a:t>
            </a:r>
            <a:r>
              <a:rPr lang="en-US" altLang="zh-CN" sz="1200" b="0">
                <a:solidFill>
                  <a:srgbClr val="BBBBBB"/>
                </a:solidFill>
                <a:effectLst/>
                <a:latin typeface="Fira Code" panose="020B0509050000020004" pitchFamily="49" charset="0"/>
              </a:rPr>
              <a:t> </a:t>
            </a:r>
            <a:r>
              <a:rPr lang="en-US" altLang="zh-CN" sz="1200" b="0">
                <a:solidFill>
                  <a:srgbClr val="FFE66D"/>
                </a:solidFill>
                <a:effectLst/>
                <a:latin typeface="Fira Code" panose="020B0509050000020004" pitchFamily="49" charset="0"/>
              </a:rPr>
              <a:t>id</a:t>
            </a:r>
            <a:r>
              <a:rPr lang="en-US" altLang="zh-CN" sz="1200" b="0">
                <a:solidFill>
                  <a:srgbClr val="BBBBBB"/>
                </a:solidFill>
                <a:effectLst/>
                <a:latin typeface="Fira Code" panose="020B0509050000020004" pitchFamily="49" charset="0"/>
              </a:rPr>
              <a:t>=</a:t>
            </a:r>
            <a:r>
              <a:rPr lang="en-US" altLang="zh-CN" sz="1200" b="0">
                <a:solidFill>
                  <a:srgbClr val="96E072"/>
                </a:solidFill>
                <a:effectLst/>
                <a:latin typeface="Fira Code" panose="020B0509050000020004" pitchFamily="49" charset="0"/>
              </a:rPr>
              <a:t>"btnClick"</a:t>
            </a:r>
            <a:r>
              <a:rPr lang="en-US" altLang="zh-CN" sz="1200" b="0">
                <a:solidFill>
                  <a:srgbClr val="BBBBBB"/>
                </a:solidFill>
                <a:effectLst/>
                <a:latin typeface="Fira Code" panose="020B0509050000020004" pitchFamily="49" charset="0"/>
              </a:rPr>
              <a:t>&gt;click me!&lt;/</a:t>
            </a:r>
            <a:r>
              <a:rPr lang="en-US" altLang="zh-CN" sz="1200" b="0">
                <a:solidFill>
                  <a:srgbClr val="F92672"/>
                </a:solidFill>
                <a:effectLst/>
                <a:latin typeface="Fira Code" panose="020B0509050000020004" pitchFamily="49" charset="0"/>
              </a:rPr>
              <a:t>button</a:t>
            </a:r>
            <a:r>
              <a:rPr lang="en-US" altLang="zh-CN" sz="1200" b="0">
                <a:solidFill>
                  <a:srgbClr val="BBBBBB"/>
                </a:solidFill>
                <a:effectLst/>
                <a:latin typeface="Fira Code" panose="020B0509050000020004" pitchFamily="49" charset="0"/>
              </a:rPr>
              <a:t>&gt;</a:t>
            </a:r>
          </a:p>
          <a:p>
            <a:br>
              <a:rPr lang="en-US" altLang="zh-CN" sz="1200" b="0">
                <a:solidFill>
                  <a:srgbClr val="BBBBBB"/>
                </a:solidFill>
                <a:effectLst/>
                <a:latin typeface="Fira Code" panose="020B0509050000020004" pitchFamily="49" charset="0"/>
              </a:rPr>
            </a:br>
            <a:r>
              <a:rPr lang="en-US" altLang="zh-CN" sz="1200" b="0">
                <a:solidFill>
                  <a:srgbClr val="BBBBBB"/>
                </a:solidFill>
                <a:effectLst/>
                <a:latin typeface="Fira Code" panose="020B0509050000020004" pitchFamily="49" charset="0"/>
              </a:rPr>
              <a:t>&lt;</a:t>
            </a:r>
            <a:r>
              <a:rPr lang="en-US" altLang="zh-CN" sz="1200" b="0">
                <a:solidFill>
                  <a:srgbClr val="F92672"/>
                </a:solidFill>
                <a:effectLst/>
                <a:latin typeface="Fira Code" panose="020B0509050000020004" pitchFamily="49" charset="0"/>
              </a:rPr>
              <a:t>script</a:t>
            </a:r>
            <a:r>
              <a:rPr lang="en-US" altLang="zh-CN" sz="1200" b="0">
                <a:solidFill>
                  <a:srgbClr val="BBBBBB"/>
                </a:solidFill>
                <a:effectLst/>
                <a:latin typeface="Fira Code" panose="020B0509050000020004" pitchFamily="49" charset="0"/>
              </a:rPr>
              <a:t>&gt;</a:t>
            </a:r>
          </a:p>
          <a:p>
            <a:r>
              <a:rPr lang="en-US" altLang="zh-CN" sz="1200" b="0">
                <a:solidFill>
                  <a:srgbClr val="C74DED"/>
                </a:solidFill>
                <a:effectLst/>
                <a:latin typeface="Fira Code" panose="020B0509050000020004" pitchFamily="49" charset="0"/>
              </a:rPr>
              <a:t>  const</a:t>
            </a:r>
            <a:r>
              <a:rPr lang="en-US" altLang="zh-CN" sz="1200" b="0">
                <a:solidFill>
                  <a:srgbClr val="BBBBBB"/>
                </a:solidFill>
                <a:effectLst/>
                <a:latin typeface="Fira Code" panose="020B0509050000020004" pitchFamily="49" charset="0"/>
              </a:rPr>
              <a:t> </a:t>
            </a:r>
            <a:r>
              <a:rPr lang="en-US" altLang="zh-CN" sz="1200" b="0">
                <a:solidFill>
                  <a:srgbClr val="00E8C6"/>
                </a:solidFill>
                <a:effectLst/>
                <a:latin typeface="Fira Code" panose="020B0509050000020004" pitchFamily="49" charset="0"/>
              </a:rPr>
              <a:t>oButton</a:t>
            </a:r>
            <a:r>
              <a:rPr lang="en-US" altLang="zh-CN" sz="1200" b="0">
                <a:solidFill>
                  <a:srgbClr val="BBBBBB"/>
                </a:solidFill>
                <a:effectLst/>
                <a:latin typeface="Fira Code" panose="020B0509050000020004" pitchFamily="49" charset="0"/>
              </a:rPr>
              <a:t> </a:t>
            </a:r>
            <a:r>
              <a:rPr lang="en-US" altLang="zh-CN" sz="1200" b="0">
                <a:solidFill>
                  <a:srgbClr val="EE5D43"/>
                </a:solidFill>
                <a:effectLst/>
                <a:latin typeface="Fira Code" panose="020B0509050000020004" pitchFamily="49" charset="0"/>
              </a:rPr>
              <a:t>=</a:t>
            </a:r>
            <a:r>
              <a:rPr lang="en-US" altLang="zh-CN" sz="1200" b="0">
                <a:solidFill>
                  <a:srgbClr val="BBBBBB"/>
                </a:solidFill>
                <a:effectLst/>
                <a:latin typeface="Fira Code" panose="020B0509050000020004" pitchFamily="49" charset="0"/>
              </a:rPr>
              <a:t> </a:t>
            </a:r>
            <a:r>
              <a:rPr lang="en-US" altLang="zh-CN" sz="1200" b="0">
                <a:solidFill>
                  <a:srgbClr val="F39C12"/>
                </a:solidFill>
                <a:effectLst/>
                <a:latin typeface="Fira Code" panose="020B0509050000020004" pitchFamily="49" charset="0"/>
              </a:rPr>
              <a:t>document</a:t>
            </a:r>
            <a:r>
              <a:rPr lang="en-US" altLang="zh-CN" sz="1200" b="0">
                <a:solidFill>
                  <a:srgbClr val="BBBBBB"/>
                </a:solidFill>
                <a:effectLst/>
                <a:latin typeface="Fira Code" panose="020B0509050000020004" pitchFamily="49" charset="0"/>
              </a:rPr>
              <a:t>.</a:t>
            </a:r>
            <a:r>
              <a:rPr lang="en-US" altLang="zh-CN" sz="1200" b="0">
                <a:solidFill>
                  <a:srgbClr val="FFE66D"/>
                </a:solidFill>
                <a:effectLst/>
                <a:latin typeface="Fira Code" panose="020B0509050000020004" pitchFamily="49" charset="0"/>
              </a:rPr>
              <a:t>getElementById</a:t>
            </a:r>
            <a:r>
              <a:rPr lang="en-US" altLang="zh-CN" sz="1200" b="0">
                <a:solidFill>
                  <a:srgbClr val="BBBBBB"/>
                </a:solidFill>
                <a:effectLst/>
                <a:latin typeface="Fira Code" panose="020B0509050000020004" pitchFamily="49" charset="0"/>
              </a:rPr>
              <a:t>(</a:t>
            </a:r>
            <a:r>
              <a:rPr lang="en-US" altLang="zh-CN" sz="1200" b="0">
                <a:solidFill>
                  <a:srgbClr val="96E072"/>
                </a:solidFill>
                <a:effectLst/>
                <a:latin typeface="Fira Code" panose="020B0509050000020004" pitchFamily="49" charset="0"/>
              </a:rPr>
              <a:t>"btnClick"</a:t>
            </a:r>
            <a:r>
              <a:rPr lang="en-US" altLang="zh-CN" sz="1200" b="0">
                <a:solidFill>
                  <a:srgbClr val="BBBBBB"/>
                </a:solidFill>
                <a:effectLst/>
                <a:latin typeface="Fira Code" panose="020B0509050000020004" pitchFamily="49" charset="0"/>
              </a:rPr>
              <a:t>);</a:t>
            </a:r>
          </a:p>
          <a:p>
            <a:r>
              <a:rPr lang="en-US" altLang="zh-CN" sz="1200" b="0">
                <a:solidFill>
                  <a:srgbClr val="F39C12"/>
                </a:solidFill>
                <a:effectLst/>
                <a:latin typeface="Fira Code" panose="020B0509050000020004" pitchFamily="49" charset="0"/>
              </a:rPr>
              <a:t>  oButton</a:t>
            </a:r>
            <a:r>
              <a:rPr lang="en-US" altLang="zh-CN" sz="1200" b="0">
                <a:solidFill>
                  <a:srgbClr val="BBBBBB"/>
                </a:solidFill>
                <a:effectLst/>
                <a:latin typeface="Fira Code" panose="020B0509050000020004" pitchFamily="49" charset="0"/>
              </a:rPr>
              <a:t>.</a:t>
            </a:r>
            <a:r>
              <a:rPr lang="en-US" altLang="zh-CN" sz="1200" b="0">
                <a:solidFill>
                  <a:srgbClr val="FFE66D"/>
                </a:solidFill>
                <a:effectLst/>
                <a:latin typeface="Fira Code" panose="020B0509050000020004" pitchFamily="49" charset="0"/>
              </a:rPr>
              <a:t>onclick</a:t>
            </a:r>
            <a:r>
              <a:rPr lang="en-US" altLang="zh-CN" sz="1200" b="0">
                <a:solidFill>
                  <a:srgbClr val="BBBBBB"/>
                </a:solidFill>
                <a:effectLst/>
                <a:latin typeface="Fira Code" panose="020B0509050000020004" pitchFamily="49" charset="0"/>
              </a:rPr>
              <a:t> </a:t>
            </a:r>
            <a:r>
              <a:rPr lang="en-US" altLang="zh-CN" sz="1200" b="0">
                <a:solidFill>
                  <a:srgbClr val="EE5D43"/>
                </a:solidFill>
                <a:effectLst/>
                <a:latin typeface="Fira Code" panose="020B0509050000020004" pitchFamily="49" charset="0"/>
              </a:rPr>
              <a:t>=</a:t>
            </a:r>
            <a:r>
              <a:rPr lang="en-US" altLang="zh-CN" sz="1200" b="0">
                <a:solidFill>
                  <a:srgbClr val="BBBBBB"/>
                </a:solidFill>
                <a:effectLst/>
                <a:latin typeface="Fira Code" panose="020B0509050000020004" pitchFamily="49" charset="0"/>
              </a:rPr>
              <a:t> () </a:t>
            </a:r>
            <a:r>
              <a:rPr lang="en-US" altLang="zh-CN" sz="1200" b="0">
                <a:solidFill>
                  <a:srgbClr val="C74DED"/>
                </a:solidFill>
                <a:effectLst/>
                <a:latin typeface="Fira Code" panose="020B0509050000020004" pitchFamily="49" charset="0"/>
              </a:rPr>
              <a:t>=&gt;</a:t>
            </a:r>
            <a:r>
              <a:rPr lang="en-US" altLang="zh-CN" sz="1200" b="0">
                <a:solidFill>
                  <a:srgbClr val="BBBBBB"/>
                </a:solidFill>
                <a:effectLst/>
                <a:latin typeface="Fira Code" panose="020B0509050000020004" pitchFamily="49" charset="0"/>
              </a:rPr>
              <a:t> {</a:t>
            </a:r>
          </a:p>
          <a:p>
            <a:r>
              <a:rPr lang="en-US" altLang="zh-CN" sz="1200" b="0">
                <a:solidFill>
                  <a:srgbClr val="F39C12"/>
                </a:solidFill>
                <a:effectLst/>
                <a:latin typeface="Fira Code" panose="020B0509050000020004" pitchFamily="49" charset="0"/>
              </a:rPr>
              <a:t>    console</a:t>
            </a:r>
            <a:r>
              <a:rPr lang="en-US" altLang="zh-CN" sz="1200" b="0">
                <a:solidFill>
                  <a:srgbClr val="BBBBBB"/>
                </a:solidFill>
                <a:effectLst/>
                <a:latin typeface="Fira Code" panose="020B0509050000020004" pitchFamily="49" charset="0"/>
              </a:rPr>
              <a:t>.</a:t>
            </a:r>
            <a:r>
              <a:rPr lang="en-US" altLang="zh-CN" sz="1200" b="0">
                <a:solidFill>
                  <a:srgbClr val="FFE66D"/>
                </a:solidFill>
                <a:effectLst/>
                <a:latin typeface="Fira Code" panose="020B0509050000020004" pitchFamily="49" charset="0"/>
              </a:rPr>
              <a:t>log</a:t>
            </a:r>
            <a:r>
              <a:rPr lang="en-US" altLang="zh-CN" sz="1200" b="0">
                <a:solidFill>
                  <a:srgbClr val="BBBBBB"/>
                </a:solidFill>
                <a:effectLst/>
                <a:latin typeface="Fira Code" panose="020B0509050000020004" pitchFamily="49" charset="0"/>
              </a:rPr>
              <a:t>(</a:t>
            </a:r>
            <a:r>
              <a:rPr lang="en-US" altLang="zh-CN" sz="1200" b="0">
                <a:solidFill>
                  <a:srgbClr val="96E072"/>
                </a:solidFill>
                <a:effectLst/>
                <a:latin typeface="Fira Code" panose="020B0509050000020004" pitchFamily="49" charset="0"/>
              </a:rPr>
              <a:t>"click me!"</a:t>
            </a:r>
            <a:r>
              <a:rPr lang="en-US" altLang="zh-CN" sz="1200" b="0">
                <a:solidFill>
                  <a:srgbClr val="BBBBBB"/>
                </a:solidFill>
                <a:effectLst/>
                <a:latin typeface="Fira Code" panose="020B0509050000020004" pitchFamily="49" charset="0"/>
              </a:rPr>
              <a:t>);</a:t>
            </a:r>
          </a:p>
          <a:p>
            <a:r>
              <a:rPr lang="en-US" altLang="zh-CN" sz="1200" b="0">
                <a:solidFill>
                  <a:srgbClr val="BBBBBB"/>
                </a:solidFill>
                <a:effectLst/>
                <a:latin typeface="Fira Code" panose="020B0509050000020004" pitchFamily="49" charset="0"/>
              </a:rPr>
              <a:t>  };</a:t>
            </a:r>
          </a:p>
          <a:p>
            <a:r>
              <a:rPr lang="en-US" altLang="zh-CN" sz="1200" b="0">
                <a:solidFill>
                  <a:srgbClr val="BBBBBB"/>
                </a:solidFill>
                <a:effectLst/>
                <a:latin typeface="Fira Code" panose="020B0509050000020004" pitchFamily="49" charset="0"/>
              </a:rPr>
              <a:t>&lt;/</a:t>
            </a:r>
            <a:r>
              <a:rPr lang="en-US" altLang="zh-CN" sz="1200" b="0">
                <a:solidFill>
                  <a:srgbClr val="F92672"/>
                </a:solidFill>
                <a:effectLst/>
                <a:latin typeface="Fira Code" panose="020B0509050000020004" pitchFamily="49" charset="0"/>
              </a:rPr>
              <a:t>script</a:t>
            </a:r>
            <a:r>
              <a:rPr lang="en-US" altLang="zh-CN" sz="1200" b="0">
                <a:solidFill>
                  <a:srgbClr val="BBBBBB"/>
                </a:solidFill>
                <a:effectLst/>
                <a:latin typeface="Fira Code" panose="020B0509050000020004" pitchFamily="49" charset="0"/>
              </a:rPr>
              <a:t>&gt;</a:t>
            </a:r>
          </a:p>
        </p:txBody>
      </p:sp>
    </p:spTree>
    <p:extLst>
      <p:ext uri="{BB962C8B-B14F-4D97-AF65-F5344CB8AC3E}">
        <p14:creationId xmlns:p14="http://schemas.microsoft.com/office/powerpoint/2010/main" val="250199676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19BC14-7F69-0A42-BDC5-2E9610DF30B2}"/>
              </a:ext>
            </a:extLst>
          </p:cNvPr>
          <p:cNvSpPr>
            <a:spLocks noGrp="1"/>
          </p:cNvSpPr>
          <p:nvPr>
            <p:ph type="ctrTitle"/>
          </p:nvPr>
        </p:nvSpPr>
        <p:spPr>
          <a:xfrm>
            <a:off x="9487711" y="448455"/>
            <a:ext cx="2471542" cy="385445"/>
          </a:xfrm>
        </p:spPr>
        <p:txBody>
          <a:bodyPr/>
          <a:lstStyle/>
          <a:p>
            <a:r>
              <a:rPr kumimoji="1" lang="en-US" altLang="zh-CN" dirty="0"/>
              <a:t>JavaScript</a:t>
            </a:r>
            <a:r>
              <a:rPr kumimoji="1" lang="zh-CN" altLang="en-US" dirty="0"/>
              <a:t>浏览器编程</a:t>
            </a:r>
          </a:p>
        </p:txBody>
      </p:sp>
      <p:sp>
        <p:nvSpPr>
          <p:cNvPr id="10" name="文本占位符 9">
            <a:extLst>
              <a:ext uri="{FF2B5EF4-FFF2-40B4-BE49-F238E27FC236}">
                <a16:creationId xmlns:a16="http://schemas.microsoft.com/office/drawing/2014/main" id="{B579052B-739C-F14E-9CAA-0B5ED8AF4E3B}"/>
              </a:ext>
            </a:extLst>
          </p:cNvPr>
          <p:cNvSpPr>
            <a:spLocks noGrp="1"/>
          </p:cNvSpPr>
          <p:nvPr>
            <p:ph type="body" sz="quarter" idx="10"/>
          </p:nvPr>
        </p:nvSpPr>
        <p:spPr/>
        <p:txBody>
          <a:bodyPr/>
          <a:lstStyle/>
          <a:p>
            <a:r>
              <a:rPr lang="zh-CN" altLang="en-US" dirty="0"/>
              <a:t>事件</a:t>
            </a:r>
          </a:p>
        </p:txBody>
      </p:sp>
      <p:sp>
        <p:nvSpPr>
          <p:cNvPr id="11" name="文本占位符 10">
            <a:extLst>
              <a:ext uri="{FF2B5EF4-FFF2-40B4-BE49-F238E27FC236}">
                <a16:creationId xmlns:a16="http://schemas.microsoft.com/office/drawing/2014/main" id="{D89A058C-5EA5-7841-9B23-082A326A5F3F}"/>
              </a:ext>
            </a:extLst>
          </p:cNvPr>
          <p:cNvSpPr>
            <a:spLocks noGrp="1"/>
          </p:cNvSpPr>
          <p:nvPr>
            <p:ph type="body" sz="quarter" idx="11"/>
          </p:nvPr>
        </p:nvSpPr>
        <p:spPr>
          <a:xfrm>
            <a:off x="655637" y="904875"/>
            <a:ext cx="8579803" cy="538163"/>
          </a:xfrm>
        </p:spPr>
        <p:txBody>
          <a:bodyPr/>
          <a:lstStyle/>
          <a:p>
            <a:r>
              <a:rPr lang="en-US" altLang="zh-CN" sz="3200" dirty="0"/>
              <a:t>addEventListener</a:t>
            </a:r>
            <a:endParaRPr lang="zh-CN" altLang="en-US" sz="3200" dirty="0"/>
          </a:p>
        </p:txBody>
      </p:sp>
      <p:sp>
        <p:nvSpPr>
          <p:cNvPr id="12" name="文本占位符 11">
            <a:extLst>
              <a:ext uri="{FF2B5EF4-FFF2-40B4-BE49-F238E27FC236}">
                <a16:creationId xmlns:a16="http://schemas.microsoft.com/office/drawing/2014/main" id="{EC2BE6E5-A0D2-0349-805C-49FA20BEF097}"/>
              </a:ext>
            </a:extLst>
          </p:cNvPr>
          <p:cNvSpPr>
            <a:spLocks noGrp="1"/>
          </p:cNvSpPr>
          <p:nvPr>
            <p:ph type="body" sz="quarter" idx="12"/>
          </p:nvPr>
        </p:nvSpPr>
        <p:spPr>
          <a:xfrm>
            <a:off x="637470" y="440406"/>
            <a:ext cx="464183" cy="344919"/>
          </a:xfrm>
        </p:spPr>
        <p:txBody>
          <a:bodyPr>
            <a:normAutofit fontScale="92500" lnSpcReduction="20000"/>
          </a:bodyPr>
          <a:lstStyle/>
          <a:p>
            <a:r>
              <a:rPr lang="en-US" altLang="zh-CN" dirty="0"/>
              <a:t>2</a:t>
            </a:r>
            <a:endParaRPr lang="zh-CN" altLang="en-US" dirty="0"/>
          </a:p>
        </p:txBody>
      </p:sp>
      <p:sp>
        <p:nvSpPr>
          <p:cNvPr id="18" name="内容占位符 7">
            <a:extLst>
              <a:ext uri="{FF2B5EF4-FFF2-40B4-BE49-F238E27FC236}">
                <a16:creationId xmlns:a16="http://schemas.microsoft.com/office/drawing/2014/main" id="{026FFBBC-8C36-4944-A521-F0CF42BB6ADA}"/>
              </a:ext>
            </a:extLst>
          </p:cNvPr>
          <p:cNvSpPr>
            <a:spLocks noGrp="1"/>
          </p:cNvSpPr>
          <p:nvPr>
            <p:ph sz="half" idx="1"/>
          </p:nvPr>
        </p:nvSpPr>
        <p:spPr>
          <a:xfrm>
            <a:off x="272143" y="1610072"/>
            <a:ext cx="5834743" cy="5136168"/>
          </a:xfrm>
        </p:spPr>
        <p:txBody>
          <a:bodyPr>
            <a:noAutofit/>
          </a:bodyPr>
          <a:lstStyle/>
          <a:p>
            <a:r>
              <a:rPr lang="zh-CN" altLang="en-US" sz="1400" dirty="0"/>
              <a:t>目标对象</a:t>
            </a:r>
            <a:r>
              <a:rPr lang="en-US" altLang="zh-CN" sz="1400" dirty="0"/>
              <a:t>.addEventListener('</a:t>
            </a:r>
            <a:r>
              <a:rPr lang="zh-CN" altLang="en-US" sz="1400" dirty="0"/>
              <a:t>事件类型</a:t>
            </a:r>
            <a:r>
              <a:rPr lang="en-US" altLang="zh-CN" sz="1400" dirty="0"/>
              <a:t>', </a:t>
            </a:r>
            <a:r>
              <a:rPr lang="zh-CN" altLang="en-US" sz="1400" dirty="0"/>
              <a:t>事件处理程序</a:t>
            </a:r>
            <a:r>
              <a:rPr lang="en-US" altLang="zh-CN" sz="1400" dirty="0"/>
              <a:t>, {})</a:t>
            </a:r>
          </a:p>
          <a:p>
            <a:pPr lvl="1"/>
            <a:r>
              <a:rPr lang="zh-CN" altLang="en-US" sz="1200" dirty="0"/>
              <a:t>第一个参数：事件类型。事件类型（或名称）是一个字符串，不包括设置事件处理程序属性时使用的</a:t>
            </a:r>
            <a:r>
              <a:rPr lang="en-US" altLang="zh-CN" sz="1200" dirty="0"/>
              <a:t>on</a:t>
            </a:r>
            <a:r>
              <a:rPr lang="zh-CN" altLang="en-US" sz="1200" dirty="0"/>
              <a:t>前缀。</a:t>
            </a:r>
            <a:endParaRPr lang="en-US" altLang="zh-CN" sz="1200" dirty="0"/>
          </a:p>
          <a:p>
            <a:pPr lvl="1"/>
            <a:r>
              <a:rPr lang="zh-CN" altLang="en-US" sz="1200" dirty="0"/>
              <a:t>第二个参数：事件处理程序，即在发生指定类型的事件时应调用的函数。</a:t>
            </a:r>
            <a:endParaRPr lang="en-US" altLang="zh-CN" sz="1200" dirty="0"/>
          </a:p>
          <a:p>
            <a:pPr lvl="1"/>
            <a:r>
              <a:rPr lang="zh-CN" altLang="en-US" sz="1200" dirty="0"/>
              <a:t>第三个参数： 可选。可以是一个布尔值，也可以是一个对象。</a:t>
            </a:r>
            <a:endParaRPr lang="en-US" altLang="zh-CN" sz="1200" dirty="0"/>
          </a:p>
          <a:p>
            <a:pPr lvl="2"/>
            <a:r>
              <a:rPr lang="zh-CN" altLang="en-US" sz="1000" dirty="0"/>
              <a:t>布尔值：</a:t>
            </a:r>
            <a:r>
              <a:rPr lang="en-US" altLang="zh-CN" sz="1000" dirty="0"/>
              <a:t> true</a:t>
            </a:r>
            <a:r>
              <a:rPr lang="zh-CN" altLang="en-US" sz="1000" dirty="0"/>
              <a:t>表示在捕获阶段调用事件处理程序，</a:t>
            </a:r>
            <a:r>
              <a:rPr lang="en-US" altLang="zh-CN" sz="1000" dirty="0"/>
              <a:t>false</a:t>
            </a:r>
            <a:r>
              <a:rPr lang="zh-CN" altLang="en-US" sz="1000" dirty="0"/>
              <a:t>（默认值）表示在冒泡阶段调用事件处理程序。</a:t>
            </a:r>
            <a:endParaRPr lang="en-US" altLang="zh-CN" sz="1000" dirty="0"/>
          </a:p>
          <a:p>
            <a:pPr lvl="2"/>
            <a:r>
              <a:rPr lang="zh-CN" altLang="en-US" sz="1000" dirty="0"/>
              <a:t>对象：</a:t>
            </a:r>
            <a:r>
              <a:rPr lang="en-US" altLang="zh-CN" sz="1000" dirty="0"/>
              <a:t>{ }</a:t>
            </a:r>
          </a:p>
          <a:p>
            <a:pPr lvl="3"/>
            <a:r>
              <a:rPr lang="en-US" altLang="zh-CN" sz="1000" dirty="0"/>
              <a:t>capture</a:t>
            </a:r>
            <a:r>
              <a:rPr lang="zh-CN" altLang="en-US" sz="1000" dirty="0"/>
              <a:t>：设置该事件是否在捕获阶段触发监听函数（默认为</a:t>
            </a:r>
            <a:r>
              <a:rPr lang="en-US" altLang="zh-CN" sz="1000" dirty="0"/>
              <a:t>false</a:t>
            </a:r>
            <a:r>
              <a:rPr lang="zh-CN" altLang="en-US" sz="1000" dirty="0"/>
              <a:t>）。 </a:t>
            </a:r>
            <a:endParaRPr lang="en-US" altLang="zh-CN" sz="1000" dirty="0"/>
          </a:p>
          <a:p>
            <a:pPr lvl="3"/>
            <a:r>
              <a:rPr lang="en-US" altLang="zh-CN" sz="1000" dirty="0"/>
              <a:t>once</a:t>
            </a:r>
            <a:r>
              <a:rPr lang="zh-CN" altLang="en-US" sz="1000" dirty="0"/>
              <a:t>：设置监听函数是否只触发一次，然后就自动移除（默认为</a:t>
            </a:r>
            <a:r>
              <a:rPr lang="en-US" altLang="zh-CN" sz="1000" dirty="0"/>
              <a:t>false</a:t>
            </a:r>
            <a:r>
              <a:rPr lang="zh-CN" altLang="en-US" sz="1000" dirty="0"/>
              <a:t>）。</a:t>
            </a:r>
            <a:endParaRPr lang="en-US" altLang="zh-CN" sz="1000" dirty="0"/>
          </a:p>
          <a:p>
            <a:pPr lvl="3"/>
            <a:r>
              <a:rPr lang="en-US" altLang="zh-CN" sz="1000" dirty="0"/>
              <a:t>passive</a:t>
            </a:r>
            <a:r>
              <a:rPr lang="zh-CN" altLang="en-US" sz="1000" dirty="0"/>
              <a:t>：设置监听函数不会调用事件的</a:t>
            </a:r>
            <a:r>
              <a:rPr lang="en-US" altLang="zh-CN" sz="1000" dirty="0" err="1"/>
              <a:t>preventDefault</a:t>
            </a:r>
            <a:r>
              <a:rPr lang="zh-CN" altLang="en-US" sz="1000" dirty="0"/>
              <a:t>方法（默认为</a:t>
            </a:r>
            <a:r>
              <a:rPr lang="en-US" altLang="zh-CN" sz="1000" dirty="0"/>
              <a:t>false</a:t>
            </a:r>
            <a:r>
              <a:rPr lang="zh-CN" altLang="en-US" sz="1000" dirty="0"/>
              <a:t>）。</a:t>
            </a:r>
            <a:endParaRPr lang="en-US" altLang="zh-CN" sz="1000" dirty="0"/>
          </a:p>
          <a:p>
            <a:r>
              <a:rPr lang="en-US" altLang="zh-CN" sz="1400" dirty="0"/>
              <a:t>removeEventListener(</a:t>
            </a:r>
            <a:r>
              <a:rPr lang="zh-CN" altLang="en-US" sz="1400" dirty="0"/>
              <a:t>事件类型，事件处理程序，</a:t>
            </a:r>
            <a:r>
              <a:rPr lang="en-US" altLang="zh-CN" sz="1400" dirty="0"/>
              <a:t>{}) : </a:t>
            </a:r>
            <a:r>
              <a:rPr lang="zh-CN" altLang="en-US" sz="1400" dirty="0"/>
              <a:t>解除事件绑定</a:t>
            </a:r>
            <a:endParaRPr lang="en-US" altLang="zh-CN" sz="1400" dirty="0"/>
          </a:p>
          <a:p>
            <a:pPr lvl="1"/>
            <a:r>
              <a:rPr lang="zh-CN" altLang="en-US" sz="1200" dirty="0"/>
              <a:t>注意：必须与</a:t>
            </a:r>
            <a:r>
              <a:rPr lang="en-US" altLang="zh-CN" sz="1200" dirty="0"/>
              <a:t>addEventListener</a:t>
            </a:r>
            <a:r>
              <a:rPr lang="zh-CN" altLang="en-US" sz="1200" dirty="0"/>
              <a:t>的参数完全一样。</a:t>
            </a:r>
          </a:p>
          <a:p>
            <a:endParaRPr lang="en-US" altLang="zh-CN" sz="1600" dirty="0"/>
          </a:p>
        </p:txBody>
      </p:sp>
      <p:sp>
        <p:nvSpPr>
          <p:cNvPr id="9" name="矩形 8">
            <a:extLst>
              <a:ext uri="{FF2B5EF4-FFF2-40B4-BE49-F238E27FC236}">
                <a16:creationId xmlns:a16="http://schemas.microsoft.com/office/drawing/2014/main" id="{B5141CD5-3CF6-3E4A-B6BE-83C67BDB98C9}"/>
              </a:ext>
            </a:extLst>
          </p:cNvPr>
          <p:cNvSpPr/>
          <p:nvPr/>
        </p:nvSpPr>
        <p:spPr>
          <a:xfrm>
            <a:off x="6079697" y="2275461"/>
            <a:ext cx="5968409" cy="3416320"/>
          </a:xfrm>
          <a:prstGeom prst="rect">
            <a:avLst/>
          </a:prstGeom>
          <a:ln>
            <a:solidFill>
              <a:schemeClr val="accent1">
                <a:hueOff val="0"/>
                <a:satOff val="0"/>
                <a:lumOff val="0"/>
              </a:schemeClr>
            </a:solidFill>
          </a:ln>
        </p:spPr>
        <p:txBody>
          <a:bodyPr wrap="square">
            <a:spAutoFit/>
          </a:bodyPr>
          <a:lstStyle/>
          <a:p>
            <a:r>
              <a:rPr lang="en-US" altLang="zh-CN" sz="1200" b="0">
                <a:solidFill>
                  <a:srgbClr val="BBBBBB"/>
                </a:solidFill>
                <a:effectLst/>
                <a:latin typeface="Fira Code" panose="020B0509050000020004" pitchFamily="49" charset="0"/>
              </a:rPr>
              <a:t>&lt;</a:t>
            </a:r>
            <a:r>
              <a:rPr lang="en-US" altLang="zh-CN" sz="1200" b="0">
                <a:solidFill>
                  <a:srgbClr val="F92672"/>
                </a:solidFill>
                <a:effectLst/>
                <a:latin typeface="Fira Code" panose="020B0509050000020004" pitchFamily="49" charset="0"/>
              </a:rPr>
              <a:t>div</a:t>
            </a:r>
            <a:r>
              <a:rPr lang="en-US" altLang="zh-CN" sz="1200" b="0">
                <a:solidFill>
                  <a:srgbClr val="BBBBBB"/>
                </a:solidFill>
                <a:effectLst/>
                <a:latin typeface="Fira Code" panose="020B0509050000020004" pitchFamily="49" charset="0"/>
              </a:rPr>
              <a:t> </a:t>
            </a:r>
            <a:r>
              <a:rPr lang="en-US" altLang="zh-CN" sz="1200" b="0">
                <a:solidFill>
                  <a:srgbClr val="FFE66D"/>
                </a:solidFill>
                <a:effectLst/>
                <a:latin typeface="Fira Code" panose="020B0509050000020004" pitchFamily="49" charset="0"/>
              </a:rPr>
              <a:t>id</a:t>
            </a:r>
            <a:r>
              <a:rPr lang="en-US" altLang="zh-CN" sz="1200" b="0">
                <a:solidFill>
                  <a:srgbClr val="EE5D43"/>
                </a:solidFill>
                <a:effectLst/>
                <a:latin typeface="Fira Code" panose="020B0509050000020004" pitchFamily="49" charset="0"/>
              </a:rPr>
              <a:t>=</a:t>
            </a:r>
            <a:r>
              <a:rPr lang="en-US" altLang="zh-CN" sz="1200" b="0">
                <a:solidFill>
                  <a:srgbClr val="96E072"/>
                </a:solidFill>
                <a:effectLst/>
                <a:latin typeface="Fira Code" panose="020B0509050000020004" pitchFamily="49" charset="0"/>
              </a:rPr>
              <a:t>"child-one"</a:t>
            </a:r>
            <a:r>
              <a:rPr lang="en-US" altLang="zh-CN" sz="1200" b="0">
                <a:solidFill>
                  <a:srgbClr val="BBBBBB"/>
                </a:solidFill>
                <a:effectLst/>
                <a:latin typeface="Fira Code" panose="020B0509050000020004" pitchFamily="49" charset="0"/>
              </a:rPr>
              <a:t>&gt;</a:t>
            </a:r>
          </a:p>
          <a:p>
            <a:r>
              <a:rPr lang="zh-CN" altLang="en-US" sz="1200" b="0">
                <a:solidFill>
                  <a:srgbClr val="BBBBBB"/>
                </a:solidFill>
                <a:effectLst/>
                <a:latin typeface="Fira Code" panose="020B0509050000020004" pitchFamily="49" charset="0"/>
              </a:rPr>
              <a:t>  </a:t>
            </a:r>
            <a:r>
              <a:rPr lang="en-US" altLang="zh-CN" sz="1200" b="0">
                <a:solidFill>
                  <a:srgbClr val="BBBBBB"/>
                </a:solidFill>
                <a:effectLst/>
                <a:latin typeface="Fira Code" panose="020B0509050000020004" pitchFamily="49" charset="0"/>
              </a:rPr>
              <a:t>&lt;</a:t>
            </a:r>
            <a:r>
              <a:rPr lang="en-US" altLang="zh-CN" sz="1200" b="0">
                <a:solidFill>
                  <a:srgbClr val="F92672"/>
                </a:solidFill>
                <a:effectLst/>
                <a:latin typeface="Fira Code" panose="020B0509050000020004" pitchFamily="49" charset="0"/>
              </a:rPr>
              <a:t>h1</a:t>
            </a:r>
            <a:r>
              <a:rPr lang="en-US" altLang="zh-CN" sz="1200" b="0">
                <a:solidFill>
                  <a:srgbClr val="BBBBBB"/>
                </a:solidFill>
                <a:effectLst/>
                <a:latin typeface="Fira Code" panose="020B0509050000020004" pitchFamily="49" charset="0"/>
              </a:rPr>
              <a:t>&gt;</a:t>
            </a:r>
          </a:p>
          <a:p>
            <a:r>
              <a:rPr lang="zh-CN" altLang="en-US" sz="1200" b="0">
                <a:solidFill>
                  <a:srgbClr val="BBBBBB"/>
                </a:solidFill>
                <a:effectLst/>
                <a:latin typeface="Fira Code" panose="020B0509050000020004" pitchFamily="49" charset="0"/>
              </a:rPr>
              <a:t>    </a:t>
            </a:r>
            <a:r>
              <a:rPr lang="en-US" altLang="zh-CN" sz="1200" b="0">
                <a:solidFill>
                  <a:srgbClr val="BBBBBB"/>
                </a:solidFill>
                <a:effectLst/>
                <a:latin typeface="Fira Code" panose="020B0509050000020004" pitchFamily="49" charset="0"/>
              </a:rPr>
              <a:t>Child One</a:t>
            </a:r>
          </a:p>
          <a:p>
            <a:r>
              <a:rPr lang="zh-CN" altLang="en-US" sz="1200" b="0">
                <a:solidFill>
                  <a:srgbClr val="BBBBBB"/>
                </a:solidFill>
                <a:effectLst/>
                <a:latin typeface="Fira Code" panose="020B0509050000020004" pitchFamily="49" charset="0"/>
              </a:rPr>
              <a:t>  </a:t>
            </a:r>
            <a:r>
              <a:rPr lang="en-US" altLang="zh-CN" sz="1200" b="0">
                <a:solidFill>
                  <a:srgbClr val="BBBBBB"/>
                </a:solidFill>
                <a:effectLst/>
                <a:latin typeface="Fira Code" panose="020B0509050000020004" pitchFamily="49" charset="0"/>
              </a:rPr>
              <a:t>&lt;/</a:t>
            </a:r>
            <a:r>
              <a:rPr lang="en-US" altLang="zh-CN" sz="1200" b="0">
                <a:solidFill>
                  <a:srgbClr val="F92672"/>
                </a:solidFill>
                <a:effectLst/>
                <a:latin typeface="Fira Code" panose="020B0509050000020004" pitchFamily="49" charset="0"/>
              </a:rPr>
              <a:t>h1</a:t>
            </a:r>
            <a:r>
              <a:rPr lang="en-US" altLang="zh-CN" sz="1200" b="0">
                <a:solidFill>
                  <a:srgbClr val="BBBBBB"/>
                </a:solidFill>
                <a:effectLst/>
                <a:latin typeface="Fira Code" panose="020B0509050000020004" pitchFamily="49" charset="0"/>
              </a:rPr>
              <a:t>&gt;</a:t>
            </a:r>
          </a:p>
          <a:p>
            <a:r>
              <a:rPr lang="en-US" altLang="zh-CN" sz="1200" b="0">
                <a:solidFill>
                  <a:srgbClr val="BBBBBB"/>
                </a:solidFill>
                <a:effectLst/>
                <a:latin typeface="Fira Code" panose="020B0509050000020004" pitchFamily="49" charset="0"/>
              </a:rPr>
              <a:t>&lt;/</a:t>
            </a:r>
            <a:r>
              <a:rPr lang="en-US" altLang="zh-CN" sz="1200" b="0">
                <a:solidFill>
                  <a:srgbClr val="F92672"/>
                </a:solidFill>
                <a:effectLst/>
                <a:latin typeface="Fira Code" panose="020B0509050000020004" pitchFamily="49" charset="0"/>
              </a:rPr>
              <a:t>div</a:t>
            </a:r>
            <a:r>
              <a:rPr lang="en-US" altLang="zh-CN" sz="1200" b="0">
                <a:solidFill>
                  <a:srgbClr val="BBBBBB"/>
                </a:solidFill>
                <a:effectLst/>
                <a:latin typeface="Fira Code" panose="020B0509050000020004" pitchFamily="49" charset="0"/>
              </a:rPr>
              <a:t>&gt;</a:t>
            </a:r>
          </a:p>
          <a:p>
            <a:br>
              <a:rPr lang="en-US" altLang="zh-CN" sz="1200" b="0">
                <a:solidFill>
                  <a:srgbClr val="BBBBBB"/>
                </a:solidFill>
                <a:effectLst/>
                <a:latin typeface="Fira Code" panose="020B0509050000020004" pitchFamily="49" charset="0"/>
              </a:rPr>
            </a:br>
            <a:r>
              <a:rPr lang="en-US" altLang="zh-CN" sz="1200" b="0">
                <a:solidFill>
                  <a:srgbClr val="C74DED"/>
                </a:solidFill>
                <a:effectLst/>
                <a:latin typeface="Fira Code" panose="020B0509050000020004" pitchFamily="49" charset="0"/>
              </a:rPr>
              <a:t>const</a:t>
            </a:r>
            <a:r>
              <a:rPr lang="en-US" altLang="zh-CN" sz="1200" b="0">
                <a:solidFill>
                  <a:srgbClr val="BBBBBB"/>
                </a:solidFill>
                <a:effectLst/>
                <a:latin typeface="Fira Code" panose="020B0509050000020004" pitchFamily="49" charset="0"/>
              </a:rPr>
              <a:t> </a:t>
            </a:r>
            <a:r>
              <a:rPr lang="en-US" altLang="zh-CN" sz="1200" b="0">
                <a:solidFill>
                  <a:srgbClr val="00E8C6"/>
                </a:solidFill>
                <a:effectLst/>
                <a:latin typeface="Fira Code" panose="020B0509050000020004" pitchFamily="49" charset="0"/>
              </a:rPr>
              <a:t>childOne</a:t>
            </a:r>
            <a:r>
              <a:rPr lang="en-US" altLang="zh-CN" sz="1200" b="0">
                <a:solidFill>
                  <a:srgbClr val="BBBBBB"/>
                </a:solidFill>
                <a:effectLst/>
                <a:latin typeface="Fira Code" panose="020B0509050000020004" pitchFamily="49" charset="0"/>
              </a:rPr>
              <a:t> </a:t>
            </a:r>
            <a:r>
              <a:rPr lang="en-US" altLang="zh-CN" sz="1200" b="0">
                <a:solidFill>
                  <a:srgbClr val="EE5D43"/>
                </a:solidFill>
                <a:effectLst/>
                <a:latin typeface="Fira Code" panose="020B0509050000020004" pitchFamily="49" charset="0"/>
              </a:rPr>
              <a:t>=</a:t>
            </a:r>
            <a:r>
              <a:rPr lang="en-US" altLang="zh-CN" sz="1200" b="0">
                <a:solidFill>
                  <a:srgbClr val="BBBBBB"/>
                </a:solidFill>
                <a:effectLst/>
                <a:latin typeface="Fira Code" panose="020B0509050000020004" pitchFamily="49" charset="0"/>
              </a:rPr>
              <a:t> </a:t>
            </a:r>
            <a:r>
              <a:rPr lang="en-US" altLang="zh-CN" sz="1200" b="0">
                <a:solidFill>
                  <a:srgbClr val="F39C12"/>
                </a:solidFill>
                <a:effectLst/>
                <a:latin typeface="Fira Code" panose="020B0509050000020004" pitchFamily="49" charset="0"/>
              </a:rPr>
              <a:t>document</a:t>
            </a:r>
            <a:r>
              <a:rPr lang="en-US" altLang="zh-CN" sz="1200" b="0">
                <a:solidFill>
                  <a:srgbClr val="BBBBBB"/>
                </a:solidFill>
                <a:effectLst/>
                <a:latin typeface="Fira Code" panose="020B0509050000020004" pitchFamily="49" charset="0"/>
              </a:rPr>
              <a:t>.</a:t>
            </a:r>
            <a:r>
              <a:rPr lang="en-US" altLang="zh-CN" sz="1200" b="0">
                <a:solidFill>
                  <a:srgbClr val="FFE66D"/>
                </a:solidFill>
                <a:effectLst/>
                <a:latin typeface="Fira Code" panose="020B0509050000020004" pitchFamily="49" charset="0"/>
              </a:rPr>
              <a:t>getElementById</a:t>
            </a:r>
            <a:r>
              <a:rPr lang="en-US" altLang="zh-CN" sz="1200" b="0">
                <a:solidFill>
                  <a:srgbClr val="BBBBBB"/>
                </a:solidFill>
                <a:effectLst/>
                <a:latin typeface="Fira Code" panose="020B0509050000020004" pitchFamily="49" charset="0"/>
              </a:rPr>
              <a:t>(</a:t>
            </a:r>
            <a:r>
              <a:rPr lang="en-US" altLang="zh-CN" sz="1200" b="0">
                <a:solidFill>
                  <a:srgbClr val="96E072"/>
                </a:solidFill>
                <a:effectLst/>
                <a:latin typeface="Fira Code" panose="020B0509050000020004" pitchFamily="49" charset="0"/>
              </a:rPr>
              <a:t>"child-one"</a:t>
            </a:r>
            <a:r>
              <a:rPr lang="en-US" altLang="zh-CN" sz="1200" b="0">
                <a:solidFill>
                  <a:srgbClr val="BBBBBB"/>
                </a:solidFill>
                <a:effectLst/>
                <a:latin typeface="Fira Code" panose="020B0509050000020004" pitchFamily="49" charset="0"/>
              </a:rPr>
              <a:t>);</a:t>
            </a:r>
          </a:p>
          <a:p>
            <a:br>
              <a:rPr lang="en-US" altLang="zh-CN" sz="1200" b="0">
                <a:solidFill>
                  <a:srgbClr val="BBBBBB"/>
                </a:solidFill>
                <a:effectLst/>
                <a:latin typeface="Fira Code" panose="020B0509050000020004" pitchFamily="49" charset="0"/>
              </a:rPr>
            </a:br>
            <a:r>
              <a:rPr lang="en-US" altLang="zh-CN" sz="1200" b="0">
                <a:solidFill>
                  <a:srgbClr val="C74DED"/>
                </a:solidFill>
                <a:effectLst/>
                <a:latin typeface="Fira Code" panose="020B0509050000020004" pitchFamily="49" charset="0"/>
              </a:rPr>
              <a:t>const</a:t>
            </a:r>
            <a:r>
              <a:rPr lang="en-US" altLang="zh-CN" sz="1200" b="0">
                <a:solidFill>
                  <a:srgbClr val="BBBBBB"/>
                </a:solidFill>
                <a:effectLst/>
                <a:latin typeface="Fira Code" panose="020B0509050000020004" pitchFamily="49" charset="0"/>
              </a:rPr>
              <a:t> </a:t>
            </a:r>
            <a:r>
              <a:rPr lang="en-US" altLang="zh-CN" sz="1200" b="0">
                <a:solidFill>
                  <a:srgbClr val="FFE66D"/>
                </a:solidFill>
                <a:effectLst/>
                <a:latin typeface="Fira Code" panose="020B0509050000020004" pitchFamily="49" charset="0"/>
              </a:rPr>
              <a:t>childOneHandler</a:t>
            </a:r>
            <a:r>
              <a:rPr lang="en-US" altLang="zh-CN" sz="1200" b="0">
                <a:solidFill>
                  <a:srgbClr val="BBBBBB"/>
                </a:solidFill>
                <a:effectLst/>
                <a:latin typeface="Fira Code" panose="020B0509050000020004" pitchFamily="49" charset="0"/>
              </a:rPr>
              <a:t> </a:t>
            </a:r>
            <a:r>
              <a:rPr lang="en-US" altLang="zh-CN" sz="1200" b="0">
                <a:solidFill>
                  <a:srgbClr val="EE5D43"/>
                </a:solidFill>
                <a:effectLst/>
                <a:latin typeface="Fira Code" panose="020B0509050000020004" pitchFamily="49" charset="0"/>
              </a:rPr>
              <a:t>=</a:t>
            </a:r>
            <a:r>
              <a:rPr lang="en-US" altLang="zh-CN" sz="1200" b="0">
                <a:solidFill>
                  <a:srgbClr val="BBBBBB"/>
                </a:solidFill>
                <a:effectLst/>
                <a:latin typeface="Fira Code" panose="020B0509050000020004" pitchFamily="49" charset="0"/>
              </a:rPr>
              <a:t> () </a:t>
            </a:r>
            <a:r>
              <a:rPr lang="en-US" altLang="zh-CN" sz="1200" b="0">
                <a:solidFill>
                  <a:srgbClr val="C74DED"/>
                </a:solidFill>
                <a:effectLst/>
                <a:latin typeface="Fira Code" panose="020B0509050000020004" pitchFamily="49" charset="0"/>
              </a:rPr>
              <a:t>=&gt;</a:t>
            </a:r>
            <a:r>
              <a:rPr lang="en-US" altLang="zh-CN" sz="1200" b="0">
                <a:solidFill>
                  <a:srgbClr val="BBBBBB"/>
                </a:solidFill>
                <a:effectLst/>
                <a:latin typeface="Fira Code" panose="020B0509050000020004" pitchFamily="49" charset="0"/>
              </a:rPr>
              <a:t> {</a:t>
            </a:r>
          </a:p>
          <a:p>
            <a:r>
              <a:rPr lang="zh-CN" altLang="en-US" sz="1200" b="0">
                <a:solidFill>
                  <a:srgbClr val="F39C12"/>
                </a:solidFill>
                <a:effectLst/>
                <a:latin typeface="Fira Code" panose="020B0509050000020004" pitchFamily="49" charset="0"/>
              </a:rPr>
              <a:t>  </a:t>
            </a:r>
            <a:r>
              <a:rPr lang="en-US" altLang="zh-CN" sz="1200" b="0">
                <a:solidFill>
                  <a:srgbClr val="F39C12"/>
                </a:solidFill>
                <a:effectLst/>
                <a:latin typeface="Fira Code" panose="020B0509050000020004" pitchFamily="49" charset="0"/>
              </a:rPr>
              <a:t>console</a:t>
            </a:r>
            <a:r>
              <a:rPr lang="en-US" altLang="zh-CN" sz="1200" b="0">
                <a:solidFill>
                  <a:srgbClr val="BBBBBB"/>
                </a:solidFill>
                <a:effectLst/>
                <a:latin typeface="Fira Code" panose="020B0509050000020004" pitchFamily="49" charset="0"/>
              </a:rPr>
              <a:t>.</a:t>
            </a:r>
            <a:r>
              <a:rPr lang="en-US" altLang="zh-CN" sz="1200" b="0">
                <a:solidFill>
                  <a:srgbClr val="FFE66D"/>
                </a:solidFill>
                <a:effectLst/>
                <a:latin typeface="Fira Code" panose="020B0509050000020004" pitchFamily="49" charset="0"/>
              </a:rPr>
              <a:t>log</a:t>
            </a:r>
            <a:r>
              <a:rPr lang="en-US" altLang="zh-CN" sz="1200" b="0">
                <a:solidFill>
                  <a:srgbClr val="BBBBBB"/>
                </a:solidFill>
                <a:effectLst/>
                <a:latin typeface="Fira Code" panose="020B0509050000020004" pitchFamily="49" charset="0"/>
              </a:rPr>
              <a:t>(</a:t>
            </a:r>
            <a:r>
              <a:rPr lang="en-US" altLang="zh-CN" sz="1200" b="0">
                <a:solidFill>
                  <a:srgbClr val="96E072"/>
                </a:solidFill>
                <a:effectLst/>
                <a:latin typeface="Fira Code" panose="020B0509050000020004" pitchFamily="49" charset="0"/>
              </a:rPr>
              <a:t>'Captured on child one'</a:t>
            </a:r>
            <a:r>
              <a:rPr lang="en-US" altLang="zh-CN" sz="1200" b="0">
                <a:solidFill>
                  <a:srgbClr val="BBBBBB"/>
                </a:solidFill>
                <a:effectLst/>
                <a:latin typeface="Fira Code" panose="020B0509050000020004" pitchFamily="49" charset="0"/>
              </a:rPr>
              <a:t>)</a:t>
            </a:r>
          </a:p>
          <a:p>
            <a:r>
              <a:rPr lang="en-US" altLang="zh-CN" sz="1200" b="0">
                <a:solidFill>
                  <a:srgbClr val="BBBBBB"/>
                </a:solidFill>
                <a:effectLst/>
                <a:latin typeface="Fira Code" panose="020B0509050000020004" pitchFamily="49" charset="0"/>
              </a:rPr>
              <a:t>}</a:t>
            </a:r>
          </a:p>
          <a:p>
            <a:br>
              <a:rPr lang="en-US" altLang="zh-CN" sz="1200" b="0">
                <a:solidFill>
                  <a:srgbClr val="BBBBBB"/>
                </a:solidFill>
                <a:effectLst/>
                <a:latin typeface="Fira Code" panose="020B0509050000020004" pitchFamily="49" charset="0"/>
              </a:rPr>
            </a:br>
            <a:r>
              <a:rPr lang="en-US" altLang="zh-CN" sz="1200" b="0">
                <a:solidFill>
                  <a:srgbClr val="C74DED"/>
                </a:solidFill>
                <a:effectLst/>
                <a:latin typeface="Fira Code" panose="020B0509050000020004" pitchFamily="49" charset="0"/>
              </a:rPr>
              <a:t>const</a:t>
            </a:r>
            <a:r>
              <a:rPr lang="en-US" altLang="zh-CN" sz="1200" b="0">
                <a:solidFill>
                  <a:srgbClr val="BBBBBB"/>
                </a:solidFill>
                <a:effectLst/>
                <a:latin typeface="Fira Code" panose="020B0509050000020004" pitchFamily="49" charset="0"/>
              </a:rPr>
              <a:t> </a:t>
            </a:r>
            <a:r>
              <a:rPr lang="en-US" altLang="zh-CN" sz="1200" b="0">
                <a:solidFill>
                  <a:srgbClr val="FFE66D"/>
                </a:solidFill>
                <a:effectLst/>
                <a:latin typeface="Fira Code" panose="020B0509050000020004" pitchFamily="49" charset="0"/>
              </a:rPr>
              <a:t>childOneHandlerCatch</a:t>
            </a:r>
            <a:r>
              <a:rPr lang="en-US" altLang="zh-CN" sz="1200" b="0">
                <a:solidFill>
                  <a:srgbClr val="BBBBBB"/>
                </a:solidFill>
                <a:effectLst/>
                <a:latin typeface="Fira Code" panose="020B0509050000020004" pitchFamily="49" charset="0"/>
              </a:rPr>
              <a:t> </a:t>
            </a:r>
            <a:r>
              <a:rPr lang="en-US" altLang="zh-CN" sz="1200" b="0">
                <a:solidFill>
                  <a:srgbClr val="EE5D43"/>
                </a:solidFill>
                <a:effectLst/>
                <a:latin typeface="Fira Code" panose="020B0509050000020004" pitchFamily="49" charset="0"/>
              </a:rPr>
              <a:t>=</a:t>
            </a:r>
            <a:r>
              <a:rPr lang="en-US" altLang="zh-CN" sz="1200" b="0">
                <a:solidFill>
                  <a:srgbClr val="BBBBBB"/>
                </a:solidFill>
                <a:effectLst/>
                <a:latin typeface="Fira Code" panose="020B0509050000020004" pitchFamily="49" charset="0"/>
              </a:rPr>
              <a:t> () </a:t>
            </a:r>
            <a:r>
              <a:rPr lang="en-US" altLang="zh-CN" sz="1200" b="0">
                <a:solidFill>
                  <a:srgbClr val="C74DED"/>
                </a:solidFill>
                <a:effectLst/>
                <a:latin typeface="Fira Code" panose="020B0509050000020004" pitchFamily="49" charset="0"/>
              </a:rPr>
              <a:t>=&gt;</a:t>
            </a:r>
            <a:r>
              <a:rPr lang="en-US" altLang="zh-CN" sz="1200" b="0">
                <a:solidFill>
                  <a:srgbClr val="BBBBBB"/>
                </a:solidFill>
                <a:effectLst/>
                <a:latin typeface="Fira Code" panose="020B0509050000020004" pitchFamily="49" charset="0"/>
              </a:rPr>
              <a:t> {</a:t>
            </a:r>
          </a:p>
          <a:p>
            <a:r>
              <a:rPr lang="zh-CN" altLang="en-US" sz="1200" b="0">
                <a:solidFill>
                  <a:srgbClr val="F39C12"/>
                </a:solidFill>
                <a:effectLst/>
                <a:latin typeface="Fira Code" panose="020B0509050000020004" pitchFamily="49" charset="0"/>
              </a:rPr>
              <a:t>  </a:t>
            </a:r>
            <a:r>
              <a:rPr lang="en-US" altLang="zh-CN" sz="1200" b="0">
                <a:solidFill>
                  <a:srgbClr val="F39C12"/>
                </a:solidFill>
                <a:effectLst/>
                <a:latin typeface="Fira Code" panose="020B0509050000020004" pitchFamily="49" charset="0"/>
              </a:rPr>
              <a:t>console</a:t>
            </a:r>
            <a:r>
              <a:rPr lang="en-US" altLang="zh-CN" sz="1200" b="0">
                <a:solidFill>
                  <a:srgbClr val="BBBBBB"/>
                </a:solidFill>
                <a:effectLst/>
                <a:latin typeface="Fira Code" panose="020B0509050000020004" pitchFamily="49" charset="0"/>
              </a:rPr>
              <a:t>.</a:t>
            </a:r>
            <a:r>
              <a:rPr lang="en-US" altLang="zh-CN" sz="1200" b="0">
                <a:solidFill>
                  <a:srgbClr val="FFE66D"/>
                </a:solidFill>
                <a:effectLst/>
                <a:latin typeface="Fira Code" panose="020B0509050000020004" pitchFamily="49" charset="0"/>
              </a:rPr>
              <a:t>log</a:t>
            </a:r>
            <a:r>
              <a:rPr lang="en-US" altLang="zh-CN" sz="1200" b="0">
                <a:solidFill>
                  <a:srgbClr val="BBBBBB"/>
                </a:solidFill>
                <a:effectLst/>
                <a:latin typeface="Fira Code" panose="020B0509050000020004" pitchFamily="49" charset="0"/>
              </a:rPr>
              <a:t>(</a:t>
            </a:r>
            <a:r>
              <a:rPr lang="en-US" altLang="zh-CN" sz="1200" b="0">
                <a:solidFill>
                  <a:srgbClr val="96E072"/>
                </a:solidFill>
                <a:effectLst/>
                <a:latin typeface="Fira Code" panose="020B0509050000020004" pitchFamily="49" charset="0"/>
              </a:rPr>
              <a:t>'Captured on child one in capture phase'</a:t>
            </a:r>
            <a:r>
              <a:rPr lang="en-US" altLang="zh-CN" sz="1200" b="0">
                <a:solidFill>
                  <a:srgbClr val="BBBBBB"/>
                </a:solidFill>
                <a:effectLst/>
                <a:latin typeface="Fira Code" panose="020B0509050000020004" pitchFamily="49" charset="0"/>
              </a:rPr>
              <a:t>)</a:t>
            </a:r>
          </a:p>
          <a:p>
            <a:r>
              <a:rPr lang="en-US" altLang="zh-CN" sz="1200" b="0">
                <a:solidFill>
                  <a:srgbClr val="BBBBBB"/>
                </a:solidFill>
                <a:effectLst/>
                <a:latin typeface="Fira Code" panose="020B0509050000020004" pitchFamily="49" charset="0"/>
              </a:rPr>
              <a:t>}</a:t>
            </a:r>
          </a:p>
          <a:p>
            <a:br>
              <a:rPr lang="en-US" altLang="zh-CN" sz="1200" b="0">
                <a:solidFill>
                  <a:srgbClr val="BBBBBB"/>
                </a:solidFill>
                <a:effectLst/>
                <a:latin typeface="Fira Code" panose="020B0509050000020004" pitchFamily="49" charset="0"/>
              </a:rPr>
            </a:br>
            <a:r>
              <a:rPr lang="en-US" altLang="zh-CN" sz="1200" b="0">
                <a:solidFill>
                  <a:srgbClr val="F39C12"/>
                </a:solidFill>
                <a:effectLst/>
                <a:latin typeface="Fira Code" panose="020B0509050000020004" pitchFamily="49" charset="0"/>
              </a:rPr>
              <a:t>childOne</a:t>
            </a:r>
            <a:r>
              <a:rPr lang="en-US" altLang="zh-CN" sz="1200" b="0">
                <a:solidFill>
                  <a:srgbClr val="BBBBBB"/>
                </a:solidFill>
                <a:effectLst/>
                <a:latin typeface="Fira Code" panose="020B0509050000020004" pitchFamily="49" charset="0"/>
              </a:rPr>
              <a:t>.</a:t>
            </a:r>
            <a:r>
              <a:rPr lang="en-US" altLang="zh-CN" sz="1200" b="0">
                <a:solidFill>
                  <a:srgbClr val="FFE66D"/>
                </a:solidFill>
                <a:effectLst/>
                <a:latin typeface="Fira Code" panose="020B0509050000020004" pitchFamily="49" charset="0"/>
              </a:rPr>
              <a:t>addEventListener</a:t>
            </a:r>
            <a:r>
              <a:rPr lang="en-US" altLang="zh-CN" sz="1200" b="0">
                <a:solidFill>
                  <a:srgbClr val="BBBBBB"/>
                </a:solidFill>
                <a:effectLst/>
                <a:latin typeface="Fira Code" panose="020B0509050000020004" pitchFamily="49" charset="0"/>
              </a:rPr>
              <a:t>(</a:t>
            </a:r>
            <a:r>
              <a:rPr lang="en-US" altLang="zh-CN" sz="1200" b="0">
                <a:solidFill>
                  <a:srgbClr val="96E072"/>
                </a:solidFill>
                <a:effectLst/>
                <a:latin typeface="Fira Code" panose="020B0509050000020004" pitchFamily="49" charset="0"/>
              </a:rPr>
              <a:t>"click"</a:t>
            </a:r>
            <a:r>
              <a:rPr lang="en-US" altLang="zh-CN" sz="1200" b="0">
                <a:solidFill>
                  <a:srgbClr val="BBBBBB"/>
                </a:solidFill>
                <a:effectLst/>
                <a:latin typeface="Fira Code" panose="020B0509050000020004" pitchFamily="49" charset="0"/>
              </a:rPr>
              <a:t>, </a:t>
            </a:r>
            <a:r>
              <a:rPr lang="en-US" altLang="zh-CN" sz="1200" b="0">
                <a:solidFill>
                  <a:srgbClr val="00E8C6"/>
                </a:solidFill>
                <a:effectLst/>
                <a:latin typeface="Fira Code" panose="020B0509050000020004" pitchFamily="49" charset="0"/>
              </a:rPr>
              <a:t>childOneHandler</a:t>
            </a:r>
            <a:r>
              <a:rPr lang="en-US" altLang="zh-CN" sz="1200" b="0">
                <a:solidFill>
                  <a:srgbClr val="BBBBBB"/>
                </a:solidFill>
                <a:effectLst/>
                <a:latin typeface="Fira Code" panose="020B0509050000020004" pitchFamily="49" charset="0"/>
              </a:rPr>
              <a:t>); </a:t>
            </a:r>
          </a:p>
          <a:p>
            <a:r>
              <a:rPr lang="en-US" altLang="zh-CN" sz="1200" b="0">
                <a:solidFill>
                  <a:srgbClr val="F39C12"/>
                </a:solidFill>
                <a:effectLst/>
                <a:latin typeface="Fira Code" panose="020B0509050000020004" pitchFamily="49" charset="0"/>
              </a:rPr>
              <a:t>childOne</a:t>
            </a:r>
            <a:r>
              <a:rPr lang="en-US" altLang="zh-CN" sz="1200" b="0">
                <a:solidFill>
                  <a:srgbClr val="BBBBBB"/>
                </a:solidFill>
                <a:effectLst/>
                <a:latin typeface="Fira Code" panose="020B0509050000020004" pitchFamily="49" charset="0"/>
              </a:rPr>
              <a:t>.</a:t>
            </a:r>
            <a:r>
              <a:rPr lang="en-US" altLang="zh-CN" sz="1200" b="0">
                <a:solidFill>
                  <a:srgbClr val="FFE66D"/>
                </a:solidFill>
                <a:effectLst/>
                <a:latin typeface="Fira Code" panose="020B0509050000020004" pitchFamily="49" charset="0"/>
              </a:rPr>
              <a:t>addEventListener</a:t>
            </a:r>
            <a:r>
              <a:rPr lang="en-US" altLang="zh-CN" sz="1200" b="0">
                <a:solidFill>
                  <a:srgbClr val="BBBBBB"/>
                </a:solidFill>
                <a:effectLst/>
                <a:latin typeface="Fira Code" panose="020B0509050000020004" pitchFamily="49" charset="0"/>
              </a:rPr>
              <a:t>(</a:t>
            </a:r>
            <a:r>
              <a:rPr lang="en-US" altLang="zh-CN" sz="1200" b="0">
                <a:solidFill>
                  <a:srgbClr val="96E072"/>
                </a:solidFill>
                <a:effectLst/>
                <a:latin typeface="Fira Code" panose="020B0509050000020004" pitchFamily="49" charset="0"/>
              </a:rPr>
              <a:t>"click"</a:t>
            </a:r>
            <a:r>
              <a:rPr lang="en-US" altLang="zh-CN" sz="1200" b="0">
                <a:solidFill>
                  <a:srgbClr val="BBBBBB"/>
                </a:solidFill>
                <a:effectLst/>
                <a:latin typeface="Fira Code" panose="020B0509050000020004" pitchFamily="49" charset="0"/>
              </a:rPr>
              <a:t>, </a:t>
            </a:r>
            <a:r>
              <a:rPr lang="en-US" altLang="zh-CN" sz="1200" b="0">
                <a:solidFill>
                  <a:srgbClr val="00E8C6"/>
                </a:solidFill>
                <a:effectLst/>
                <a:latin typeface="Fira Code" panose="020B0509050000020004" pitchFamily="49" charset="0"/>
              </a:rPr>
              <a:t>childOneHandlerCatch</a:t>
            </a:r>
            <a:r>
              <a:rPr lang="en-US" altLang="zh-CN" sz="1200" b="0">
                <a:solidFill>
                  <a:srgbClr val="BBBBBB"/>
                </a:solidFill>
                <a:effectLst/>
                <a:latin typeface="Fira Code" panose="020B0509050000020004" pitchFamily="49" charset="0"/>
              </a:rPr>
              <a:t>, </a:t>
            </a:r>
            <a:r>
              <a:rPr lang="en-US" altLang="zh-CN" sz="1200" b="0">
                <a:solidFill>
                  <a:srgbClr val="EE5D43"/>
                </a:solidFill>
                <a:effectLst/>
                <a:latin typeface="Fira Code" panose="020B0509050000020004" pitchFamily="49" charset="0"/>
              </a:rPr>
              <a:t>true</a:t>
            </a:r>
            <a:r>
              <a:rPr lang="en-US" altLang="zh-CN" sz="1200" b="0">
                <a:solidFill>
                  <a:srgbClr val="BBBBBB"/>
                </a:solidFill>
                <a:effectLst/>
                <a:latin typeface="Fira Code" panose="020B0509050000020004" pitchFamily="49" charset="0"/>
              </a:rPr>
              <a:t>);</a:t>
            </a:r>
          </a:p>
        </p:txBody>
      </p:sp>
    </p:spTree>
    <p:extLst>
      <p:ext uri="{BB962C8B-B14F-4D97-AF65-F5344CB8AC3E}">
        <p14:creationId xmlns:p14="http://schemas.microsoft.com/office/powerpoint/2010/main" val="180629902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19BC14-7F69-0A42-BDC5-2E9610DF30B2}"/>
              </a:ext>
            </a:extLst>
          </p:cNvPr>
          <p:cNvSpPr>
            <a:spLocks noGrp="1"/>
          </p:cNvSpPr>
          <p:nvPr>
            <p:ph type="ctrTitle"/>
          </p:nvPr>
        </p:nvSpPr>
        <p:spPr>
          <a:xfrm>
            <a:off x="9487711" y="448455"/>
            <a:ext cx="2471542" cy="385445"/>
          </a:xfrm>
        </p:spPr>
        <p:txBody>
          <a:bodyPr/>
          <a:lstStyle/>
          <a:p>
            <a:r>
              <a:rPr kumimoji="1" lang="en-US" altLang="zh-CN" dirty="0"/>
              <a:t>JavaScript</a:t>
            </a:r>
            <a:r>
              <a:rPr kumimoji="1" lang="zh-CN" altLang="en-US" dirty="0"/>
              <a:t>浏览器编程</a:t>
            </a:r>
          </a:p>
        </p:txBody>
      </p:sp>
      <p:sp>
        <p:nvSpPr>
          <p:cNvPr id="10" name="文本占位符 9">
            <a:extLst>
              <a:ext uri="{FF2B5EF4-FFF2-40B4-BE49-F238E27FC236}">
                <a16:creationId xmlns:a16="http://schemas.microsoft.com/office/drawing/2014/main" id="{B579052B-739C-F14E-9CAA-0B5ED8AF4E3B}"/>
              </a:ext>
            </a:extLst>
          </p:cNvPr>
          <p:cNvSpPr>
            <a:spLocks noGrp="1"/>
          </p:cNvSpPr>
          <p:nvPr>
            <p:ph type="body" sz="quarter" idx="10"/>
          </p:nvPr>
        </p:nvSpPr>
        <p:spPr/>
        <p:txBody>
          <a:bodyPr/>
          <a:lstStyle/>
          <a:p>
            <a:r>
              <a:rPr lang="zh-CN" altLang="en-US" dirty="0"/>
              <a:t>事件</a:t>
            </a:r>
          </a:p>
        </p:txBody>
      </p:sp>
      <p:sp>
        <p:nvSpPr>
          <p:cNvPr id="11" name="文本占位符 10">
            <a:extLst>
              <a:ext uri="{FF2B5EF4-FFF2-40B4-BE49-F238E27FC236}">
                <a16:creationId xmlns:a16="http://schemas.microsoft.com/office/drawing/2014/main" id="{D89A058C-5EA5-7841-9B23-082A326A5F3F}"/>
              </a:ext>
            </a:extLst>
          </p:cNvPr>
          <p:cNvSpPr>
            <a:spLocks noGrp="1"/>
          </p:cNvSpPr>
          <p:nvPr>
            <p:ph type="body" sz="quarter" idx="11"/>
          </p:nvPr>
        </p:nvSpPr>
        <p:spPr>
          <a:xfrm>
            <a:off x="655637" y="904875"/>
            <a:ext cx="7982525" cy="538163"/>
          </a:xfrm>
        </p:spPr>
        <p:txBody>
          <a:bodyPr/>
          <a:lstStyle/>
          <a:p>
            <a:r>
              <a:rPr lang="zh-CN" altLang="en-US" dirty="0"/>
              <a:t>用哪种方式？</a:t>
            </a:r>
          </a:p>
        </p:txBody>
      </p:sp>
      <p:sp>
        <p:nvSpPr>
          <p:cNvPr id="12" name="文本占位符 11">
            <a:extLst>
              <a:ext uri="{FF2B5EF4-FFF2-40B4-BE49-F238E27FC236}">
                <a16:creationId xmlns:a16="http://schemas.microsoft.com/office/drawing/2014/main" id="{EC2BE6E5-A0D2-0349-805C-49FA20BEF097}"/>
              </a:ext>
            </a:extLst>
          </p:cNvPr>
          <p:cNvSpPr>
            <a:spLocks noGrp="1"/>
          </p:cNvSpPr>
          <p:nvPr>
            <p:ph type="body" sz="quarter" idx="12"/>
          </p:nvPr>
        </p:nvSpPr>
        <p:spPr>
          <a:xfrm>
            <a:off x="637470" y="440406"/>
            <a:ext cx="464183" cy="344919"/>
          </a:xfrm>
        </p:spPr>
        <p:txBody>
          <a:bodyPr>
            <a:normAutofit fontScale="92500" lnSpcReduction="20000"/>
          </a:bodyPr>
          <a:lstStyle/>
          <a:p>
            <a:r>
              <a:rPr lang="en-US" altLang="zh-CN" dirty="0"/>
              <a:t>2</a:t>
            </a:r>
            <a:endParaRPr lang="zh-CN" altLang="en-US" dirty="0"/>
          </a:p>
        </p:txBody>
      </p:sp>
      <p:sp>
        <p:nvSpPr>
          <p:cNvPr id="18" name="内容占位符 7">
            <a:extLst>
              <a:ext uri="{FF2B5EF4-FFF2-40B4-BE49-F238E27FC236}">
                <a16:creationId xmlns:a16="http://schemas.microsoft.com/office/drawing/2014/main" id="{026FFBBC-8C36-4944-A521-F0CF42BB6ADA}"/>
              </a:ext>
            </a:extLst>
          </p:cNvPr>
          <p:cNvSpPr>
            <a:spLocks noGrp="1"/>
          </p:cNvSpPr>
          <p:nvPr>
            <p:ph sz="half" idx="1"/>
          </p:nvPr>
        </p:nvSpPr>
        <p:spPr>
          <a:xfrm>
            <a:off x="889088" y="1610072"/>
            <a:ext cx="10258810" cy="4882987"/>
          </a:xfrm>
        </p:spPr>
        <p:txBody>
          <a:bodyPr>
            <a:noAutofit/>
          </a:bodyPr>
          <a:lstStyle/>
          <a:p>
            <a:r>
              <a:rPr lang="zh-CN" altLang="en-US" sz="1600" dirty="0"/>
              <a:t>用 </a:t>
            </a:r>
            <a:r>
              <a:rPr lang="en-US" altLang="zh-CN" sz="1600" dirty="0"/>
              <a:t>addEventListener</a:t>
            </a:r>
            <a:r>
              <a:rPr lang="zh-CN" altLang="en-US" sz="1600" dirty="0"/>
              <a:t> ！</a:t>
            </a:r>
            <a:endParaRPr lang="en-US" altLang="zh-CN" sz="1600" dirty="0"/>
          </a:p>
          <a:p>
            <a:pPr lvl="1"/>
            <a:r>
              <a:rPr lang="zh-CN" altLang="en-US" sz="1400" dirty="0"/>
              <a:t>支持注册多个事件处理程序；</a:t>
            </a:r>
            <a:endParaRPr lang="en-US" altLang="zh-CN" sz="1400" dirty="0"/>
          </a:p>
          <a:p>
            <a:pPr lvl="1"/>
            <a:r>
              <a:rPr lang="zh-CN" altLang="en-US" sz="1400" dirty="0"/>
              <a:t>还可以用</a:t>
            </a:r>
            <a:r>
              <a:rPr lang="en-US" altLang="zh-CN" sz="1400" dirty="0"/>
              <a:t>removeEventListener</a:t>
            </a:r>
            <a:r>
              <a:rPr lang="zh-CN" altLang="en-US" sz="1400" dirty="0"/>
              <a:t>删除事件处理程序；</a:t>
            </a:r>
            <a:endParaRPr lang="en-US" altLang="zh-CN" sz="1400" dirty="0"/>
          </a:p>
          <a:p>
            <a:pPr lvl="1"/>
            <a:r>
              <a:rPr lang="zh-CN" altLang="en-US" sz="1400" dirty="0"/>
              <a:t>还可以用</a:t>
            </a:r>
            <a:r>
              <a:rPr lang="en-US" altLang="zh-CN" sz="1400" dirty="0"/>
              <a:t>useCapture</a:t>
            </a:r>
            <a:r>
              <a:rPr lang="zh-CN" altLang="en-US" sz="1400" dirty="0"/>
              <a:t>标志指示在哪个阶段处理。</a:t>
            </a:r>
            <a:endParaRPr lang="en-US" altLang="zh-CN" sz="1400" dirty="0"/>
          </a:p>
          <a:p>
            <a:pPr lvl="1"/>
            <a:endParaRPr lang="zh-CN" altLang="en-US" sz="1400" dirty="0"/>
          </a:p>
          <a:p>
            <a:endParaRPr lang="en-US" altLang="zh-CN" sz="1600" dirty="0"/>
          </a:p>
        </p:txBody>
      </p:sp>
    </p:spTree>
    <p:extLst>
      <p:ext uri="{BB962C8B-B14F-4D97-AF65-F5344CB8AC3E}">
        <p14:creationId xmlns:p14="http://schemas.microsoft.com/office/powerpoint/2010/main" val="152138744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19BC14-7F69-0A42-BDC5-2E9610DF30B2}"/>
              </a:ext>
            </a:extLst>
          </p:cNvPr>
          <p:cNvSpPr>
            <a:spLocks noGrp="1"/>
          </p:cNvSpPr>
          <p:nvPr>
            <p:ph type="ctrTitle"/>
          </p:nvPr>
        </p:nvSpPr>
        <p:spPr>
          <a:xfrm>
            <a:off x="9487711" y="448455"/>
            <a:ext cx="2471542" cy="385445"/>
          </a:xfrm>
        </p:spPr>
        <p:txBody>
          <a:bodyPr/>
          <a:lstStyle/>
          <a:p>
            <a:r>
              <a:rPr kumimoji="1" lang="en-US" altLang="zh-CN" dirty="0"/>
              <a:t>JavaScript</a:t>
            </a:r>
            <a:r>
              <a:rPr kumimoji="1" lang="zh-CN" altLang="en-US" dirty="0"/>
              <a:t>浏览器编程</a:t>
            </a:r>
          </a:p>
        </p:txBody>
      </p:sp>
      <p:sp>
        <p:nvSpPr>
          <p:cNvPr id="10" name="文本占位符 9">
            <a:extLst>
              <a:ext uri="{FF2B5EF4-FFF2-40B4-BE49-F238E27FC236}">
                <a16:creationId xmlns:a16="http://schemas.microsoft.com/office/drawing/2014/main" id="{B579052B-739C-F14E-9CAA-0B5ED8AF4E3B}"/>
              </a:ext>
            </a:extLst>
          </p:cNvPr>
          <p:cNvSpPr>
            <a:spLocks noGrp="1"/>
          </p:cNvSpPr>
          <p:nvPr>
            <p:ph type="body" sz="quarter" idx="10"/>
          </p:nvPr>
        </p:nvSpPr>
        <p:spPr/>
        <p:txBody>
          <a:bodyPr/>
          <a:lstStyle/>
          <a:p>
            <a:r>
              <a:rPr lang="zh-CN" altLang="en-US" dirty="0"/>
              <a:t>事件</a:t>
            </a:r>
          </a:p>
        </p:txBody>
      </p:sp>
      <p:sp>
        <p:nvSpPr>
          <p:cNvPr id="11" name="文本占位符 10">
            <a:extLst>
              <a:ext uri="{FF2B5EF4-FFF2-40B4-BE49-F238E27FC236}">
                <a16:creationId xmlns:a16="http://schemas.microsoft.com/office/drawing/2014/main" id="{D89A058C-5EA5-7841-9B23-082A326A5F3F}"/>
              </a:ext>
            </a:extLst>
          </p:cNvPr>
          <p:cNvSpPr>
            <a:spLocks noGrp="1"/>
          </p:cNvSpPr>
          <p:nvPr>
            <p:ph type="body" sz="quarter" idx="11"/>
          </p:nvPr>
        </p:nvSpPr>
        <p:spPr>
          <a:xfrm>
            <a:off x="655637" y="904875"/>
            <a:ext cx="7982525" cy="538163"/>
          </a:xfrm>
        </p:spPr>
        <p:txBody>
          <a:bodyPr/>
          <a:lstStyle/>
          <a:p>
            <a:r>
              <a:rPr lang="zh-CN" altLang="en-US" dirty="0"/>
              <a:t>示例</a:t>
            </a:r>
          </a:p>
        </p:txBody>
      </p:sp>
      <p:sp>
        <p:nvSpPr>
          <p:cNvPr id="12" name="文本占位符 11">
            <a:extLst>
              <a:ext uri="{FF2B5EF4-FFF2-40B4-BE49-F238E27FC236}">
                <a16:creationId xmlns:a16="http://schemas.microsoft.com/office/drawing/2014/main" id="{EC2BE6E5-A0D2-0349-805C-49FA20BEF097}"/>
              </a:ext>
            </a:extLst>
          </p:cNvPr>
          <p:cNvSpPr>
            <a:spLocks noGrp="1"/>
          </p:cNvSpPr>
          <p:nvPr>
            <p:ph type="body" sz="quarter" idx="12"/>
          </p:nvPr>
        </p:nvSpPr>
        <p:spPr>
          <a:xfrm>
            <a:off x="637470" y="440406"/>
            <a:ext cx="464183" cy="344919"/>
          </a:xfrm>
        </p:spPr>
        <p:txBody>
          <a:bodyPr>
            <a:normAutofit fontScale="92500" lnSpcReduction="20000"/>
          </a:bodyPr>
          <a:lstStyle/>
          <a:p>
            <a:r>
              <a:rPr lang="en-US" altLang="zh-CN" dirty="0"/>
              <a:t>2</a:t>
            </a:r>
            <a:endParaRPr lang="zh-CN" altLang="en-US" dirty="0"/>
          </a:p>
        </p:txBody>
      </p:sp>
      <p:pic>
        <p:nvPicPr>
          <p:cNvPr id="3" name="图片 2">
            <a:extLst>
              <a:ext uri="{FF2B5EF4-FFF2-40B4-BE49-F238E27FC236}">
                <a16:creationId xmlns:a16="http://schemas.microsoft.com/office/drawing/2014/main" id="{F88D346F-DA19-8447-90C1-61CC1CD6E07C}"/>
              </a:ext>
            </a:extLst>
          </p:cNvPr>
          <p:cNvPicPr>
            <a:picLocks noChangeAspect="1"/>
          </p:cNvPicPr>
          <p:nvPr/>
        </p:nvPicPr>
        <p:blipFill>
          <a:blip r:embed="rId3"/>
          <a:stretch>
            <a:fillRect/>
          </a:stretch>
        </p:blipFill>
        <p:spPr>
          <a:xfrm>
            <a:off x="4432152" y="619348"/>
            <a:ext cx="1739900" cy="685800"/>
          </a:xfrm>
          <a:prstGeom prst="rect">
            <a:avLst/>
          </a:prstGeom>
          <a:ln>
            <a:solidFill>
              <a:schemeClr val="accent1">
                <a:hueOff val="0"/>
                <a:satOff val="0"/>
                <a:lumOff val="0"/>
              </a:schemeClr>
            </a:solidFill>
          </a:ln>
        </p:spPr>
      </p:pic>
      <p:pic>
        <p:nvPicPr>
          <p:cNvPr id="9" name="图片 8">
            <a:extLst>
              <a:ext uri="{FF2B5EF4-FFF2-40B4-BE49-F238E27FC236}">
                <a16:creationId xmlns:a16="http://schemas.microsoft.com/office/drawing/2014/main" id="{97A7D16E-32D7-3C4F-A384-14847ED3C24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883349" y="1637413"/>
            <a:ext cx="5798287" cy="5048509"/>
          </a:xfrm>
          <a:prstGeom prst="rect">
            <a:avLst/>
          </a:prstGeom>
        </p:spPr>
      </p:pic>
      <p:pic>
        <p:nvPicPr>
          <p:cNvPr id="14" name="图片 13">
            <a:extLst>
              <a:ext uri="{FF2B5EF4-FFF2-40B4-BE49-F238E27FC236}">
                <a16:creationId xmlns:a16="http://schemas.microsoft.com/office/drawing/2014/main" id="{468FE257-0106-B04F-8FC8-7180ACE63BB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6443" y="2489790"/>
            <a:ext cx="4727620" cy="3117112"/>
          </a:xfrm>
          <a:prstGeom prst="rect">
            <a:avLst/>
          </a:prstGeom>
        </p:spPr>
      </p:pic>
    </p:spTree>
    <p:extLst>
      <p:ext uri="{BB962C8B-B14F-4D97-AF65-F5344CB8AC3E}">
        <p14:creationId xmlns:p14="http://schemas.microsoft.com/office/powerpoint/2010/main" val="377620609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19BC14-7F69-0A42-BDC5-2E9610DF30B2}"/>
              </a:ext>
            </a:extLst>
          </p:cNvPr>
          <p:cNvSpPr>
            <a:spLocks noGrp="1"/>
          </p:cNvSpPr>
          <p:nvPr>
            <p:ph type="ctrTitle"/>
          </p:nvPr>
        </p:nvSpPr>
        <p:spPr>
          <a:xfrm>
            <a:off x="9487711" y="448455"/>
            <a:ext cx="2471542" cy="385445"/>
          </a:xfrm>
        </p:spPr>
        <p:txBody>
          <a:bodyPr/>
          <a:lstStyle/>
          <a:p>
            <a:r>
              <a:rPr kumimoji="1" lang="en-US" altLang="zh-CN" dirty="0"/>
              <a:t>JavaScript</a:t>
            </a:r>
            <a:r>
              <a:rPr kumimoji="1" lang="zh-CN" altLang="en-US" dirty="0"/>
              <a:t>浏览器编程</a:t>
            </a:r>
          </a:p>
        </p:txBody>
      </p:sp>
      <p:sp>
        <p:nvSpPr>
          <p:cNvPr id="10" name="文本占位符 9">
            <a:extLst>
              <a:ext uri="{FF2B5EF4-FFF2-40B4-BE49-F238E27FC236}">
                <a16:creationId xmlns:a16="http://schemas.microsoft.com/office/drawing/2014/main" id="{B579052B-739C-F14E-9CAA-0B5ED8AF4E3B}"/>
              </a:ext>
            </a:extLst>
          </p:cNvPr>
          <p:cNvSpPr>
            <a:spLocks noGrp="1"/>
          </p:cNvSpPr>
          <p:nvPr>
            <p:ph type="body" sz="quarter" idx="10"/>
          </p:nvPr>
        </p:nvSpPr>
        <p:spPr/>
        <p:txBody>
          <a:bodyPr/>
          <a:lstStyle/>
          <a:p>
            <a:r>
              <a:rPr lang="zh-CN" altLang="en-US" dirty="0"/>
              <a:t>事件</a:t>
            </a:r>
          </a:p>
        </p:txBody>
      </p:sp>
      <p:sp>
        <p:nvSpPr>
          <p:cNvPr id="11" name="文本占位符 10">
            <a:extLst>
              <a:ext uri="{FF2B5EF4-FFF2-40B4-BE49-F238E27FC236}">
                <a16:creationId xmlns:a16="http://schemas.microsoft.com/office/drawing/2014/main" id="{D89A058C-5EA5-7841-9B23-082A326A5F3F}"/>
              </a:ext>
            </a:extLst>
          </p:cNvPr>
          <p:cNvSpPr>
            <a:spLocks noGrp="1"/>
          </p:cNvSpPr>
          <p:nvPr>
            <p:ph type="body" sz="quarter" idx="11"/>
          </p:nvPr>
        </p:nvSpPr>
        <p:spPr>
          <a:xfrm>
            <a:off x="655637" y="904875"/>
            <a:ext cx="7982525" cy="538163"/>
          </a:xfrm>
        </p:spPr>
        <p:txBody>
          <a:bodyPr/>
          <a:lstStyle/>
          <a:p>
            <a:r>
              <a:rPr lang="zh-CN" altLang="en-US" dirty="0"/>
              <a:t>事件传播机制</a:t>
            </a:r>
          </a:p>
        </p:txBody>
      </p:sp>
      <p:sp>
        <p:nvSpPr>
          <p:cNvPr id="12" name="文本占位符 11">
            <a:extLst>
              <a:ext uri="{FF2B5EF4-FFF2-40B4-BE49-F238E27FC236}">
                <a16:creationId xmlns:a16="http://schemas.microsoft.com/office/drawing/2014/main" id="{EC2BE6E5-A0D2-0349-805C-49FA20BEF097}"/>
              </a:ext>
            </a:extLst>
          </p:cNvPr>
          <p:cNvSpPr>
            <a:spLocks noGrp="1"/>
          </p:cNvSpPr>
          <p:nvPr>
            <p:ph type="body" sz="quarter" idx="12"/>
          </p:nvPr>
        </p:nvSpPr>
        <p:spPr>
          <a:xfrm>
            <a:off x="637470" y="440406"/>
            <a:ext cx="464183" cy="344919"/>
          </a:xfrm>
        </p:spPr>
        <p:txBody>
          <a:bodyPr>
            <a:normAutofit fontScale="92500" lnSpcReduction="20000"/>
          </a:bodyPr>
          <a:lstStyle/>
          <a:p>
            <a:r>
              <a:rPr lang="en-US" altLang="zh-CN" dirty="0"/>
              <a:t>2</a:t>
            </a:r>
            <a:endParaRPr lang="zh-CN" altLang="en-US" dirty="0"/>
          </a:p>
        </p:txBody>
      </p:sp>
      <p:sp>
        <p:nvSpPr>
          <p:cNvPr id="18" name="内容占位符 7">
            <a:extLst>
              <a:ext uri="{FF2B5EF4-FFF2-40B4-BE49-F238E27FC236}">
                <a16:creationId xmlns:a16="http://schemas.microsoft.com/office/drawing/2014/main" id="{026FFBBC-8C36-4944-A521-F0CF42BB6ADA}"/>
              </a:ext>
            </a:extLst>
          </p:cNvPr>
          <p:cNvSpPr>
            <a:spLocks noGrp="1"/>
          </p:cNvSpPr>
          <p:nvPr>
            <p:ph sz="half" idx="1"/>
          </p:nvPr>
        </p:nvSpPr>
        <p:spPr>
          <a:xfrm>
            <a:off x="889088" y="1610072"/>
            <a:ext cx="5796192" cy="4882987"/>
          </a:xfrm>
        </p:spPr>
        <p:txBody>
          <a:bodyPr>
            <a:noAutofit/>
          </a:bodyPr>
          <a:lstStyle/>
          <a:p>
            <a:pPr fontAlgn="base"/>
            <a:r>
              <a:rPr lang="zh-CN" altLang="en-US" sz="1600" dirty="0"/>
              <a:t>事件传播：确定在哪些对象上触发事件处理程序</a:t>
            </a:r>
            <a:endParaRPr lang="en-US" altLang="zh-CN" sz="1600" dirty="0"/>
          </a:p>
          <a:p>
            <a:pPr fontAlgn="base"/>
            <a:r>
              <a:rPr lang="zh-CN" altLang="en-US" sz="1600" dirty="0"/>
              <a:t>事件流，描述了页面接收事件的顺序。</a:t>
            </a:r>
            <a:endParaRPr lang="en-US" altLang="zh-CN" sz="1600" dirty="0"/>
          </a:p>
          <a:p>
            <a:pPr fontAlgn="base"/>
            <a:r>
              <a:rPr lang="zh-CN" altLang="en-US" sz="1600" dirty="0"/>
              <a:t>分三个阶段</a:t>
            </a:r>
            <a:r>
              <a:rPr lang="zh-CN" altLang="en-US" sz="1600" dirty="0">
                <a:sym typeface="Wingdings" pitchFamily="2" charset="2"/>
              </a:rPr>
              <a:t>  </a:t>
            </a:r>
            <a:r>
              <a:rPr lang="en-US" altLang="zh-CN" sz="1600" dirty="0">
                <a:sym typeface="Wingdings" pitchFamily="2" charset="2"/>
              </a:rPr>
              <a:t>(DOM</a:t>
            </a:r>
            <a:r>
              <a:rPr lang="zh-CN" altLang="en-US" sz="1600" dirty="0">
                <a:sym typeface="Wingdings" pitchFamily="2" charset="2"/>
              </a:rPr>
              <a:t> </a:t>
            </a:r>
            <a:r>
              <a:rPr lang="en-US" altLang="zh-CN" sz="1600" dirty="0">
                <a:sym typeface="Wingdings" pitchFamily="2" charset="2"/>
              </a:rPr>
              <a:t>Level</a:t>
            </a:r>
            <a:r>
              <a:rPr lang="zh-CN" altLang="en-US" sz="1600" dirty="0">
                <a:sym typeface="Wingdings" pitchFamily="2" charset="2"/>
              </a:rPr>
              <a:t> </a:t>
            </a:r>
            <a:r>
              <a:rPr lang="en-US" altLang="zh-CN" sz="1600" dirty="0">
                <a:sym typeface="Wingdings" pitchFamily="2" charset="2"/>
              </a:rPr>
              <a:t>2</a:t>
            </a:r>
            <a:r>
              <a:rPr lang="zh-CN" altLang="en-US" sz="1600" dirty="0">
                <a:sym typeface="Wingdings" pitchFamily="2" charset="2"/>
              </a:rPr>
              <a:t> 中定义）</a:t>
            </a:r>
            <a:endParaRPr lang="en-US" altLang="zh-CN" sz="1600" dirty="0"/>
          </a:p>
          <a:p>
            <a:pPr lvl="1" fontAlgn="base"/>
            <a:r>
              <a:rPr lang="zh-CN" altLang="en-US" sz="1400" dirty="0"/>
              <a:t>捕获阶段：从根元素开始，向下传播到触发事件的元素。</a:t>
            </a:r>
            <a:endParaRPr lang="en-US" altLang="zh-CN" sz="1400" dirty="0"/>
          </a:p>
          <a:p>
            <a:pPr lvl="1" fontAlgn="base"/>
            <a:r>
              <a:rPr lang="zh-CN" altLang="en-US" sz="1400" dirty="0"/>
              <a:t>到达目标</a:t>
            </a:r>
            <a:endParaRPr lang="en-US" altLang="zh-CN" sz="1400" dirty="0"/>
          </a:p>
          <a:p>
            <a:pPr lvl="1" fontAlgn="base"/>
            <a:r>
              <a:rPr lang="zh-CN" altLang="en-US" sz="1400" dirty="0"/>
              <a:t>冒泡阶段：从触发事件的元素开始，向上传播到根元素。</a:t>
            </a:r>
            <a:endParaRPr lang="en-US" altLang="zh-CN" sz="1400" dirty="0"/>
          </a:p>
          <a:p>
            <a:pPr lvl="1" fontAlgn="base"/>
            <a:endParaRPr lang="en-US" altLang="zh-CN" sz="1400" dirty="0"/>
          </a:p>
        </p:txBody>
      </p:sp>
      <p:pic>
        <p:nvPicPr>
          <p:cNvPr id="8" name="图片 7">
            <a:extLst>
              <a:ext uri="{FF2B5EF4-FFF2-40B4-BE49-F238E27FC236}">
                <a16:creationId xmlns:a16="http://schemas.microsoft.com/office/drawing/2014/main" id="{5FB9E698-508F-AA48-8FEA-5ADFFD88A2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29443" y="-345970"/>
            <a:ext cx="5062557" cy="3774970"/>
          </a:xfrm>
          <a:prstGeom prst="rect">
            <a:avLst/>
          </a:prstGeom>
        </p:spPr>
      </p:pic>
      <p:pic>
        <p:nvPicPr>
          <p:cNvPr id="14" name="图片 13">
            <a:extLst>
              <a:ext uri="{FF2B5EF4-FFF2-40B4-BE49-F238E27FC236}">
                <a16:creationId xmlns:a16="http://schemas.microsoft.com/office/drawing/2014/main" id="{FAD056B8-8BA9-284A-88FB-0178F5BBCE5B}"/>
              </a:ext>
            </a:extLst>
          </p:cNvPr>
          <p:cNvPicPr>
            <a:picLocks noChangeAspect="1"/>
          </p:cNvPicPr>
          <p:nvPr/>
        </p:nvPicPr>
        <p:blipFill>
          <a:blip r:embed="rId4"/>
          <a:stretch>
            <a:fillRect/>
          </a:stretch>
        </p:blipFill>
        <p:spPr>
          <a:xfrm>
            <a:off x="6689807" y="3149839"/>
            <a:ext cx="5269446" cy="3343220"/>
          </a:xfrm>
          <a:prstGeom prst="rect">
            <a:avLst/>
          </a:prstGeom>
        </p:spPr>
      </p:pic>
    </p:spTree>
    <p:extLst>
      <p:ext uri="{BB962C8B-B14F-4D97-AF65-F5344CB8AC3E}">
        <p14:creationId xmlns:p14="http://schemas.microsoft.com/office/powerpoint/2010/main" val="375987062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19BC14-7F69-0A42-BDC5-2E9610DF30B2}"/>
              </a:ext>
            </a:extLst>
          </p:cNvPr>
          <p:cNvSpPr>
            <a:spLocks noGrp="1"/>
          </p:cNvSpPr>
          <p:nvPr>
            <p:ph type="ctrTitle"/>
          </p:nvPr>
        </p:nvSpPr>
        <p:spPr>
          <a:xfrm>
            <a:off x="9487711" y="448455"/>
            <a:ext cx="2471542" cy="385445"/>
          </a:xfrm>
        </p:spPr>
        <p:txBody>
          <a:bodyPr/>
          <a:lstStyle/>
          <a:p>
            <a:r>
              <a:rPr kumimoji="1" lang="en-US" altLang="zh-CN" dirty="0"/>
              <a:t>JavaScript</a:t>
            </a:r>
            <a:r>
              <a:rPr kumimoji="1" lang="zh-CN" altLang="en-US" dirty="0"/>
              <a:t>浏览器编程</a:t>
            </a:r>
          </a:p>
        </p:txBody>
      </p:sp>
      <p:sp>
        <p:nvSpPr>
          <p:cNvPr id="10" name="文本占位符 9">
            <a:extLst>
              <a:ext uri="{FF2B5EF4-FFF2-40B4-BE49-F238E27FC236}">
                <a16:creationId xmlns:a16="http://schemas.microsoft.com/office/drawing/2014/main" id="{B579052B-739C-F14E-9CAA-0B5ED8AF4E3B}"/>
              </a:ext>
            </a:extLst>
          </p:cNvPr>
          <p:cNvSpPr>
            <a:spLocks noGrp="1"/>
          </p:cNvSpPr>
          <p:nvPr>
            <p:ph type="body" sz="quarter" idx="10"/>
          </p:nvPr>
        </p:nvSpPr>
        <p:spPr/>
        <p:txBody>
          <a:bodyPr/>
          <a:lstStyle/>
          <a:p>
            <a:r>
              <a:rPr lang="zh-CN" altLang="en-US" dirty="0"/>
              <a:t>事件</a:t>
            </a:r>
          </a:p>
        </p:txBody>
      </p:sp>
      <p:sp>
        <p:nvSpPr>
          <p:cNvPr id="11" name="文本占位符 10">
            <a:extLst>
              <a:ext uri="{FF2B5EF4-FFF2-40B4-BE49-F238E27FC236}">
                <a16:creationId xmlns:a16="http://schemas.microsoft.com/office/drawing/2014/main" id="{D89A058C-5EA5-7841-9B23-082A326A5F3F}"/>
              </a:ext>
            </a:extLst>
          </p:cNvPr>
          <p:cNvSpPr>
            <a:spLocks noGrp="1"/>
          </p:cNvSpPr>
          <p:nvPr>
            <p:ph type="body" sz="quarter" idx="11"/>
          </p:nvPr>
        </p:nvSpPr>
        <p:spPr>
          <a:xfrm>
            <a:off x="655637" y="904875"/>
            <a:ext cx="7982525" cy="538163"/>
          </a:xfrm>
        </p:spPr>
        <p:txBody>
          <a:bodyPr/>
          <a:lstStyle/>
          <a:p>
            <a:r>
              <a:rPr lang="zh-CN" altLang="en-US" dirty="0"/>
              <a:t>事件传播机制</a:t>
            </a:r>
          </a:p>
        </p:txBody>
      </p:sp>
      <p:sp>
        <p:nvSpPr>
          <p:cNvPr id="12" name="文本占位符 11">
            <a:extLst>
              <a:ext uri="{FF2B5EF4-FFF2-40B4-BE49-F238E27FC236}">
                <a16:creationId xmlns:a16="http://schemas.microsoft.com/office/drawing/2014/main" id="{EC2BE6E5-A0D2-0349-805C-49FA20BEF097}"/>
              </a:ext>
            </a:extLst>
          </p:cNvPr>
          <p:cNvSpPr>
            <a:spLocks noGrp="1"/>
          </p:cNvSpPr>
          <p:nvPr>
            <p:ph type="body" sz="quarter" idx="12"/>
          </p:nvPr>
        </p:nvSpPr>
        <p:spPr>
          <a:xfrm>
            <a:off x="637470" y="440406"/>
            <a:ext cx="464183" cy="344919"/>
          </a:xfrm>
        </p:spPr>
        <p:txBody>
          <a:bodyPr>
            <a:normAutofit fontScale="92500" lnSpcReduction="20000"/>
          </a:bodyPr>
          <a:lstStyle/>
          <a:p>
            <a:r>
              <a:rPr lang="en-US" altLang="zh-CN" dirty="0"/>
              <a:t>2</a:t>
            </a:r>
            <a:endParaRPr lang="zh-CN" altLang="en-US" dirty="0"/>
          </a:p>
        </p:txBody>
      </p:sp>
      <p:pic>
        <p:nvPicPr>
          <p:cNvPr id="6" name="图片 5">
            <a:extLst>
              <a:ext uri="{FF2B5EF4-FFF2-40B4-BE49-F238E27FC236}">
                <a16:creationId xmlns:a16="http://schemas.microsoft.com/office/drawing/2014/main" id="{0EEC03DA-48DD-6B4D-ABD5-278874C7BEE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46899" y="-204109"/>
            <a:ext cx="4391666" cy="6858000"/>
          </a:xfrm>
          <a:prstGeom prst="rect">
            <a:avLst/>
          </a:prstGeom>
        </p:spPr>
      </p:pic>
      <p:pic>
        <p:nvPicPr>
          <p:cNvPr id="7" name="图片 6">
            <a:extLst>
              <a:ext uri="{FF2B5EF4-FFF2-40B4-BE49-F238E27FC236}">
                <a16:creationId xmlns:a16="http://schemas.microsoft.com/office/drawing/2014/main" id="{2FA48FB4-F5BA-B643-8BC6-9D74FFE596E3}"/>
              </a:ext>
            </a:extLst>
          </p:cNvPr>
          <p:cNvPicPr>
            <a:picLocks noChangeAspect="1"/>
          </p:cNvPicPr>
          <p:nvPr/>
        </p:nvPicPr>
        <p:blipFill>
          <a:blip r:embed="rId4"/>
          <a:stretch>
            <a:fillRect/>
          </a:stretch>
        </p:blipFill>
        <p:spPr>
          <a:xfrm>
            <a:off x="9323833" y="1736270"/>
            <a:ext cx="2520732" cy="2977243"/>
          </a:xfrm>
          <a:prstGeom prst="rect">
            <a:avLst/>
          </a:prstGeom>
        </p:spPr>
      </p:pic>
    </p:spTree>
    <p:extLst>
      <p:ext uri="{BB962C8B-B14F-4D97-AF65-F5344CB8AC3E}">
        <p14:creationId xmlns:p14="http://schemas.microsoft.com/office/powerpoint/2010/main" val="342997802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19BC14-7F69-0A42-BDC5-2E9610DF30B2}"/>
              </a:ext>
            </a:extLst>
          </p:cNvPr>
          <p:cNvSpPr>
            <a:spLocks noGrp="1"/>
          </p:cNvSpPr>
          <p:nvPr>
            <p:ph type="ctrTitle"/>
          </p:nvPr>
        </p:nvSpPr>
        <p:spPr>
          <a:xfrm>
            <a:off x="9487711" y="448455"/>
            <a:ext cx="2471542" cy="385445"/>
          </a:xfrm>
        </p:spPr>
        <p:txBody>
          <a:bodyPr/>
          <a:lstStyle/>
          <a:p>
            <a:r>
              <a:rPr kumimoji="1" lang="en-US" altLang="zh-CN" dirty="0"/>
              <a:t>JavaScript</a:t>
            </a:r>
            <a:r>
              <a:rPr kumimoji="1" lang="zh-CN" altLang="en-US" dirty="0"/>
              <a:t>浏览器编程</a:t>
            </a:r>
          </a:p>
        </p:txBody>
      </p:sp>
      <p:sp>
        <p:nvSpPr>
          <p:cNvPr id="10" name="文本占位符 9">
            <a:extLst>
              <a:ext uri="{FF2B5EF4-FFF2-40B4-BE49-F238E27FC236}">
                <a16:creationId xmlns:a16="http://schemas.microsoft.com/office/drawing/2014/main" id="{B579052B-739C-F14E-9CAA-0B5ED8AF4E3B}"/>
              </a:ext>
            </a:extLst>
          </p:cNvPr>
          <p:cNvSpPr>
            <a:spLocks noGrp="1"/>
          </p:cNvSpPr>
          <p:nvPr>
            <p:ph type="body" sz="quarter" idx="10"/>
          </p:nvPr>
        </p:nvSpPr>
        <p:spPr/>
        <p:txBody>
          <a:bodyPr/>
          <a:lstStyle/>
          <a:p>
            <a:r>
              <a:rPr lang="zh-CN" altLang="en-US" dirty="0"/>
              <a:t>事件</a:t>
            </a:r>
          </a:p>
        </p:txBody>
      </p:sp>
      <p:sp>
        <p:nvSpPr>
          <p:cNvPr id="11" name="文本占位符 10">
            <a:extLst>
              <a:ext uri="{FF2B5EF4-FFF2-40B4-BE49-F238E27FC236}">
                <a16:creationId xmlns:a16="http://schemas.microsoft.com/office/drawing/2014/main" id="{D89A058C-5EA5-7841-9B23-082A326A5F3F}"/>
              </a:ext>
            </a:extLst>
          </p:cNvPr>
          <p:cNvSpPr>
            <a:spLocks noGrp="1"/>
          </p:cNvSpPr>
          <p:nvPr>
            <p:ph type="body" sz="quarter" idx="11"/>
          </p:nvPr>
        </p:nvSpPr>
        <p:spPr>
          <a:xfrm>
            <a:off x="655637" y="904875"/>
            <a:ext cx="7982525" cy="538163"/>
          </a:xfrm>
        </p:spPr>
        <p:txBody>
          <a:bodyPr/>
          <a:lstStyle/>
          <a:p>
            <a:r>
              <a:rPr lang="en-US" altLang="zh-CN" dirty="0"/>
              <a:t>Event</a:t>
            </a:r>
            <a:r>
              <a:rPr lang="zh-CN" altLang="en-US" dirty="0"/>
              <a:t> 对象</a:t>
            </a:r>
          </a:p>
        </p:txBody>
      </p:sp>
      <p:sp>
        <p:nvSpPr>
          <p:cNvPr id="12" name="文本占位符 11">
            <a:extLst>
              <a:ext uri="{FF2B5EF4-FFF2-40B4-BE49-F238E27FC236}">
                <a16:creationId xmlns:a16="http://schemas.microsoft.com/office/drawing/2014/main" id="{EC2BE6E5-A0D2-0349-805C-49FA20BEF097}"/>
              </a:ext>
            </a:extLst>
          </p:cNvPr>
          <p:cNvSpPr>
            <a:spLocks noGrp="1"/>
          </p:cNvSpPr>
          <p:nvPr>
            <p:ph type="body" sz="quarter" idx="12"/>
          </p:nvPr>
        </p:nvSpPr>
        <p:spPr>
          <a:xfrm>
            <a:off x="637470" y="440406"/>
            <a:ext cx="464183" cy="344919"/>
          </a:xfrm>
        </p:spPr>
        <p:txBody>
          <a:bodyPr>
            <a:normAutofit fontScale="92500" lnSpcReduction="20000"/>
          </a:bodyPr>
          <a:lstStyle/>
          <a:p>
            <a:r>
              <a:rPr lang="en-US" altLang="zh-CN" dirty="0"/>
              <a:t>2</a:t>
            </a:r>
            <a:endParaRPr lang="zh-CN" altLang="en-US" dirty="0"/>
          </a:p>
        </p:txBody>
      </p:sp>
      <p:sp>
        <p:nvSpPr>
          <p:cNvPr id="18" name="内容占位符 7">
            <a:extLst>
              <a:ext uri="{FF2B5EF4-FFF2-40B4-BE49-F238E27FC236}">
                <a16:creationId xmlns:a16="http://schemas.microsoft.com/office/drawing/2014/main" id="{026FFBBC-8C36-4944-A521-F0CF42BB6ADA}"/>
              </a:ext>
            </a:extLst>
          </p:cNvPr>
          <p:cNvSpPr>
            <a:spLocks noGrp="1"/>
          </p:cNvSpPr>
          <p:nvPr>
            <p:ph sz="half" idx="1"/>
          </p:nvPr>
        </p:nvSpPr>
        <p:spPr>
          <a:xfrm>
            <a:off x="462368" y="1620232"/>
            <a:ext cx="5806352" cy="4882987"/>
          </a:xfrm>
        </p:spPr>
        <p:txBody>
          <a:bodyPr>
            <a:noAutofit/>
          </a:bodyPr>
          <a:lstStyle/>
          <a:p>
            <a:r>
              <a:rPr lang="zh-CN" altLang="en-US" dirty="0"/>
              <a:t>事件发生时的一个快照：所有相关信息都被收集到 </a:t>
            </a:r>
            <a:r>
              <a:rPr lang="en-US" altLang="zh-CN" dirty="0"/>
              <a:t>Event</a:t>
            </a:r>
            <a:r>
              <a:rPr lang="zh-CN" altLang="en-US" dirty="0"/>
              <a:t> 对象中。</a:t>
            </a:r>
            <a:endParaRPr lang="en-US" altLang="zh-CN" dirty="0"/>
          </a:p>
          <a:p>
            <a:r>
              <a:rPr lang="zh-CN" altLang="en-US" dirty="0"/>
              <a:t>只有事件发生时，该对象才会存在。</a:t>
            </a:r>
            <a:endParaRPr lang="en-US" altLang="zh-CN" dirty="0"/>
          </a:p>
          <a:p>
            <a:r>
              <a:rPr lang="zh-CN" altLang="en-US" dirty="0"/>
              <a:t>作为事件处理程序的一个参数，</a:t>
            </a:r>
            <a:r>
              <a:rPr lang="zh-CN" altLang="en-US" dirty="0">
                <a:solidFill>
                  <a:srgbClr val="FF0000"/>
                </a:solidFill>
              </a:rPr>
              <a:t>隐式</a:t>
            </a:r>
            <a:r>
              <a:rPr lang="zh-CN" altLang="en-US" dirty="0"/>
              <a:t>传递。</a:t>
            </a:r>
            <a:endParaRPr lang="en-US" altLang="zh-CN" dirty="0"/>
          </a:p>
        </p:txBody>
      </p:sp>
      <p:pic>
        <p:nvPicPr>
          <p:cNvPr id="9" name="图片 8">
            <a:extLst>
              <a:ext uri="{FF2B5EF4-FFF2-40B4-BE49-F238E27FC236}">
                <a16:creationId xmlns:a16="http://schemas.microsoft.com/office/drawing/2014/main" id="{F53C3D03-13EB-064D-9562-5B10C67F09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363696"/>
            <a:ext cx="6315406" cy="3515179"/>
          </a:xfrm>
          <a:prstGeom prst="rect">
            <a:avLst/>
          </a:prstGeom>
        </p:spPr>
      </p:pic>
    </p:spTree>
    <p:extLst>
      <p:ext uri="{BB962C8B-B14F-4D97-AF65-F5344CB8AC3E}">
        <p14:creationId xmlns:p14="http://schemas.microsoft.com/office/powerpoint/2010/main" val="22042540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610360" y="2397760"/>
            <a:ext cx="1296010" cy="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 name="组合 10"/>
          <p:cNvGrpSpPr/>
          <p:nvPr/>
        </p:nvGrpSpPr>
        <p:grpSpPr>
          <a:xfrm>
            <a:off x="1452880" y="3674745"/>
            <a:ext cx="1642110" cy="1642110"/>
            <a:chOff x="1667" y="6676"/>
            <a:chExt cx="2280" cy="2280"/>
          </a:xfrm>
        </p:grpSpPr>
        <p:sp>
          <p:nvSpPr>
            <p:cNvPr id="8" name="椭圆 7"/>
            <p:cNvSpPr/>
            <p:nvPr/>
          </p:nvSpPr>
          <p:spPr>
            <a:xfrm>
              <a:off x="1836" y="6821"/>
              <a:ext cx="1989" cy="198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6" name="图片 35" descr="5bc40d7864e71-13"/>
            <p:cNvPicPr>
              <a:picLocks noChangeAspect="1"/>
            </p:cNvPicPr>
            <p:nvPr/>
          </p:nvPicPr>
          <p:blipFill>
            <a:blip r:embed="rId4"/>
            <a:stretch>
              <a:fillRect/>
            </a:stretch>
          </p:blipFill>
          <p:spPr>
            <a:xfrm>
              <a:off x="1667" y="6676"/>
              <a:ext cx="2280" cy="2280"/>
            </a:xfrm>
            <a:prstGeom prst="rect">
              <a:avLst/>
            </a:prstGeom>
          </p:spPr>
        </p:pic>
      </p:grpSp>
      <p:sp>
        <p:nvSpPr>
          <p:cNvPr id="10" name="标题 9">
            <a:extLst>
              <a:ext uri="{FF2B5EF4-FFF2-40B4-BE49-F238E27FC236}">
                <a16:creationId xmlns:a16="http://schemas.microsoft.com/office/drawing/2014/main" id="{E2DF39B3-AAFB-D041-B11B-6433582A1BA5}"/>
              </a:ext>
            </a:extLst>
          </p:cNvPr>
          <p:cNvSpPr>
            <a:spLocks noGrp="1"/>
          </p:cNvSpPr>
          <p:nvPr>
            <p:ph type="ctrTitle"/>
          </p:nvPr>
        </p:nvSpPr>
        <p:spPr>
          <a:xfrm>
            <a:off x="1610360" y="2509330"/>
            <a:ext cx="9636760" cy="937448"/>
          </a:xfrm>
        </p:spPr>
        <p:txBody>
          <a:bodyPr/>
          <a:lstStyle/>
          <a:p>
            <a:r>
              <a:rPr lang="en-US" altLang="zh-CN" dirty="0"/>
              <a:t>DOM</a:t>
            </a:r>
            <a:endParaRPr lang="zh-CN" altLang="en-US" dirty="0"/>
          </a:p>
        </p:txBody>
      </p:sp>
      <p:sp>
        <p:nvSpPr>
          <p:cNvPr id="12" name="副标题 11">
            <a:extLst>
              <a:ext uri="{FF2B5EF4-FFF2-40B4-BE49-F238E27FC236}">
                <a16:creationId xmlns:a16="http://schemas.microsoft.com/office/drawing/2014/main" id="{5356BE09-0DA6-F842-9D9A-446B536C14D5}"/>
              </a:ext>
            </a:extLst>
          </p:cNvPr>
          <p:cNvSpPr>
            <a:spLocks noGrp="1"/>
          </p:cNvSpPr>
          <p:nvPr>
            <p:ph type="subTitle" idx="1"/>
          </p:nvPr>
        </p:nvSpPr>
        <p:spPr/>
        <p:txBody>
          <a:bodyPr/>
          <a:lstStyle/>
          <a:p>
            <a:r>
              <a:rPr lang="en-US" altLang="zh-CN" dirty="0"/>
              <a:t>1</a:t>
            </a:r>
            <a:endParaRPr lang="zh-CN" altLang="en-US" dirty="0"/>
          </a:p>
        </p:txBody>
      </p:sp>
    </p:spTree>
    <p:custDataLst>
      <p:tags r:id="rId1"/>
    </p:custData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19BC14-7F69-0A42-BDC5-2E9610DF30B2}"/>
              </a:ext>
            </a:extLst>
          </p:cNvPr>
          <p:cNvSpPr>
            <a:spLocks noGrp="1"/>
          </p:cNvSpPr>
          <p:nvPr>
            <p:ph type="ctrTitle"/>
          </p:nvPr>
        </p:nvSpPr>
        <p:spPr>
          <a:xfrm>
            <a:off x="9487711" y="448455"/>
            <a:ext cx="2471542" cy="385445"/>
          </a:xfrm>
        </p:spPr>
        <p:txBody>
          <a:bodyPr/>
          <a:lstStyle/>
          <a:p>
            <a:r>
              <a:rPr kumimoji="1" lang="en-US" altLang="zh-CN" dirty="0"/>
              <a:t>JavaScript</a:t>
            </a:r>
            <a:r>
              <a:rPr kumimoji="1" lang="zh-CN" altLang="en-US" dirty="0"/>
              <a:t>浏览器编程</a:t>
            </a:r>
          </a:p>
        </p:txBody>
      </p:sp>
      <p:sp>
        <p:nvSpPr>
          <p:cNvPr id="10" name="文本占位符 9">
            <a:extLst>
              <a:ext uri="{FF2B5EF4-FFF2-40B4-BE49-F238E27FC236}">
                <a16:creationId xmlns:a16="http://schemas.microsoft.com/office/drawing/2014/main" id="{B579052B-739C-F14E-9CAA-0B5ED8AF4E3B}"/>
              </a:ext>
            </a:extLst>
          </p:cNvPr>
          <p:cNvSpPr>
            <a:spLocks noGrp="1"/>
          </p:cNvSpPr>
          <p:nvPr>
            <p:ph type="body" sz="quarter" idx="10"/>
          </p:nvPr>
        </p:nvSpPr>
        <p:spPr/>
        <p:txBody>
          <a:bodyPr/>
          <a:lstStyle/>
          <a:p>
            <a:r>
              <a:rPr lang="zh-CN" altLang="en-US" dirty="0"/>
              <a:t>事件</a:t>
            </a:r>
          </a:p>
        </p:txBody>
      </p:sp>
      <p:sp>
        <p:nvSpPr>
          <p:cNvPr id="11" name="文本占位符 10">
            <a:extLst>
              <a:ext uri="{FF2B5EF4-FFF2-40B4-BE49-F238E27FC236}">
                <a16:creationId xmlns:a16="http://schemas.microsoft.com/office/drawing/2014/main" id="{D89A058C-5EA5-7841-9B23-082A326A5F3F}"/>
              </a:ext>
            </a:extLst>
          </p:cNvPr>
          <p:cNvSpPr>
            <a:spLocks noGrp="1"/>
          </p:cNvSpPr>
          <p:nvPr>
            <p:ph type="body" sz="quarter" idx="11"/>
          </p:nvPr>
        </p:nvSpPr>
        <p:spPr>
          <a:xfrm>
            <a:off x="655637" y="904875"/>
            <a:ext cx="8934677" cy="538163"/>
          </a:xfrm>
        </p:spPr>
        <p:txBody>
          <a:bodyPr/>
          <a:lstStyle/>
          <a:p>
            <a:r>
              <a:rPr lang="zh-CN" altLang="en-US" dirty="0"/>
              <a:t>用</a:t>
            </a:r>
            <a:r>
              <a:rPr lang="en-US" altLang="zh-CN" dirty="0"/>
              <a:t>Event</a:t>
            </a:r>
            <a:r>
              <a:rPr lang="zh-CN" altLang="en-US" dirty="0"/>
              <a:t>对象创建自定义事件（合成事件）</a:t>
            </a:r>
          </a:p>
        </p:txBody>
      </p:sp>
      <p:sp>
        <p:nvSpPr>
          <p:cNvPr id="12" name="文本占位符 11">
            <a:extLst>
              <a:ext uri="{FF2B5EF4-FFF2-40B4-BE49-F238E27FC236}">
                <a16:creationId xmlns:a16="http://schemas.microsoft.com/office/drawing/2014/main" id="{EC2BE6E5-A0D2-0349-805C-49FA20BEF097}"/>
              </a:ext>
            </a:extLst>
          </p:cNvPr>
          <p:cNvSpPr>
            <a:spLocks noGrp="1"/>
          </p:cNvSpPr>
          <p:nvPr>
            <p:ph type="body" sz="quarter" idx="12"/>
          </p:nvPr>
        </p:nvSpPr>
        <p:spPr>
          <a:xfrm>
            <a:off x="637470" y="440406"/>
            <a:ext cx="464183" cy="344919"/>
          </a:xfrm>
        </p:spPr>
        <p:txBody>
          <a:bodyPr>
            <a:normAutofit fontScale="92500" lnSpcReduction="20000"/>
          </a:bodyPr>
          <a:lstStyle/>
          <a:p>
            <a:r>
              <a:rPr lang="en-US" altLang="zh-CN" dirty="0"/>
              <a:t>2</a:t>
            </a:r>
            <a:endParaRPr lang="zh-CN" altLang="en-US" dirty="0"/>
          </a:p>
        </p:txBody>
      </p:sp>
      <p:sp>
        <p:nvSpPr>
          <p:cNvPr id="18" name="内容占位符 7">
            <a:extLst>
              <a:ext uri="{FF2B5EF4-FFF2-40B4-BE49-F238E27FC236}">
                <a16:creationId xmlns:a16="http://schemas.microsoft.com/office/drawing/2014/main" id="{026FFBBC-8C36-4944-A521-F0CF42BB6ADA}"/>
              </a:ext>
            </a:extLst>
          </p:cNvPr>
          <p:cNvSpPr>
            <a:spLocks noGrp="1"/>
          </p:cNvSpPr>
          <p:nvPr>
            <p:ph sz="half" idx="1"/>
          </p:nvPr>
        </p:nvSpPr>
        <p:spPr>
          <a:xfrm>
            <a:off x="462368" y="1620232"/>
            <a:ext cx="10967632" cy="4882987"/>
          </a:xfrm>
        </p:spPr>
        <p:txBody>
          <a:bodyPr>
            <a:noAutofit/>
          </a:bodyPr>
          <a:lstStyle/>
          <a:p>
            <a:r>
              <a:rPr lang="en-US" altLang="zh-CN" sz="1400" dirty="0"/>
              <a:t>Event</a:t>
            </a:r>
            <a:r>
              <a:rPr lang="zh-CN" altLang="en-US" sz="1400" dirty="0"/>
              <a:t>对象本身就是一个构造函数，可以用来生成新的实例。</a:t>
            </a:r>
          </a:p>
          <a:p>
            <a:pPr lvl="1"/>
            <a:r>
              <a:rPr lang="en-US" altLang="zh-CN" sz="1200" dirty="0"/>
              <a:t>event = </a:t>
            </a:r>
            <a:r>
              <a:rPr lang="en-US" altLang="zh-CN" sz="1600" dirty="0"/>
              <a:t>new</a:t>
            </a:r>
            <a:r>
              <a:rPr lang="en-US" altLang="zh-CN" sz="1200" dirty="0"/>
              <a:t> Event(type, options); </a:t>
            </a:r>
          </a:p>
          <a:p>
            <a:pPr lvl="2"/>
            <a:r>
              <a:rPr lang="zh-CN" altLang="en-US" sz="1400" dirty="0"/>
              <a:t>第一个参数</a:t>
            </a:r>
            <a:r>
              <a:rPr lang="en-US" altLang="zh-CN" sz="1400" dirty="0"/>
              <a:t>type</a:t>
            </a:r>
            <a:r>
              <a:rPr lang="zh-CN" altLang="en-US" sz="1400" dirty="0"/>
              <a:t>是字符串，表示事件的名称；</a:t>
            </a:r>
            <a:endParaRPr lang="en-US" altLang="zh-CN" sz="1400" dirty="0"/>
          </a:p>
          <a:p>
            <a:pPr lvl="2"/>
            <a:r>
              <a:rPr lang="zh-CN" altLang="en-US" sz="1400" dirty="0"/>
              <a:t>第二个参数</a:t>
            </a:r>
            <a:r>
              <a:rPr lang="en-US" altLang="zh-CN" sz="1400" dirty="0"/>
              <a:t>options</a:t>
            </a:r>
            <a:r>
              <a:rPr lang="zh-CN" altLang="en-US" sz="1400" dirty="0"/>
              <a:t>是一个对象，表示事件对象的配置。该对象主要有下面两个属性。</a:t>
            </a:r>
          </a:p>
          <a:p>
            <a:pPr lvl="3"/>
            <a:r>
              <a:rPr lang="en-US" altLang="zh-CN" sz="1400" dirty="0"/>
              <a:t>bubbles</a:t>
            </a:r>
            <a:r>
              <a:rPr lang="zh-CN" altLang="en-US" sz="1400" dirty="0"/>
              <a:t>：布尔值，可选，默认为</a:t>
            </a:r>
            <a:r>
              <a:rPr lang="en-US" altLang="zh-CN" sz="1400" dirty="0"/>
              <a:t>false</a:t>
            </a:r>
            <a:r>
              <a:rPr lang="zh-CN" altLang="en-US" sz="1400" dirty="0"/>
              <a:t>，表示事件对象是否冒泡（</a:t>
            </a:r>
            <a:r>
              <a:rPr lang="zh-CN" altLang="en-US" sz="1400" dirty="0">
                <a:solidFill>
                  <a:schemeClr val="accent6"/>
                </a:solidFill>
              </a:rPr>
              <a:t>默认是不冒泡！</a:t>
            </a:r>
            <a:r>
              <a:rPr lang="zh-CN" altLang="en-US" sz="1400" dirty="0"/>
              <a:t>）。</a:t>
            </a:r>
          </a:p>
          <a:p>
            <a:pPr lvl="3"/>
            <a:r>
              <a:rPr lang="en-US" altLang="zh-CN" sz="1400" dirty="0"/>
              <a:t>cancelable</a:t>
            </a:r>
            <a:r>
              <a:rPr lang="zh-CN" altLang="en-US" sz="1400" dirty="0"/>
              <a:t>：布尔值，可选，默认为</a:t>
            </a:r>
            <a:r>
              <a:rPr lang="en-US" altLang="zh-CN" sz="1400" dirty="0"/>
              <a:t>false</a:t>
            </a:r>
            <a:r>
              <a:rPr lang="zh-CN" altLang="en-US" sz="1400" dirty="0"/>
              <a:t>，表示事件是否可以被取消，即能否用</a:t>
            </a:r>
            <a:r>
              <a:rPr lang="en-US" altLang="zh-CN" sz="1400" dirty="0" err="1"/>
              <a:t>Event.preventDefault</a:t>
            </a:r>
            <a:r>
              <a:rPr lang="en-US" altLang="zh-CN" sz="1400" dirty="0"/>
              <a:t>()</a:t>
            </a:r>
            <a:r>
              <a:rPr lang="zh-CN" altLang="en-US" sz="1400" dirty="0"/>
              <a:t>取消这个事件。一旦事件被取消，就好像从来没有发生过，不会触发浏览器对该事件的默认行为。</a:t>
            </a:r>
            <a:endParaRPr lang="en-US" altLang="zh-CN" sz="1400" dirty="0"/>
          </a:p>
          <a:p>
            <a:r>
              <a:rPr lang="zh-CN" altLang="en-US" dirty="0"/>
              <a:t>步骤：</a:t>
            </a:r>
            <a:endParaRPr lang="en-US" altLang="zh-CN" dirty="0"/>
          </a:p>
          <a:p>
            <a:pPr lvl="1"/>
            <a:r>
              <a:rPr lang="zh-CN" altLang="en-US" dirty="0"/>
              <a:t>创建自定义事件：自定义事件对象</a:t>
            </a:r>
            <a:r>
              <a:rPr lang="en-US" altLang="zh-CN" dirty="0"/>
              <a:t> = </a:t>
            </a:r>
            <a:r>
              <a:rPr lang="en-US" altLang="zh-CN" sz="1600" dirty="0"/>
              <a:t>new Event('</a:t>
            </a:r>
            <a:r>
              <a:rPr lang="zh-CN" altLang="en-US" sz="1600" dirty="0"/>
              <a:t>自定义事件类型字符串</a:t>
            </a:r>
            <a:r>
              <a:rPr lang="en-US" altLang="zh-CN" sz="1600" dirty="0"/>
              <a:t>', options)</a:t>
            </a:r>
          </a:p>
          <a:p>
            <a:pPr lvl="1"/>
            <a:r>
              <a:rPr lang="zh-CN" altLang="en-US" dirty="0"/>
              <a:t>绑定到目标：事件目标</a:t>
            </a:r>
            <a:r>
              <a:rPr lang="en-US" altLang="zh-CN" dirty="0"/>
              <a:t>.</a:t>
            </a:r>
            <a:r>
              <a:rPr lang="en-US" altLang="zh-CN" dirty="0" err="1"/>
              <a:t>addEventListener</a:t>
            </a:r>
            <a:r>
              <a:rPr lang="en-US" altLang="zh-CN" dirty="0"/>
              <a:t>('</a:t>
            </a:r>
            <a:r>
              <a:rPr lang="zh-CN" altLang="en-US" dirty="0"/>
              <a:t>自定义事件类型的字符串</a:t>
            </a:r>
            <a:r>
              <a:rPr lang="en-US" altLang="zh-CN" dirty="0"/>
              <a:t>', </a:t>
            </a:r>
            <a:r>
              <a:rPr lang="zh-CN" altLang="en-US" dirty="0"/>
              <a:t>事件程序程序，</a:t>
            </a:r>
            <a:r>
              <a:rPr lang="en-US" altLang="zh-CN" dirty="0"/>
              <a:t>options)</a:t>
            </a:r>
          </a:p>
          <a:p>
            <a:pPr lvl="1"/>
            <a:r>
              <a:rPr lang="zh-CN" altLang="en-US" dirty="0"/>
              <a:t>分派事件：事件目标</a:t>
            </a:r>
            <a:r>
              <a:rPr lang="en-US" altLang="zh-CN" dirty="0"/>
              <a:t>.</a:t>
            </a:r>
            <a:r>
              <a:rPr lang="en-US" altLang="zh-CN" dirty="0" err="1"/>
              <a:t>dispatchEvent</a:t>
            </a:r>
            <a:r>
              <a:rPr lang="en-US" altLang="zh-CN" dirty="0"/>
              <a:t>(</a:t>
            </a:r>
            <a:r>
              <a:rPr lang="zh-CN" altLang="en-US" dirty="0"/>
              <a:t>自定义事件对象</a:t>
            </a:r>
            <a:r>
              <a:rPr lang="en-US" altLang="zh-CN" dirty="0"/>
              <a:t>)</a:t>
            </a:r>
            <a:br>
              <a:rPr lang="zh-CN" altLang="en-US" sz="1300" dirty="0"/>
            </a:br>
            <a:endParaRPr lang="en-US" altLang="zh-CN" sz="1300" dirty="0"/>
          </a:p>
        </p:txBody>
      </p:sp>
    </p:spTree>
    <p:extLst>
      <p:ext uri="{BB962C8B-B14F-4D97-AF65-F5344CB8AC3E}">
        <p14:creationId xmlns:p14="http://schemas.microsoft.com/office/powerpoint/2010/main" val="333579687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19BC14-7F69-0A42-BDC5-2E9610DF30B2}"/>
              </a:ext>
            </a:extLst>
          </p:cNvPr>
          <p:cNvSpPr>
            <a:spLocks noGrp="1"/>
          </p:cNvSpPr>
          <p:nvPr>
            <p:ph type="ctrTitle"/>
          </p:nvPr>
        </p:nvSpPr>
        <p:spPr>
          <a:xfrm>
            <a:off x="9487711" y="448455"/>
            <a:ext cx="2471542" cy="385445"/>
          </a:xfrm>
        </p:spPr>
        <p:txBody>
          <a:bodyPr/>
          <a:lstStyle/>
          <a:p>
            <a:r>
              <a:rPr kumimoji="1" lang="en-US" altLang="zh-CN" dirty="0"/>
              <a:t>JavaScript</a:t>
            </a:r>
            <a:r>
              <a:rPr kumimoji="1" lang="zh-CN" altLang="en-US" dirty="0"/>
              <a:t>浏览器编程</a:t>
            </a:r>
          </a:p>
        </p:txBody>
      </p:sp>
      <p:sp>
        <p:nvSpPr>
          <p:cNvPr id="10" name="文本占位符 9">
            <a:extLst>
              <a:ext uri="{FF2B5EF4-FFF2-40B4-BE49-F238E27FC236}">
                <a16:creationId xmlns:a16="http://schemas.microsoft.com/office/drawing/2014/main" id="{B579052B-739C-F14E-9CAA-0B5ED8AF4E3B}"/>
              </a:ext>
            </a:extLst>
          </p:cNvPr>
          <p:cNvSpPr>
            <a:spLocks noGrp="1"/>
          </p:cNvSpPr>
          <p:nvPr>
            <p:ph type="body" sz="quarter" idx="10"/>
          </p:nvPr>
        </p:nvSpPr>
        <p:spPr/>
        <p:txBody>
          <a:bodyPr/>
          <a:lstStyle/>
          <a:p>
            <a:r>
              <a:rPr lang="zh-CN" altLang="en-US" dirty="0"/>
              <a:t>事件</a:t>
            </a:r>
          </a:p>
        </p:txBody>
      </p:sp>
      <p:sp>
        <p:nvSpPr>
          <p:cNvPr id="11" name="文本占位符 10">
            <a:extLst>
              <a:ext uri="{FF2B5EF4-FFF2-40B4-BE49-F238E27FC236}">
                <a16:creationId xmlns:a16="http://schemas.microsoft.com/office/drawing/2014/main" id="{D89A058C-5EA5-7841-9B23-082A326A5F3F}"/>
              </a:ext>
            </a:extLst>
          </p:cNvPr>
          <p:cNvSpPr>
            <a:spLocks noGrp="1"/>
          </p:cNvSpPr>
          <p:nvPr>
            <p:ph type="body" sz="quarter" idx="11"/>
          </p:nvPr>
        </p:nvSpPr>
        <p:spPr>
          <a:xfrm>
            <a:off x="655637" y="904875"/>
            <a:ext cx="7982525" cy="538163"/>
          </a:xfrm>
        </p:spPr>
        <p:txBody>
          <a:bodyPr/>
          <a:lstStyle/>
          <a:p>
            <a:r>
              <a:rPr lang="zh-CN" altLang="en-US" dirty="0"/>
              <a:t>自定义事件示例</a:t>
            </a:r>
          </a:p>
        </p:txBody>
      </p:sp>
      <p:sp>
        <p:nvSpPr>
          <p:cNvPr id="12" name="文本占位符 11">
            <a:extLst>
              <a:ext uri="{FF2B5EF4-FFF2-40B4-BE49-F238E27FC236}">
                <a16:creationId xmlns:a16="http://schemas.microsoft.com/office/drawing/2014/main" id="{EC2BE6E5-A0D2-0349-805C-49FA20BEF097}"/>
              </a:ext>
            </a:extLst>
          </p:cNvPr>
          <p:cNvSpPr>
            <a:spLocks noGrp="1"/>
          </p:cNvSpPr>
          <p:nvPr>
            <p:ph type="body" sz="quarter" idx="12"/>
          </p:nvPr>
        </p:nvSpPr>
        <p:spPr>
          <a:xfrm>
            <a:off x="637470" y="440406"/>
            <a:ext cx="464183" cy="344919"/>
          </a:xfrm>
        </p:spPr>
        <p:txBody>
          <a:bodyPr>
            <a:normAutofit fontScale="92500" lnSpcReduction="20000"/>
          </a:bodyPr>
          <a:lstStyle/>
          <a:p>
            <a:r>
              <a:rPr lang="en-US" altLang="zh-CN" dirty="0"/>
              <a:t>2</a:t>
            </a:r>
            <a:endParaRPr lang="zh-CN" altLang="en-US" dirty="0"/>
          </a:p>
        </p:txBody>
      </p:sp>
      <p:pic>
        <p:nvPicPr>
          <p:cNvPr id="6" name="图片 5">
            <a:extLst>
              <a:ext uri="{FF2B5EF4-FFF2-40B4-BE49-F238E27FC236}">
                <a16:creationId xmlns:a16="http://schemas.microsoft.com/office/drawing/2014/main" id="{1DA1E74E-3754-1B40-93F8-733E1D0536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99559" y="1019614"/>
            <a:ext cx="6324600" cy="5098902"/>
          </a:xfrm>
          <a:prstGeom prst="rect">
            <a:avLst/>
          </a:prstGeom>
        </p:spPr>
      </p:pic>
    </p:spTree>
    <p:extLst>
      <p:ext uri="{BB962C8B-B14F-4D97-AF65-F5344CB8AC3E}">
        <p14:creationId xmlns:p14="http://schemas.microsoft.com/office/powerpoint/2010/main" val="377284399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19BC14-7F69-0A42-BDC5-2E9610DF30B2}"/>
              </a:ext>
            </a:extLst>
          </p:cNvPr>
          <p:cNvSpPr>
            <a:spLocks noGrp="1"/>
          </p:cNvSpPr>
          <p:nvPr>
            <p:ph type="ctrTitle"/>
          </p:nvPr>
        </p:nvSpPr>
        <p:spPr>
          <a:xfrm>
            <a:off x="9487711" y="448455"/>
            <a:ext cx="2471542" cy="385445"/>
          </a:xfrm>
        </p:spPr>
        <p:txBody>
          <a:bodyPr/>
          <a:lstStyle/>
          <a:p>
            <a:r>
              <a:rPr kumimoji="1" lang="en-US" altLang="zh-CN" dirty="0"/>
              <a:t>JavaScript</a:t>
            </a:r>
            <a:r>
              <a:rPr kumimoji="1" lang="zh-CN" altLang="en-US" dirty="0"/>
              <a:t>浏览器编程</a:t>
            </a:r>
          </a:p>
        </p:txBody>
      </p:sp>
      <p:sp>
        <p:nvSpPr>
          <p:cNvPr id="10" name="文本占位符 9">
            <a:extLst>
              <a:ext uri="{FF2B5EF4-FFF2-40B4-BE49-F238E27FC236}">
                <a16:creationId xmlns:a16="http://schemas.microsoft.com/office/drawing/2014/main" id="{B579052B-739C-F14E-9CAA-0B5ED8AF4E3B}"/>
              </a:ext>
            </a:extLst>
          </p:cNvPr>
          <p:cNvSpPr>
            <a:spLocks noGrp="1"/>
          </p:cNvSpPr>
          <p:nvPr>
            <p:ph type="body" sz="quarter" idx="10"/>
          </p:nvPr>
        </p:nvSpPr>
        <p:spPr/>
        <p:txBody>
          <a:bodyPr/>
          <a:lstStyle/>
          <a:p>
            <a:r>
              <a:rPr lang="zh-CN" altLang="en-US" dirty="0"/>
              <a:t>事件</a:t>
            </a:r>
          </a:p>
        </p:txBody>
      </p:sp>
      <p:sp>
        <p:nvSpPr>
          <p:cNvPr id="11" name="文本占位符 10">
            <a:extLst>
              <a:ext uri="{FF2B5EF4-FFF2-40B4-BE49-F238E27FC236}">
                <a16:creationId xmlns:a16="http://schemas.microsoft.com/office/drawing/2014/main" id="{D89A058C-5EA5-7841-9B23-082A326A5F3F}"/>
              </a:ext>
            </a:extLst>
          </p:cNvPr>
          <p:cNvSpPr>
            <a:spLocks noGrp="1"/>
          </p:cNvSpPr>
          <p:nvPr>
            <p:ph type="body" sz="quarter" idx="11"/>
          </p:nvPr>
        </p:nvSpPr>
        <p:spPr>
          <a:xfrm>
            <a:off x="655637" y="904875"/>
            <a:ext cx="7982525" cy="538163"/>
          </a:xfrm>
        </p:spPr>
        <p:txBody>
          <a:bodyPr/>
          <a:lstStyle/>
          <a:p>
            <a:r>
              <a:rPr lang="en-US" altLang="zh-CN" dirty="0"/>
              <a:t>Event</a:t>
            </a:r>
            <a:r>
              <a:rPr lang="zh-CN" altLang="en-US" dirty="0"/>
              <a:t> 对象的属性详解</a:t>
            </a:r>
          </a:p>
        </p:txBody>
      </p:sp>
      <p:sp>
        <p:nvSpPr>
          <p:cNvPr id="12" name="文本占位符 11">
            <a:extLst>
              <a:ext uri="{FF2B5EF4-FFF2-40B4-BE49-F238E27FC236}">
                <a16:creationId xmlns:a16="http://schemas.microsoft.com/office/drawing/2014/main" id="{EC2BE6E5-A0D2-0349-805C-49FA20BEF097}"/>
              </a:ext>
            </a:extLst>
          </p:cNvPr>
          <p:cNvSpPr>
            <a:spLocks noGrp="1"/>
          </p:cNvSpPr>
          <p:nvPr>
            <p:ph type="body" sz="quarter" idx="12"/>
          </p:nvPr>
        </p:nvSpPr>
        <p:spPr>
          <a:xfrm>
            <a:off x="637470" y="440406"/>
            <a:ext cx="464183" cy="344919"/>
          </a:xfrm>
        </p:spPr>
        <p:txBody>
          <a:bodyPr>
            <a:normAutofit fontScale="92500" lnSpcReduction="20000"/>
          </a:bodyPr>
          <a:lstStyle/>
          <a:p>
            <a:r>
              <a:rPr lang="en-US" altLang="zh-CN" dirty="0"/>
              <a:t>2</a:t>
            </a:r>
            <a:endParaRPr lang="zh-CN" altLang="en-US" dirty="0"/>
          </a:p>
        </p:txBody>
      </p:sp>
      <p:pic>
        <p:nvPicPr>
          <p:cNvPr id="6" name="图片 5">
            <a:extLst>
              <a:ext uri="{FF2B5EF4-FFF2-40B4-BE49-F238E27FC236}">
                <a16:creationId xmlns:a16="http://schemas.microsoft.com/office/drawing/2014/main" id="{3EAB3E93-25FB-4747-A112-653006920E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38728" y="1612900"/>
            <a:ext cx="9423400" cy="5245100"/>
          </a:xfrm>
          <a:prstGeom prst="rect">
            <a:avLst/>
          </a:prstGeom>
        </p:spPr>
      </p:pic>
    </p:spTree>
    <p:extLst>
      <p:ext uri="{BB962C8B-B14F-4D97-AF65-F5344CB8AC3E}">
        <p14:creationId xmlns:p14="http://schemas.microsoft.com/office/powerpoint/2010/main" val="134639698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19BC14-7F69-0A42-BDC5-2E9610DF30B2}"/>
              </a:ext>
            </a:extLst>
          </p:cNvPr>
          <p:cNvSpPr>
            <a:spLocks noGrp="1"/>
          </p:cNvSpPr>
          <p:nvPr>
            <p:ph type="ctrTitle"/>
          </p:nvPr>
        </p:nvSpPr>
        <p:spPr>
          <a:xfrm>
            <a:off x="9487711" y="448455"/>
            <a:ext cx="2471542" cy="385445"/>
          </a:xfrm>
        </p:spPr>
        <p:txBody>
          <a:bodyPr/>
          <a:lstStyle/>
          <a:p>
            <a:r>
              <a:rPr kumimoji="1" lang="en-US" altLang="zh-CN" dirty="0"/>
              <a:t>JavaScript</a:t>
            </a:r>
            <a:r>
              <a:rPr kumimoji="1" lang="zh-CN" altLang="en-US" dirty="0"/>
              <a:t>浏览器编程</a:t>
            </a:r>
          </a:p>
        </p:txBody>
      </p:sp>
      <p:sp>
        <p:nvSpPr>
          <p:cNvPr id="10" name="文本占位符 9">
            <a:extLst>
              <a:ext uri="{FF2B5EF4-FFF2-40B4-BE49-F238E27FC236}">
                <a16:creationId xmlns:a16="http://schemas.microsoft.com/office/drawing/2014/main" id="{B579052B-739C-F14E-9CAA-0B5ED8AF4E3B}"/>
              </a:ext>
            </a:extLst>
          </p:cNvPr>
          <p:cNvSpPr>
            <a:spLocks noGrp="1"/>
          </p:cNvSpPr>
          <p:nvPr>
            <p:ph type="body" sz="quarter" idx="10"/>
          </p:nvPr>
        </p:nvSpPr>
        <p:spPr/>
        <p:txBody>
          <a:bodyPr/>
          <a:lstStyle/>
          <a:p>
            <a:r>
              <a:rPr lang="zh-CN" altLang="en-US" dirty="0"/>
              <a:t>事件</a:t>
            </a:r>
          </a:p>
        </p:txBody>
      </p:sp>
      <p:sp>
        <p:nvSpPr>
          <p:cNvPr id="11" name="文本占位符 10">
            <a:extLst>
              <a:ext uri="{FF2B5EF4-FFF2-40B4-BE49-F238E27FC236}">
                <a16:creationId xmlns:a16="http://schemas.microsoft.com/office/drawing/2014/main" id="{D89A058C-5EA5-7841-9B23-082A326A5F3F}"/>
              </a:ext>
            </a:extLst>
          </p:cNvPr>
          <p:cNvSpPr>
            <a:spLocks noGrp="1"/>
          </p:cNvSpPr>
          <p:nvPr>
            <p:ph type="body" sz="quarter" idx="11"/>
          </p:nvPr>
        </p:nvSpPr>
        <p:spPr>
          <a:xfrm>
            <a:off x="655637" y="904875"/>
            <a:ext cx="7982525" cy="538163"/>
          </a:xfrm>
        </p:spPr>
        <p:txBody>
          <a:bodyPr/>
          <a:lstStyle/>
          <a:p>
            <a:r>
              <a:rPr lang="en-US" altLang="zh-CN" dirty="0"/>
              <a:t>Event</a:t>
            </a:r>
            <a:r>
              <a:rPr lang="zh-CN" altLang="en-US" dirty="0"/>
              <a:t> 对象的属性详解</a:t>
            </a:r>
          </a:p>
        </p:txBody>
      </p:sp>
      <p:sp>
        <p:nvSpPr>
          <p:cNvPr id="12" name="文本占位符 11">
            <a:extLst>
              <a:ext uri="{FF2B5EF4-FFF2-40B4-BE49-F238E27FC236}">
                <a16:creationId xmlns:a16="http://schemas.microsoft.com/office/drawing/2014/main" id="{EC2BE6E5-A0D2-0349-805C-49FA20BEF097}"/>
              </a:ext>
            </a:extLst>
          </p:cNvPr>
          <p:cNvSpPr>
            <a:spLocks noGrp="1"/>
          </p:cNvSpPr>
          <p:nvPr>
            <p:ph type="body" sz="quarter" idx="12"/>
          </p:nvPr>
        </p:nvSpPr>
        <p:spPr>
          <a:xfrm>
            <a:off x="637470" y="440406"/>
            <a:ext cx="464183" cy="344919"/>
          </a:xfrm>
        </p:spPr>
        <p:txBody>
          <a:bodyPr>
            <a:normAutofit fontScale="92500" lnSpcReduction="20000"/>
          </a:bodyPr>
          <a:lstStyle/>
          <a:p>
            <a:r>
              <a:rPr lang="en-US" altLang="zh-CN" dirty="0"/>
              <a:t>2</a:t>
            </a:r>
            <a:endParaRPr lang="zh-CN" altLang="en-US" dirty="0"/>
          </a:p>
        </p:txBody>
      </p:sp>
      <p:sp>
        <p:nvSpPr>
          <p:cNvPr id="18" name="内容占位符 7">
            <a:extLst>
              <a:ext uri="{FF2B5EF4-FFF2-40B4-BE49-F238E27FC236}">
                <a16:creationId xmlns:a16="http://schemas.microsoft.com/office/drawing/2014/main" id="{026FFBBC-8C36-4944-A521-F0CF42BB6ADA}"/>
              </a:ext>
            </a:extLst>
          </p:cNvPr>
          <p:cNvSpPr>
            <a:spLocks noGrp="1"/>
          </p:cNvSpPr>
          <p:nvPr>
            <p:ph sz="half" idx="1"/>
          </p:nvPr>
        </p:nvSpPr>
        <p:spPr>
          <a:xfrm>
            <a:off x="576943" y="1561906"/>
            <a:ext cx="6248401" cy="5095528"/>
          </a:xfrm>
        </p:spPr>
        <p:txBody>
          <a:bodyPr>
            <a:noAutofit/>
          </a:bodyPr>
          <a:lstStyle/>
          <a:p>
            <a:r>
              <a:rPr lang="zh-CN" altLang="en-US" sz="1600" dirty="0"/>
              <a:t>坐标相关</a:t>
            </a:r>
            <a:r>
              <a:rPr lang="zh-CN" altLang="en-US" sz="1600" dirty="0">
                <a:sym typeface="Wingdings" pitchFamily="2" charset="2"/>
              </a:rPr>
              <a:t>（</a:t>
            </a:r>
            <a:r>
              <a:rPr lang="en-US" altLang="zh-CN" sz="1600" dirty="0">
                <a:sym typeface="Wingdings" pitchFamily="2" charset="2"/>
              </a:rPr>
              <a:t>6</a:t>
            </a:r>
            <a:r>
              <a:rPr lang="zh-CN" altLang="en-US" sz="1600" dirty="0">
                <a:sym typeface="Wingdings" pitchFamily="2" charset="2"/>
              </a:rPr>
              <a:t>套）</a:t>
            </a:r>
            <a:endParaRPr lang="en-US" altLang="zh-CN" sz="1600" dirty="0"/>
          </a:p>
          <a:p>
            <a:pPr lvl="1"/>
            <a:r>
              <a:rPr lang="en-US" altLang="zh-CN" sz="1600" dirty="0">
                <a:solidFill>
                  <a:srgbClr val="FF0000"/>
                </a:solidFill>
              </a:rPr>
              <a:t> </a:t>
            </a:r>
            <a:r>
              <a:rPr lang="en-US" altLang="zh-CN" sz="1600" dirty="0" err="1">
                <a:solidFill>
                  <a:srgbClr val="FF0000"/>
                </a:solidFill>
              </a:rPr>
              <a:t>clientX</a:t>
            </a:r>
            <a:r>
              <a:rPr lang="zh-CN" altLang="en-US" sz="1600" dirty="0">
                <a:solidFill>
                  <a:srgbClr val="FF0000"/>
                </a:solidFill>
              </a:rPr>
              <a:t> 与</a:t>
            </a:r>
            <a:r>
              <a:rPr lang="en-US" altLang="zh-CN" sz="1600" dirty="0">
                <a:solidFill>
                  <a:srgbClr val="FF0000"/>
                </a:solidFill>
              </a:rPr>
              <a:t> clientY</a:t>
            </a:r>
            <a:r>
              <a:rPr lang="zh-CN" altLang="en-US" sz="1600" dirty="0">
                <a:solidFill>
                  <a:srgbClr val="FF0000"/>
                </a:solidFill>
              </a:rPr>
              <a:t>：相对于视口左上角的坐标</a:t>
            </a:r>
            <a:endParaRPr lang="en-US" altLang="zh-CN" sz="1600" dirty="0">
              <a:solidFill>
                <a:srgbClr val="FF0000"/>
              </a:solidFill>
            </a:endParaRPr>
          </a:p>
          <a:p>
            <a:pPr lvl="1"/>
            <a:r>
              <a:rPr lang="en-US" altLang="zh-CN" sz="1600" dirty="0">
                <a:solidFill>
                  <a:srgbClr val="FF0000"/>
                </a:solidFill>
              </a:rPr>
              <a:t> </a:t>
            </a:r>
            <a:r>
              <a:rPr lang="en-US" altLang="zh-CN" sz="1600" dirty="0" err="1">
                <a:solidFill>
                  <a:srgbClr val="FF0000"/>
                </a:solidFill>
              </a:rPr>
              <a:t>screenX</a:t>
            </a:r>
            <a:r>
              <a:rPr lang="en-US" altLang="zh-CN" sz="1600" dirty="0">
                <a:solidFill>
                  <a:srgbClr val="FF0000"/>
                </a:solidFill>
              </a:rPr>
              <a:t> </a:t>
            </a:r>
            <a:r>
              <a:rPr lang="zh-CN" altLang="en-US" sz="1600" dirty="0">
                <a:solidFill>
                  <a:srgbClr val="FF0000"/>
                </a:solidFill>
              </a:rPr>
              <a:t>与 </a:t>
            </a:r>
            <a:r>
              <a:rPr lang="en-US" altLang="zh-CN" sz="1600" dirty="0">
                <a:solidFill>
                  <a:srgbClr val="FF0000"/>
                </a:solidFill>
              </a:rPr>
              <a:t>screenY</a:t>
            </a:r>
            <a:r>
              <a:rPr lang="zh-CN" altLang="en-US" sz="1600" dirty="0">
                <a:solidFill>
                  <a:srgbClr val="FF0000"/>
                </a:solidFill>
              </a:rPr>
              <a:t>：相对于用于屏幕左上角的坐标</a:t>
            </a:r>
            <a:endParaRPr lang="en-US" altLang="zh-CN" sz="1600" dirty="0">
              <a:solidFill>
                <a:srgbClr val="FF0000"/>
              </a:solidFill>
            </a:endParaRPr>
          </a:p>
          <a:p>
            <a:pPr lvl="1"/>
            <a:r>
              <a:rPr lang="en-US" altLang="zh-CN" sz="1600" dirty="0"/>
              <a:t> </a:t>
            </a:r>
            <a:r>
              <a:rPr lang="en-US" altLang="zh-CN" sz="1600" dirty="0" err="1"/>
              <a:t>pageX</a:t>
            </a:r>
            <a:r>
              <a:rPr lang="zh-CN" altLang="en-US" sz="1600" dirty="0"/>
              <a:t> 与 </a:t>
            </a:r>
            <a:r>
              <a:rPr lang="en-US" altLang="zh-CN" sz="1600" dirty="0"/>
              <a:t>pageY</a:t>
            </a:r>
            <a:r>
              <a:rPr lang="zh-CN" altLang="en-US" sz="1600" dirty="0"/>
              <a:t>：相对于页面左上角的坐标（</a:t>
            </a:r>
            <a:r>
              <a:rPr lang="en-US" altLang="zh-CN" sz="1600" dirty="0"/>
              <a:t>body</a:t>
            </a:r>
            <a:r>
              <a:rPr lang="zh-CN" altLang="en-US" sz="1600" dirty="0"/>
              <a:t>）</a:t>
            </a:r>
            <a:endParaRPr lang="en-US" altLang="zh-CN" sz="1600" dirty="0"/>
          </a:p>
          <a:p>
            <a:pPr lvl="1"/>
            <a:r>
              <a:rPr lang="en-US" altLang="zh-CN" sz="1600" dirty="0">
                <a:solidFill>
                  <a:srgbClr val="FF0000"/>
                </a:solidFill>
              </a:rPr>
              <a:t> </a:t>
            </a:r>
            <a:r>
              <a:rPr lang="en-US" altLang="zh-CN" sz="1600" dirty="0" err="1">
                <a:solidFill>
                  <a:srgbClr val="FF0000"/>
                </a:solidFill>
              </a:rPr>
              <a:t>offsetX</a:t>
            </a:r>
            <a:r>
              <a:rPr lang="zh-CN" altLang="en-US" sz="1600" dirty="0">
                <a:solidFill>
                  <a:srgbClr val="FF0000"/>
                </a:solidFill>
              </a:rPr>
              <a:t> 与 </a:t>
            </a:r>
            <a:r>
              <a:rPr lang="en-US" altLang="zh-CN" sz="1600" dirty="0">
                <a:solidFill>
                  <a:srgbClr val="FF0000"/>
                </a:solidFill>
              </a:rPr>
              <a:t>offsetY</a:t>
            </a:r>
            <a:r>
              <a:rPr lang="zh-CN" altLang="en-US" sz="1600" dirty="0">
                <a:solidFill>
                  <a:srgbClr val="FF0000"/>
                </a:solidFill>
              </a:rPr>
              <a:t>：相对于事件目标左上角的坐标</a:t>
            </a:r>
            <a:endParaRPr lang="en-US" altLang="zh-CN" sz="1600" dirty="0">
              <a:solidFill>
                <a:srgbClr val="FF0000"/>
              </a:solidFill>
            </a:endParaRPr>
          </a:p>
          <a:p>
            <a:pPr lvl="1"/>
            <a:r>
              <a:rPr lang="en-US" altLang="zh-CN" sz="1600" dirty="0"/>
              <a:t> x </a:t>
            </a:r>
            <a:r>
              <a:rPr lang="zh-CN" altLang="en-US" sz="1600" dirty="0"/>
              <a:t>与</a:t>
            </a:r>
            <a:r>
              <a:rPr lang="en-US" altLang="zh-CN" sz="1600" dirty="0"/>
              <a:t> y</a:t>
            </a:r>
            <a:r>
              <a:rPr lang="zh-CN" altLang="en-US" sz="1600" dirty="0"/>
              <a:t>：相对于父元素左上角的坐标</a:t>
            </a:r>
            <a:endParaRPr lang="en-US" altLang="zh-CN" sz="1600" dirty="0"/>
          </a:p>
          <a:p>
            <a:pPr lvl="1"/>
            <a:r>
              <a:rPr lang="en-US" altLang="zh-CN" sz="1600" dirty="0"/>
              <a:t> </a:t>
            </a:r>
            <a:r>
              <a:rPr lang="en-US" altLang="zh-CN" sz="1600" dirty="0" err="1"/>
              <a:t>layerX</a:t>
            </a:r>
            <a:r>
              <a:rPr lang="zh-CN" altLang="en-US" sz="1600" dirty="0"/>
              <a:t> 与 </a:t>
            </a:r>
            <a:r>
              <a:rPr lang="en-US" altLang="zh-CN" sz="1600" dirty="0"/>
              <a:t>layerY</a:t>
            </a:r>
            <a:r>
              <a:rPr lang="zh-CN" altLang="en-US" sz="1600" dirty="0"/>
              <a:t>：相对于定位父元素左上角的坐标</a:t>
            </a:r>
            <a:endParaRPr lang="en-US" altLang="zh-CN" sz="1200" dirty="0"/>
          </a:p>
          <a:p>
            <a:pPr lvl="1"/>
            <a:endParaRPr lang="en-US" altLang="zh-CN" sz="1200" dirty="0"/>
          </a:p>
          <a:p>
            <a:pPr lvl="1"/>
            <a:endParaRPr lang="en-US" altLang="zh-CN" sz="1200" dirty="0"/>
          </a:p>
        </p:txBody>
      </p:sp>
      <p:pic>
        <p:nvPicPr>
          <p:cNvPr id="1041" name="Picture 17">
            <a:extLst>
              <a:ext uri="{FF2B5EF4-FFF2-40B4-BE49-F238E27FC236}">
                <a16:creationId xmlns:a16="http://schemas.microsoft.com/office/drawing/2014/main" id="{52EE1255-57AB-9F45-AD58-C4CC14D421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01663" y="1739795"/>
            <a:ext cx="6096000" cy="30276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92024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19BC14-7F69-0A42-BDC5-2E9610DF30B2}"/>
              </a:ext>
            </a:extLst>
          </p:cNvPr>
          <p:cNvSpPr>
            <a:spLocks noGrp="1"/>
          </p:cNvSpPr>
          <p:nvPr>
            <p:ph type="ctrTitle"/>
          </p:nvPr>
        </p:nvSpPr>
        <p:spPr>
          <a:xfrm>
            <a:off x="9487711" y="448455"/>
            <a:ext cx="2471542" cy="385445"/>
          </a:xfrm>
        </p:spPr>
        <p:txBody>
          <a:bodyPr/>
          <a:lstStyle/>
          <a:p>
            <a:r>
              <a:rPr kumimoji="1" lang="en-US" altLang="zh-CN" dirty="0"/>
              <a:t>JavaScript</a:t>
            </a:r>
            <a:r>
              <a:rPr kumimoji="1" lang="zh-CN" altLang="en-US" dirty="0"/>
              <a:t>浏览器编程</a:t>
            </a:r>
          </a:p>
        </p:txBody>
      </p:sp>
      <p:sp>
        <p:nvSpPr>
          <p:cNvPr id="10" name="文本占位符 9">
            <a:extLst>
              <a:ext uri="{FF2B5EF4-FFF2-40B4-BE49-F238E27FC236}">
                <a16:creationId xmlns:a16="http://schemas.microsoft.com/office/drawing/2014/main" id="{B579052B-739C-F14E-9CAA-0B5ED8AF4E3B}"/>
              </a:ext>
            </a:extLst>
          </p:cNvPr>
          <p:cNvSpPr>
            <a:spLocks noGrp="1"/>
          </p:cNvSpPr>
          <p:nvPr>
            <p:ph type="body" sz="quarter" idx="10"/>
          </p:nvPr>
        </p:nvSpPr>
        <p:spPr/>
        <p:txBody>
          <a:bodyPr/>
          <a:lstStyle/>
          <a:p>
            <a:r>
              <a:rPr lang="zh-CN" altLang="en-US" dirty="0"/>
              <a:t>事件</a:t>
            </a:r>
          </a:p>
        </p:txBody>
      </p:sp>
      <p:sp>
        <p:nvSpPr>
          <p:cNvPr id="11" name="文本占位符 10">
            <a:extLst>
              <a:ext uri="{FF2B5EF4-FFF2-40B4-BE49-F238E27FC236}">
                <a16:creationId xmlns:a16="http://schemas.microsoft.com/office/drawing/2014/main" id="{D89A058C-5EA5-7841-9B23-082A326A5F3F}"/>
              </a:ext>
            </a:extLst>
          </p:cNvPr>
          <p:cNvSpPr>
            <a:spLocks noGrp="1"/>
          </p:cNvSpPr>
          <p:nvPr>
            <p:ph type="body" sz="quarter" idx="11"/>
          </p:nvPr>
        </p:nvSpPr>
        <p:spPr>
          <a:xfrm>
            <a:off x="655637" y="904875"/>
            <a:ext cx="7982525" cy="538163"/>
          </a:xfrm>
        </p:spPr>
        <p:txBody>
          <a:bodyPr/>
          <a:lstStyle/>
          <a:p>
            <a:r>
              <a:rPr lang="en-US" altLang="zh-CN" dirty="0"/>
              <a:t>Event</a:t>
            </a:r>
            <a:r>
              <a:rPr lang="zh-CN" altLang="en-US" dirty="0"/>
              <a:t> 对象的属性详解</a:t>
            </a:r>
          </a:p>
        </p:txBody>
      </p:sp>
      <p:sp>
        <p:nvSpPr>
          <p:cNvPr id="12" name="文本占位符 11">
            <a:extLst>
              <a:ext uri="{FF2B5EF4-FFF2-40B4-BE49-F238E27FC236}">
                <a16:creationId xmlns:a16="http://schemas.microsoft.com/office/drawing/2014/main" id="{EC2BE6E5-A0D2-0349-805C-49FA20BEF097}"/>
              </a:ext>
            </a:extLst>
          </p:cNvPr>
          <p:cNvSpPr>
            <a:spLocks noGrp="1"/>
          </p:cNvSpPr>
          <p:nvPr>
            <p:ph type="body" sz="quarter" idx="12"/>
          </p:nvPr>
        </p:nvSpPr>
        <p:spPr>
          <a:xfrm>
            <a:off x="637470" y="440406"/>
            <a:ext cx="464183" cy="344919"/>
          </a:xfrm>
        </p:spPr>
        <p:txBody>
          <a:bodyPr>
            <a:normAutofit fontScale="92500" lnSpcReduction="20000"/>
          </a:bodyPr>
          <a:lstStyle/>
          <a:p>
            <a:r>
              <a:rPr lang="en-US" altLang="zh-CN" dirty="0"/>
              <a:t>2</a:t>
            </a:r>
            <a:endParaRPr lang="zh-CN" altLang="en-US" dirty="0"/>
          </a:p>
        </p:txBody>
      </p:sp>
      <p:sp>
        <p:nvSpPr>
          <p:cNvPr id="18" name="内容占位符 7">
            <a:extLst>
              <a:ext uri="{FF2B5EF4-FFF2-40B4-BE49-F238E27FC236}">
                <a16:creationId xmlns:a16="http://schemas.microsoft.com/office/drawing/2014/main" id="{026FFBBC-8C36-4944-A521-F0CF42BB6ADA}"/>
              </a:ext>
            </a:extLst>
          </p:cNvPr>
          <p:cNvSpPr>
            <a:spLocks noGrp="1"/>
          </p:cNvSpPr>
          <p:nvPr>
            <p:ph sz="half" idx="1"/>
          </p:nvPr>
        </p:nvSpPr>
        <p:spPr>
          <a:xfrm>
            <a:off x="576943" y="1555643"/>
            <a:ext cx="6248401" cy="5095528"/>
          </a:xfrm>
        </p:spPr>
        <p:txBody>
          <a:bodyPr>
            <a:noAutofit/>
          </a:bodyPr>
          <a:lstStyle/>
          <a:p>
            <a:r>
              <a:rPr lang="zh-CN" altLang="en-US" sz="1600" dirty="0"/>
              <a:t>坐标相关</a:t>
            </a:r>
            <a:r>
              <a:rPr lang="zh-CN" altLang="en-US" sz="1600" dirty="0">
                <a:sym typeface="Wingdings" pitchFamily="2" charset="2"/>
              </a:rPr>
              <a:t>（</a:t>
            </a:r>
            <a:r>
              <a:rPr lang="en-US" altLang="zh-CN" sz="1600" dirty="0">
                <a:sym typeface="Wingdings" pitchFamily="2" charset="2"/>
              </a:rPr>
              <a:t>6</a:t>
            </a:r>
            <a:r>
              <a:rPr lang="zh-CN" altLang="en-US" sz="1600" dirty="0">
                <a:sym typeface="Wingdings" pitchFamily="2" charset="2"/>
              </a:rPr>
              <a:t>套）</a:t>
            </a:r>
            <a:endParaRPr lang="en-US" altLang="zh-CN" sz="1600" dirty="0"/>
          </a:p>
          <a:p>
            <a:pPr lvl="1"/>
            <a:r>
              <a:rPr lang="en-US" altLang="zh-CN" sz="1200" dirty="0"/>
              <a:t>Demo</a:t>
            </a:r>
          </a:p>
        </p:txBody>
      </p:sp>
      <p:pic>
        <p:nvPicPr>
          <p:cNvPr id="4" name="图片 3">
            <a:extLst>
              <a:ext uri="{FF2B5EF4-FFF2-40B4-BE49-F238E27FC236}">
                <a16:creationId xmlns:a16="http://schemas.microsoft.com/office/drawing/2014/main" id="{1618D229-F517-D740-A65F-760BC5A29F2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51129" y="-413370"/>
            <a:ext cx="8158619" cy="7684740"/>
          </a:xfrm>
          <a:prstGeom prst="rect">
            <a:avLst/>
          </a:prstGeom>
        </p:spPr>
      </p:pic>
    </p:spTree>
    <p:extLst>
      <p:ext uri="{BB962C8B-B14F-4D97-AF65-F5344CB8AC3E}">
        <p14:creationId xmlns:p14="http://schemas.microsoft.com/office/powerpoint/2010/main" val="89068569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19BC14-7F69-0A42-BDC5-2E9610DF30B2}"/>
              </a:ext>
            </a:extLst>
          </p:cNvPr>
          <p:cNvSpPr>
            <a:spLocks noGrp="1"/>
          </p:cNvSpPr>
          <p:nvPr>
            <p:ph type="ctrTitle"/>
          </p:nvPr>
        </p:nvSpPr>
        <p:spPr>
          <a:xfrm>
            <a:off x="9487711" y="448455"/>
            <a:ext cx="2471542" cy="385445"/>
          </a:xfrm>
        </p:spPr>
        <p:txBody>
          <a:bodyPr/>
          <a:lstStyle/>
          <a:p>
            <a:r>
              <a:rPr kumimoji="1" lang="en-US" altLang="zh-CN" dirty="0"/>
              <a:t>JavaScript</a:t>
            </a:r>
            <a:r>
              <a:rPr kumimoji="1" lang="zh-CN" altLang="en-US" dirty="0"/>
              <a:t>浏览器编程</a:t>
            </a:r>
          </a:p>
        </p:txBody>
      </p:sp>
      <p:sp>
        <p:nvSpPr>
          <p:cNvPr id="10" name="文本占位符 9">
            <a:extLst>
              <a:ext uri="{FF2B5EF4-FFF2-40B4-BE49-F238E27FC236}">
                <a16:creationId xmlns:a16="http://schemas.microsoft.com/office/drawing/2014/main" id="{B579052B-739C-F14E-9CAA-0B5ED8AF4E3B}"/>
              </a:ext>
            </a:extLst>
          </p:cNvPr>
          <p:cNvSpPr>
            <a:spLocks noGrp="1"/>
          </p:cNvSpPr>
          <p:nvPr>
            <p:ph type="body" sz="quarter" idx="10"/>
          </p:nvPr>
        </p:nvSpPr>
        <p:spPr/>
        <p:txBody>
          <a:bodyPr/>
          <a:lstStyle/>
          <a:p>
            <a:r>
              <a:rPr lang="zh-CN" altLang="en-US" dirty="0"/>
              <a:t>事件</a:t>
            </a:r>
          </a:p>
        </p:txBody>
      </p:sp>
      <p:sp>
        <p:nvSpPr>
          <p:cNvPr id="11" name="文本占位符 10">
            <a:extLst>
              <a:ext uri="{FF2B5EF4-FFF2-40B4-BE49-F238E27FC236}">
                <a16:creationId xmlns:a16="http://schemas.microsoft.com/office/drawing/2014/main" id="{D89A058C-5EA5-7841-9B23-082A326A5F3F}"/>
              </a:ext>
            </a:extLst>
          </p:cNvPr>
          <p:cNvSpPr>
            <a:spLocks noGrp="1"/>
          </p:cNvSpPr>
          <p:nvPr>
            <p:ph type="body" sz="quarter" idx="11"/>
          </p:nvPr>
        </p:nvSpPr>
        <p:spPr>
          <a:xfrm>
            <a:off x="655637" y="904875"/>
            <a:ext cx="7982525" cy="538163"/>
          </a:xfrm>
        </p:spPr>
        <p:txBody>
          <a:bodyPr/>
          <a:lstStyle/>
          <a:p>
            <a:r>
              <a:rPr lang="en-US" altLang="zh-CN" dirty="0"/>
              <a:t>Event</a:t>
            </a:r>
            <a:r>
              <a:rPr lang="zh-CN" altLang="en-US" dirty="0"/>
              <a:t> 对象的属性详解</a:t>
            </a:r>
          </a:p>
        </p:txBody>
      </p:sp>
      <p:sp>
        <p:nvSpPr>
          <p:cNvPr id="12" name="文本占位符 11">
            <a:extLst>
              <a:ext uri="{FF2B5EF4-FFF2-40B4-BE49-F238E27FC236}">
                <a16:creationId xmlns:a16="http://schemas.microsoft.com/office/drawing/2014/main" id="{EC2BE6E5-A0D2-0349-805C-49FA20BEF097}"/>
              </a:ext>
            </a:extLst>
          </p:cNvPr>
          <p:cNvSpPr>
            <a:spLocks noGrp="1"/>
          </p:cNvSpPr>
          <p:nvPr>
            <p:ph type="body" sz="quarter" idx="12"/>
          </p:nvPr>
        </p:nvSpPr>
        <p:spPr>
          <a:xfrm>
            <a:off x="637470" y="440406"/>
            <a:ext cx="464183" cy="344919"/>
          </a:xfrm>
        </p:spPr>
        <p:txBody>
          <a:bodyPr>
            <a:normAutofit fontScale="92500" lnSpcReduction="20000"/>
          </a:bodyPr>
          <a:lstStyle/>
          <a:p>
            <a:r>
              <a:rPr lang="en-US" altLang="zh-CN" dirty="0"/>
              <a:t>2</a:t>
            </a:r>
            <a:endParaRPr lang="zh-CN" altLang="en-US" dirty="0"/>
          </a:p>
        </p:txBody>
      </p:sp>
      <p:sp>
        <p:nvSpPr>
          <p:cNvPr id="18" name="内容占位符 7">
            <a:extLst>
              <a:ext uri="{FF2B5EF4-FFF2-40B4-BE49-F238E27FC236}">
                <a16:creationId xmlns:a16="http://schemas.microsoft.com/office/drawing/2014/main" id="{026FFBBC-8C36-4944-A521-F0CF42BB6ADA}"/>
              </a:ext>
            </a:extLst>
          </p:cNvPr>
          <p:cNvSpPr>
            <a:spLocks noGrp="1"/>
          </p:cNvSpPr>
          <p:nvPr>
            <p:ph sz="half" idx="1"/>
          </p:nvPr>
        </p:nvSpPr>
        <p:spPr>
          <a:xfrm>
            <a:off x="889087" y="1610072"/>
            <a:ext cx="10573569" cy="4882987"/>
          </a:xfrm>
        </p:spPr>
        <p:txBody>
          <a:bodyPr>
            <a:noAutofit/>
          </a:bodyPr>
          <a:lstStyle/>
          <a:p>
            <a:r>
              <a:rPr lang="zh-CN" altLang="en-US" sz="1600" dirty="0"/>
              <a:t>事件类型、目标相关属性：</a:t>
            </a:r>
            <a:endParaRPr lang="en-US" altLang="zh-CN" sz="1600" dirty="0"/>
          </a:p>
          <a:p>
            <a:pPr lvl="1"/>
            <a:r>
              <a:rPr lang="en-US" altLang="zh-CN" sz="1600" dirty="0" err="1"/>
              <a:t>currentTarget</a:t>
            </a:r>
            <a:r>
              <a:rPr lang="zh-CN" altLang="en-US" sz="1600" dirty="0"/>
              <a:t>：当前事件处理程序所在的元素。</a:t>
            </a:r>
            <a:endParaRPr lang="en-US" altLang="zh-CN" sz="1600" dirty="0"/>
          </a:p>
          <a:p>
            <a:pPr lvl="1"/>
            <a:r>
              <a:rPr lang="en-US" altLang="zh-CN" sz="1600" dirty="0"/>
              <a:t>target</a:t>
            </a:r>
            <a:r>
              <a:rPr lang="zh-CN" altLang="en-US" sz="1600" dirty="0"/>
              <a:t>：事件目标</a:t>
            </a:r>
            <a:endParaRPr lang="en-US" altLang="zh-CN" sz="1600" dirty="0"/>
          </a:p>
          <a:p>
            <a:pPr lvl="1"/>
            <a:r>
              <a:rPr lang="en-US" altLang="zh-CN" sz="1600" dirty="0"/>
              <a:t>type</a:t>
            </a:r>
            <a:r>
              <a:rPr lang="zh-CN" altLang="en-US" sz="1600" dirty="0"/>
              <a:t>：事件类型</a:t>
            </a:r>
            <a:endParaRPr lang="en-US" altLang="zh-CN" sz="1600" dirty="0"/>
          </a:p>
          <a:p>
            <a:pPr lvl="1"/>
            <a:r>
              <a:rPr lang="en-US" altLang="zh-CN" sz="1600" dirty="0" err="1"/>
              <a:t>isTrusted</a:t>
            </a:r>
            <a:r>
              <a:rPr lang="zh-CN" altLang="en-US" sz="1600" dirty="0"/>
              <a:t>：</a:t>
            </a:r>
            <a:r>
              <a:rPr lang="en-US" altLang="zh-CN" sz="1600" dirty="0"/>
              <a:t>true</a:t>
            </a:r>
            <a:r>
              <a:rPr lang="zh-CN" altLang="en-US" sz="1600" dirty="0"/>
              <a:t>表示事件是由浏览器生成的。</a:t>
            </a:r>
            <a:r>
              <a:rPr lang="en-US" altLang="zh-CN" sz="1600" dirty="0"/>
              <a:t>false</a:t>
            </a:r>
            <a:r>
              <a:rPr lang="zh-CN" altLang="en-US" sz="1600" dirty="0"/>
              <a:t>表示事件是开发者通过</a:t>
            </a:r>
            <a:r>
              <a:rPr lang="en-US" altLang="zh-CN" sz="1600" dirty="0"/>
              <a:t>JavaScript</a:t>
            </a:r>
            <a:r>
              <a:rPr lang="zh-CN" altLang="en-US" sz="1600" dirty="0"/>
              <a:t>创建的（</a:t>
            </a:r>
            <a:r>
              <a:rPr lang="en-US" altLang="zh-CN" sz="1600" dirty="0"/>
              <a:t>DOM3 Events</a:t>
            </a:r>
            <a:r>
              <a:rPr lang="zh-CN" altLang="en-US" sz="1600" dirty="0"/>
              <a:t>中新增）</a:t>
            </a:r>
            <a:endParaRPr lang="en-US" altLang="zh-CN" sz="1600" dirty="0"/>
          </a:p>
        </p:txBody>
      </p:sp>
      <p:pic>
        <p:nvPicPr>
          <p:cNvPr id="4" name="图片 3">
            <a:extLst>
              <a:ext uri="{FF2B5EF4-FFF2-40B4-BE49-F238E27FC236}">
                <a16:creationId xmlns:a16="http://schemas.microsoft.com/office/drawing/2014/main" id="{799A1ECC-354F-9548-937B-A5988B5C90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3086" y="3951516"/>
            <a:ext cx="9666514" cy="2688771"/>
          </a:xfrm>
          <a:prstGeom prst="rect">
            <a:avLst/>
          </a:prstGeom>
        </p:spPr>
      </p:pic>
    </p:spTree>
    <p:extLst>
      <p:ext uri="{BB962C8B-B14F-4D97-AF65-F5344CB8AC3E}">
        <p14:creationId xmlns:p14="http://schemas.microsoft.com/office/powerpoint/2010/main" val="413250824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19BC14-7F69-0A42-BDC5-2E9610DF30B2}"/>
              </a:ext>
            </a:extLst>
          </p:cNvPr>
          <p:cNvSpPr>
            <a:spLocks noGrp="1"/>
          </p:cNvSpPr>
          <p:nvPr>
            <p:ph type="ctrTitle"/>
          </p:nvPr>
        </p:nvSpPr>
        <p:spPr>
          <a:xfrm>
            <a:off x="9487711" y="448455"/>
            <a:ext cx="2471542" cy="385445"/>
          </a:xfrm>
        </p:spPr>
        <p:txBody>
          <a:bodyPr/>
          <a:lstStyle/>
          <a:p>
            <a:r>
              <a:rPr kumimoji="1" lang="en-US" altLang="zh-CN" dirty="0"/>
              <a:t>JavaScript</a:t>
            </a:r>
            <a:r>
              <a:rPr kumimoji="1" lang="zh-CN" altLang="en-US" dirty="0"/>
              <a:t>浏览器编程</a:t>
            </a:r>
          </a:p>
        </p:txBody>
      </p:sp>
      <p:sp>
        <p:nvSpPr>
          <p:cNvPr id="10" name="文本占位符 9">
            <a:extLst>
              <a:ext uri="{FF2B5EF4-FFF2-40B4-BE49-F238E27FC236}">
                <a16:creationId xmlns:a16="http://schemas.microsoft.com/office/drawing/2014/main" id="{B579052B-739C-F14E-9CAA-0B5ED8AF4E3B}"/>
              </a:ext>
            </a:extLst>
          </p:cNvPr>
          <p:cNvSpPr>
            <a:spLocks noGrp="1"/>
          </p:cNvSpPr>
          <p:nvPr>
            <p:ph type="body" sz="quarter" idx="10"/>
          </p:nvPr>
        </p:nvSpPr>
        <p:spPr/>
        <p:txBody>
          <a:bodyPr/>
          <a:lstStyle/>
          <a:p>
            <a:r>
              <a:rPr lang="zh-CN" altLang="en-US" dirty="0"/>
              <a:t>事件</a:t>
            </a:r>
          </a:p>
        </p:txBody>
      </p:sp>
      <p:sp>
        <p:nvSpPr>
          <p:cNvPr id="11" name="文本占位符 10">
            <a:extLst>
              <a:ext uri="{FF2B5EF4-FFF2-40B4-BE49-F238E27FC236}">
                <a16:creationId xmlns:a16="http://schemas.microsoft.com/office/drawing/2014/main" id="{D89A058C-5EA5-7841-9B23-082A326A5F3F}"/>
              </a:ext>
            </a:extLst>
          </p:cNvPr>
          <p:cNvSpPr>
            <a:spLocks noGrp="1"/>
          </p:cNvSpPr>
          <p:nvPr>
            <p:ph type="body" sz="quarter" idx="11"/>
          </p:nvPr>
        </p:nvSpPr>
        <p:spPr>
          <a:xfrm>
            <a:off x="655637" y="904875"/>
            <a:ext cx="7982525" cy="538163"/>
          </a:xfrm>
        </p:spPr>
        <p:txBody>
          <a:bodyPr/>
          <a:lstStyle/>
          <a:p>
            <a:r>
              <a:rPr lang="en-US" altLang="zh-CN" dirty="0"/>
              <a:t>Event</a:t>
            </a:r>
            <a:r>
              <a:rPr lang="zh-CN" altLang="en-US" dirty="0"/>
              <a:t> 对象的属性详解</a:t>
            </a:r>
          </a:p>
        </p:txBody>
      </p:sp>
      <p:sp>
        <p:nvSpPr>
          <p:cNvPr id="12" name="文本占位符 11">
            <a:extLst>
              <a:ext uri="{FF2B5EF4-FFF2-40B4-BE49-F238E27FC236}">
                <a16:creationId xmlns:a16="http://schemas.microsoft.com/office/drawing/2014/main" id="{EC2BE6E5-A0D2-0349-805C-49FA20BEF097}"/>
              </a:ext>
            </a:extLst>
          </p:cNvPr>
          <p:cNvSpPr>
            <a:spLocks noGrp="1"/>
          </p:cNvSpPr>
          <p:nvPr>
            <p:ph type="body" sz="quarter" idx="12"/>
          </p:nvPr>
        </p:nvSpPr>
        <p:spPr>
          <a:xfrm>
            <a:off x="637470" y="440406"/>
            <a:ext cx="464183" cy="344919"/>
          </a:xfrm>
        </p:spPr>
        <p:txBody>
          <a:bodyPr>
            <a:normAutofit fontScale="92500" lnSpcReduction="20000"/>
          </a:bodyPr>
          <a:lstStyle/>
          <a:p>
            <a:r>
              <a:rPr lang="en-US" altLang="zh-CN" dirty="0"/>
              <a:t>2</a:t>
            </a:r>
            <a:endParaRPr lang="zh-CN" altLang="en-US" dirty="0"/>
          </a:p>
        </p:txBody>
      </p:sp>
      <p:sp>
        <p:nvSpPr>
          <p:cNvPr id="18" name="内容占位符 7">
            <a:extLst>
              <a:ext uri="{FF2B5EF4-FFF2-40B4-BE49-F238E27FC236}">
                <a16:creationId xmlns:a16="http://schemas.microsoft.com/office/drawing/2014/main" id="{026FFBBC-8C36-4944-A521-F0CF42BB6ADA}"/>
              </a:ext>
            </a:extLst>
          </p:cNvPr>
          <p:cNvSpPr>
            <a:spLocks noGrp="1"/>
          </p:cNvSpPr>
          <p:nvPr>
            <p:ph sz="half" idx="1"/>
          </p:nvPr>
        </p:nvSpPr>
        <p:spPr>
          <a:xfrm>
            <a:off x="889088" y="1610072"/>
            <a:ext cx="4607472" cy="4882987"/>
          </a:xfrm>
        </p:spPr>
        <p:txBody>
          <a:bodyPr>
            <a:noAutofit/>
          </a:bodyPr>
          <a:lstStyle/>
          <a:p>
            <a:r>
              <a:rPr lang="zh-CN" altLang="en-US" sz="1600"/>
              <a:t>示例</a:t>
            </a:r>
            <a:r>
              <a:rPr lang="en-US" altLang="zh-CN" sz="1600"/>
              <a:t>2</a:t>
            </a:r>
          </a:p>
        </p:txBody>
      </p:sp>
      <p:pic>
        <p:nvPicPr>
          <p:cNvPr id="5" name="图片 4">
            <a:extLst>
              <a:ext uri="{FF2B5EF4-FFF2-40B4-BE49-F238E27FC236}">
                <a16:creationId xmlns:a16="http://schemas.microsoft.com/office/drawing/2014/main" id="{AFD3CBE9-4EBF-2C49-9B15-8E37A66822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95819" y="-1079615"/>
            <a:ext cx="7982524" cy="7937615"/>
          </a:xfrm>
          <a:prstGeom prst="rect">
            <a:avLst/>
          </a:prstGeom>
        </p:spPr>
      </p:pic>
    </p:spTree>
    <p:extLst>
      <p:ext uri="{BB962C8B-B14F-4D97-AF65-F5344CB8AC3E}">
        <p14:creationId xmlns:p14="http://schemas.microsoft.com/office/powerpoint/2010/main" val="186909787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19BC14-7F69-0A42-BDC5-2E9610DF30B2}"/>
              </a:ext>
            </a:extLst>
          </p:cNvPr>
          <p:cNvSpPr>
            <a:spLocks noGrp="1"/>
          </p:cNvSpPr>
          <p:nvPr>
            <p:ph type="ctrTitle"/>
          </p:nvPr>
        </p:nvSpPr>
        <p:spPr>
          <a:xfrm>
            <a:off x="9487711" y="448455"/>
            <a:ext cx="2471542" cy="385445"/>
          </a:xfrm>
        </p:spPr>
        <p:txBody>
          <a:bodyPr/>
          <a:lstStyle/>
          <a:p>
            <a:r>
              <a:rPr kumimoji="1" lang="en-US" altLang="zh-CN" dirty="0"/>
              <a:t>JavaScript</a:t>
            </a:r>
            <a:r>
              <a:rPr kumimoji="1" lang="zh-CN" altLang="en-US" dirty="0"/>
              <a:t>浏览器编程</a:t>
            </a:r>
          </a:p>
        </p:txBody>
      </p:sp>
      <p:sp>
        <p:nvSpPr>
          <p:cNvPr id="10" name="文本占位符 9">
            <a:extLst>
              <a:ext uri="{FF2B5EF4-FFF2-40B4-BE49-F238E27FC236}">
                <a16:creationId xmlns:a16="http://schemas.microsoft.com/office/drawing/2014/main" id="{B579052B-739C-F14E-9CAA-0B5ED8AF4E3B}"/>
              </a:ext>
            </a:extLst>
          </p:cNvPr>
          <p:cNvSpPr>
            <a:spLocks noGrp="1"/>
          </p:cNvSpPr>
          <p:nvPr>
            <p:ph type="body" sz="quarter" idx="10"/>
          </p:nvPr>
        </p:nvSpPr>
        <p:spPr/>
        <p:txBody>
          <a:bodyPr/>
          <a:lstStyle/>
          <a:p>
            <a:r>
              <a:rPr lang="zh-CN" altLang="en-US" dirty="0"/>
              <a:t>事件</a:t>
            </a:r>
          </a:p>
        </p:txBody>
      </p:sp>
      <p:sp>
        <p:nvSpPr>
          <p:cNvPr id="11" name="文本占位符 10">
            <a:extLst>
              <a:ext uri="{FF2B5EF4-FFF2-40B4-BE49-F238E27FC236}">
                <a16:creationId xmlns:a16="http://schemas.microsoft.com/office/drawing/2014/main" id="{D89A058C-5EA5-7841-9B23-082A326A5F3F}"/>
              </a:ext>
            </a:extLst>
          </p:cNvPr>
          <p:cNvSpPr>
            <a:spLocks noGrp="1"/>
          </p:cNvSpPr>
          <p:nvPr>
            <p:ph type="body" sz="quarter" idx="11"/>
          </p:nvPr>
        </p:nvSpPr>
        <p:spPr>
          <a:xfrm>
            <a:off x="655637" y="904875"/>
            <a:ext cx="7982525" cy="538163"/>
          </a:xfrm>
        </p:spPr>
        <p:txBody>
          <a:bodyPr/>
          <a:lstStyle/>
          <a:p>
            <a:r>
              <a:rPr lang="en-US" altLang="zh-CN" dirty="0"/>
              <a:t>Event</a:t>
            </a:r>
            <a:r>
              <a:rPr lang="zh-CN" altLang="en-US" dirty="0"/>
              <a:t> 对象的属性详解</a:t>
            </a:r>
          </a:p>
        </p:txBody>
      </p:sp>
      <p:sp>
        <p:nvSpPr>
          <p:cNvPr id="12" name="文本占位符 11">
            <a:extLst>
              <a:ext uri="{FF2B5EF4-FFF2-40B4-BE49-F238E27FC236}">
                <a16:creationId xmlns:a16="http://schemas.microsoft.com/office/drawing/2014/main" id="{EC2BE6E5-A0D2-0349-805C-49FA20BEF097}"/>
              </a:ext>
            </a:extLst>
          </p:cNvPr>
          <p:cNvSpPr>
            <a:spLocks noGrp="1"/>
          </p:cNvSpPr>
          <p:nvPr>
            <p:ph type="body" sz="quarter" idx="12"/>
          </p:nvPr>
        </p:nvSpPr>
        <p:spPr>
          <a:xfrm>
            <a:off x="637470" y="440406"/>
            <a:ext cx="464183" cy="344919"/>
          </a:xfrm>
        </p:spPr>
        <p:txBody>
          <a:bodyPr>
            <a:normAutofit fontScale="92500" lnSpcReduction="20000"/>
          </a:bodyPr>
          <a:lstStyle/>
          <a:p>
            <a:r>
              <a:rPr lang="en-US" altLang="zh-CN" dirty="0"/>
              <a:t>2</a:t>
            </a:r>
            <a:endParaRPr lang="zh-CN" altLang="en-US" dirty="0"/>
          </a:p>
        </p:txBody>
      </p:sp>
      <p:sp>
        <p:nvSpPr>
          <p:cNvPr id="18" name="内容占位符 7">
            <a:extLst>
              <a:ext uri="{FF2B5EF4-FFF2-40B4-BE49-F238E27FC236}">
                <a16:creationId xmlns:a16="http://schemas.microsoft.com/office/drawing/2014/main" id="{026FFBBC-8C36-4944-A521-F0CF42BB6ADA}"/>
              </a:ext>
            </a:extLst>
          </p:cNvPr>
          <p:cNvSpPr>
            <a:spLocks noGrp="1"/>
          </p:cNvSpPr>
          <p:nvPr>
            <p:ph sz="half" idx="1"/>
          </p:nvPr>
        </p:nvSpPr>
        <p:spPr>
          <a:xfrm>
            <a:off x="889087" y="1610072"/>
            <a:ext cx="10595341" cy="4882987"/>
          </a:xfrm>
        </p:spPr>
        <p:txBody>
          <a:bodyPr>
            <a:noAutofit/>
          </a:bodyPr>
          <a:lstStyle/>
          <a:p>
            <a:r>
              <a:rPr lang="zh-CN" altLang="en-US" sz="1800" dirty="0"/>
              <a:t>事件传播相关属性：</a:t>
            </a:r>
            <a:endParaRPr lang="en-US" altLang="zh-CN" sz="1800" dirty="0"/>
          </a:p>
          <a:p>
            <a:pPr lvl="1"/>
            <a:r>
              <a:rPr lang="en-US" altLang="zh-CN" dirty="0"/>
              <a:t> bubbles</a:t>
            </a:r>
            <a:r>
              <a:rPr lang="zh-CN" altLang="en-US" dirty="0"/>
              <a:t>：只读，布尔值，用来表示该事件是否会在 </a:t>
            </a:r>
            <a:r>
              <a:rPr lang="en-US" altLang="zh-CN" dirty="0"/>
              <a:t>DOM </a:t>
            </a:r>
            <a:r>
              <a:rPr lang="zh-CN" altLang="en-US" dirty="0"/>
              <a:t>中冒泡。</a:t>
            </a:r>
            <a:endParaRPr lang="en-US" altLang="zh-CN" dirty="0"/>
          </a:p>
          <a:p>
            <a:pPr lvl="1"/>
            <a:r>
              <a:rPr lang="zh-CN" altLang="en-US" dirty="0">
                <a:hlinkClick r:id="rId3">
                  <a:extLst>
                    <a:ext uri="{A12FA001-AC4F-418D-AE19-62706E023703}">
                      <ahyp:hlinkClr xmlns:ahyp="http://schemas.microsoft.com/office/drawing/2018/hyperlinkcolor" val="tx"/>
                    </a:ext>
                  </a:extLst>
                </a:hlinkClick>
              </a:rPr>
              <a:t> </a:t>
            </a:r>
            <a:r>
              <a:rPr lang="en-US" altLang="zh-CN" dirty="0" err="1">
                <a:hlinkClick r:id="rId3">
                  <a:extLst>
                    <a:ext uri="{A12FA001-AC4F-418D-AE19-62706E023703}">
                      <ahyp:hlinkClr xmlns:ahyp="http://schemas.microsoft.com/office/drawing/2018/hyperlinkcolor" val="tx"/>
                    </a:ext>
                  </a:extLst>
                </a:hlinkClick>
              </a:rPr>
              <a:t>cancelBubble</a:t>
            </a:r>
            <a:r>
              <a:rPr lang="zh-CN" altLang="en-US" dirty="0"/>
              <a:t>：</a:t>
            </a:r>
            <a:r>
              <a:rPr lang="en-US" altLang="zh-CN" dirty="0" err="1">
                <a:hlinkClick r:id="rId4">
                  <a:extLst>
                    <a:ext uri="{A12FA001-AC4F-418D-AE19-62706E023703}">
                      <ahyp:hlinkClr xmlns:ahyp="http://schemas.microsoft.com/office/drawing/2018/hyperlinkcolor" val="tx"/>
                    </a:ext>
                  </a:extLst>
                </a:hlinkClick>
              </a:rPr>
              <a:t>Event.stopPropagation</a:t>
            </a:r>
            <a:r>
              <a:rPr lang="en-US" altLang="zh-CN" dirty="0">
                <a:hlinkClick r:id="rId4">
                  <a:extLst>
                    <a:ext uri="{A12FA001-AC4F-418D-AE19-62706E023703}">
                      <ahyp:hlinkClr xmlns:ahyp="http://schemas.microsoft.com/office/drawing/2018/hyperlinkcolor" val="tx"/>
                    </a:ext>
                  </a:extLst>
                </a:hlinkClick>
              </a:rPr>
              <a:t>()</a:t>
            </a:r>
            <a:r>
              <a:rPr lang="en-US" altLang="zh-CN" dirty="0"/>
              <a:t> </a:t>
            </a:r>
            <a:r>
              <a:rPr lang="zh-CN" altLang="en-US" dirty="0"/>
              <a:t>的历史别名。在事件处理器函数返回之前，将此属性的值设置为 </a:t>
            </a:r>
            <a:r>
              <a:rPr lang="en-US" altLang="zh-CN" dirty="0"/>
              <a:t>true</a:t>
            </a:r>
            <a:r>
              <a:rPr lang="zh-CN" altLang="en-US" dirty="0"/>
              <a:t>，也可以可阻止事件继续冒泡。</a:t>
            </a:r>
            <a:endParaRPr lang="en-US" altLang="zh-CN" dirty="0"/>
          </a:p>
          <a:p>
            <a:pPr lvl="1"/>
            <a:r>
              <a:rPr lang="zh-CN" altLang="en-US" dirty="0">
                <a:hlinkClick r:id="rId5">
                  <a:extLst>
                    <a:ext uri="{A12FA001-AC4F-418D-AE19-62706E023703}">
                      <ahyp:hlinkClr xmlns:ahyp="http://schemas.microsoft.com/office/drawing/2018/hyperlinkcolor" val="tx"/>
                    </a:ext>
                  </a:extLst>
                </a:hlinkClick>
              </a:rPr>
              <a:t> </a:t>
            </a:r>
            <a:r>
              <a:rPr lang="en-US" altLang="zh-CN" dirty="0">
                <a:hlinkClick r:id="rId5">
                  <a:extLst>
                    <a:ext uri="{A12FA001-AC4F-418D-AE19-62706E023703}">
                      <ahyp:hlinkClr xmlns:ahyp="http://schemas.microsoft.com/office/drawing/2018/hyperlinkcolor" val="tx"/>
                    </a:ext>
                  </a:extLst>
                </a:hlinkClick>
              </a:rPr>
              <a:t>cancelable</a:t>
            </a:r>
            <a:r>
              <a:rPr lang="en-US" altLang="zh-CN" dirty="0"/>
              <a:t> </a:t>
            </a:r>
            <a:r>
              <a:rPr lang="zh-CN" altLang="en-US" dirty="0"/>
              <a:t>：只读，布尔值，表示事件是否可以取消</a:t>
            </a:r>
            <a:endParaRPr lang="en-US" altLang="zh-CN" dirty="0"/>
          </a:p>
          <a:p>
            <a:pPr lvl="1"/>
            <a:r>
              <a:rPr lang="zh-CN" altLang="en-US" dirty="0">
                <a:hlinkClick r:id="rId6">
                  <a:extLst>
                    <a:ext uri="{A12FA001-AC4F-418D-AE19-62706E023703}">
                      <ahyp:hlinkClr xmlns:ahyp="http://schemas.microsoft.com/office/drawing/2018/hyperlinkcolor" val="tx"/>
                    </a:ext>
                  </a:extLst>
                </a:hlinkClick>
              </a:rPr>
              <a:t> </a:t>
            </a:r>
            <a:r>
              <a:rPr lang="en-US" altLang="zh-CN" dirty="0" err="1">
                <a:hlinkClick r:id="rId6">
                  <a:extLst>
                    <a:ext uri="{A12FA001-AC4F-418D-AE19-62706E023703}">
                      <ahyp:hlinkClr xmlns:ahyp="http://schemas.microsoft.com/office/drawing/2018/hyperlinkcolor" val="tx"/>
                    </a:ext>
                  </a:extLst>
                </a:hlinkClick>
              </a:rPr>
              <a:t>defaultPrevented</a:t>
            </a:r>
            <a:r>
              <a:rPr lang="zh-CN" altLang="en-US" dirty="0"/>
              <a:t>：</a:t>
            </a:r>
            <a:r>
              <a:rPr lang="en-US" altLang="zh-CN" dirty="0"/>
              <a:t> </a:t>
            </a:r>
            <a:r>
              <a:rPr lang="zh-CN" altLang="en-US" dirty="0"/>
              <a:t>一个布尔值，表示 </a:t>
            </a:r>
            <a:r>
              <a:rPr lang="en-US" altLang="zh-CN" dirty="0" err="1">
                <a:hlinkClick r:id="rId7">
                  <a:extLst>
                    <a:ext uri="{A12FA001-AC4F-418D-AE19-62706E023703}">
                      <ahyp:hlinkClr xmlns:ahyp="http://schemas.microsoft.com/office/drawing/2018/hyperlinkcolor" val="tx"/>
                    </a:ext>
                  </a:extLst>
                </a:hlinkClick>
              </a:rPr>
              <a:t>event.preventDefault</a:t>
            </a:r>
            <a:r>
              <a:rPr lang="en-US" altLang="zh-CN" dirty="0">
                <a:hlinkClick r:id="rId7">
                  <a:extLst>
                    <a:ext uri="{A12FA001-AC4F-418D-AE19-62706E023703}">
                      <ahyp:hlinkClr xmlns:ahyp="http://schemas.microsoft.com/office/drawing/2018/hyperlinkcolor" val="tx"/>
                    </a:ext>
                  </a:extLst>
                </a:hlinkClick>
              </a:rPr>
              <a:t>()</a:t>
            </a:r>
            <a:r>
              <a:rPr lang="en-US" altLang="zh-CN" dirty="0"/>
              <a:t> </a:t>
            </a:r>
            <a:r>
              <a:rPr lang="zh-CN" altLang="en-US" dirty="0"/>
              <a:t>方法是否取消了事件的默认行为。</a:t>
            </a:r>
            <a:endParaRPr lang="en-US" altLang="zh-CN" dirty="0"/>
          </a:p>
          <a:p>
            <a:pPr lvl="1"/>
            <a:r>
              <a:rPr lang="zh-CN" altLang="en-US" dirty="0">
                <a:hlinkClick r:id="rId8">
                  <a:extLst>
                    <a:ext uri="{A12FA001-AC4F-418D-AE19-62706E023703}">
                      <ahyp:hlinkClr xmlns:ahyp="http://schemas.microsoft.com/office/drawing/2018/hyperlinkcolor" val="tx"/>
                    </a:ext>
                  </a:extLst>
                </a:hlinkClick>
              </a:rPr>
              <a:t> </a:t>
            </a:r>
            <a:r>
              <a:rPr lang="en-US" altLang="zh-CN" dirty="0" err="1">
                <a:hlinkClick r:id="rId8">
                  <a:extLst>
                    <a:ext uri="{A12FA001-AC4F-418D-AE19-62706E023703}">
                      <ahyp:hlinkClr xmlns:ahyp="http://schemas.microsoft.com/office/drawing/2018/hyperlinkcolor" val="tx"/>
                    </a:ext>
                  </a:extLst>
                </a:hlinkClick>
              </a:rPr>
              <a:t>eventPhase</a:t>
            </a:r>
            <a:r>
              <a:rPr lang="en-US" altLang="zh-CN" dirty="0"/>
              <a:t> </a:t>
            </a:r>
            <a:r>
              <a:rPr lang="zh-CN" altLang="en-US" dirty="0"/>
              <a:t>：表示事件流正被处理到了哪个阶段：</a:t>
            </a:r>
            <a:r>
              <a:rPr lang="en-US" altLang="zh-CN" dirty="0"/>
              <a:t>1</a:t>
            </a:r>
            <a:r>
              <a:rPr lang="zh-CN" altLang="en-US" dirty="0"/>
              <a:t>代表捕获阶段，</a:t>
            </a:r>
            <a:r>
              <a:rPr lang="en-US" altLang="zh-CN" dirty="0"/>
              <a:t>2</a:t>
            </a:r>
            <a:r>
              <a:rPr lang="zh-CN" altLang="en-US" dirty="0"/>
              <a:t>代表到达目标，</a:t>
            </a:r>
            <a:r>
              <a:rPr lang="en-US" altLang="zh-CN" dirty="0"/>
              <a:t>3</a:t>
            </a:r>
            <a:r>
              <a:rPr lang="zh-CN" altLang="en-US" dirty="0"/>
              <a:t>代表冒泡阶段</a:t>
            </a:r>
            <a:endParaRPr lang="en-US" altLang="zh-CN" dirty="0"/>
          </a:p>
          <a:p>
            <a:pPr lvl="1"/>
            <a:endParaRPr lang="en-US" altLang="zh-CN" dirty="0"/>
          </a:p>
        </p:txBody>
      </p:sp>
    </p:spTree>
    <p:extLst>
      <p:ext uri="{BB962C8B-B14F-4D97-AF65-F5344CB8AC3E}">
        <p14:creationId xmlns:p14="http://schemas.microsoft.com/office/powerpoint/2010/main" val="195425908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19BC14-7F69-0A42-BDC5-2E9610DF30B2}"/>
              </a:ext>
            </a:extLst>
          </p:cNvPr>
          <p:cNvSpPr>
            <a:spLocks noGrp="1"/>
          </p:cNvSpPr>
          <p:nvPr>
            <p:ph type="ctrTitle"/>
          </p:nvPr>
        </p:nvSpPr>
        <p:spPr>
          <a:xfrm>
            <a:off x="9487711" y="448455"/>
            <a:ext cx="2471542" cy="385445"/>
          </a:xfrm>
        </p:spPr>
        <p:txBody>
          <a:bodyPr/>
          <a:lstStyle/>
          <a:p>
            <a:r>
              <a:rPr kumimoji="1" lang="en-US" altLang="zh-CN" dirty="0"/>
              <a:t>JavaScript</a:t>
            </a:r>
            <a:r>
              <a:rPr kumimoji="1" lang="zh-CN" altLang="en-US" dirty="0"/>
              <a:t>浏览器编程</a:t>
            </a:r>
          </a:p>
        </p:txBody>
      </p:sp>
      <p:sp>
        <p:nvSpPr>
          <p:cNvPr id="10" name="文本占位符 9">
            <a:extLst>
              <a:ext uri="{FF2B5EF4-FFF2-40B4-BE49-F238E27FC236}">
                <a16:creationId xmlns:a16="http://schemas.microsoft.com/office/drawing/2014/main" id="{B579052B-739C-F14E-9CAA-0B5ED8AF4E3B}"/>
              </a:ext>
            </a:extLst>
          </p:cNvPr>
          <p:cNvSpPr>
            <a:spLocks noGrp="1"/>
          </p:cNvSpPr>
          <p:nvPr>
            <p:ph type="body" sz="quarter" idx="10"/>
          </p:nvPr>
        </p:nvSpPr>
        <p:spPr/>
        <p:txBody>
          <a:bodyPr/>
          <a:lstStyle/>
          <a:p>
            <a:r>
              <a:rPr lang="zh-CN" altLang="en-US" dirty="0"/>
              <a:t>事件</a:t>
            </a:r>
          </a:p>
        </p:txBody>
      </p:sp>
      <p:sp>
        <p:nvSpPr>
          <p:cNvPr id="11" name="文本占位符 10">
            <a:extLst>
              <a:ext uri="{FF2B5EF4-FFF2-40B4-BE49-F238E27FC236}">
                <a16:creationId xmlns:a16="http://schemas.microsoft.com/office/drawing/2014/main" id="{D89A058C-5EA5-7841-9B23-082A326A5F3F}"/>
              </a:ext>
            </a:extLst>
          </p:cNvPr>
          <p:cNvSpPr>
            <a:spLocks noGrp="1"/>
          </p:cNvSpPr>
          <p:nvPr>
            <p:ph type="body" sz="quarter" idx="11"/>
          </p:nvPr>
        </p:nvSpPr>
        <p:spPr>
          <a:xfrm>
            <a:off x="655637" y="904875"/>
            <a:ext cx="7982525" cy="538163"/>
          </a:xfrm>
        </p:spPr>
        <p:txBody>
          <a:bodyPr/>
          <a:lstStyle/>
          <a:p>
            <a:r>
              <a:rPr lang="en-US" altLang="zh-CN" dirty="0"/>
              <a:t>Event</a:t>
            </a:r>
            <a:r>
              <a:rPr lang="zh-CN" altLang="en-US" dirty="0"/>
              <a:t> 对象的属性详解</a:t>
            </a:r>
          </a:p>
        </p:txBody>
      </p:sp>
      <p:sp>
        <p:nvSpPr>
          <p:cNvPr id="12" name="文本占位符 11">
            <a:extLst>
              <a:ext uri="{FF2B5EF4-FFF2-40B4-BE49-F238E27FC236}">
                <a16:creationId xmlns:a16="http://schemas.microsoft.com/office/drawing/2014/main" id="{EC2BE6E5-A0D2-0349-805C-49FA20BEF097}"/>
              </a:ext>
            </a:extLst>
          </p:cNvPr>
          <p:cNvSpPr>
            <a:spLocks noGrp="1"/>
          </p:cNvSpPr>
          <p:nvPr>
            <p:ph type="body" sz="quarter" idx="12"/>
          </p:nvPr>
        </p:nvSpPr>
        <p:spPr>
          <a:xfrm>
            <a:off x="637470" y="440406"/>
            <a:ext cx="464183" cy="344919"/>
          </a:xfrm>
        </p:spPr>
        <p:txBody>
          <a:bodyPr>
            <a:normAutofit fontScale="92500" lnSpcReduction="20000"/>
          </a:bodyPr>
          <a:lstStyle/>
          <a:p>
            <a:r>
              <a:rPr lang="en-US" altLang="zh-CN" dirty="0"/>
              <a:t>2</a:t>
            </a:r>
            <a:endParaRPr lang="zh-CN" altLang="en-US" dirty="0"/>
          </a:p>
        </p:txBody>
      </p:sp>
      <p:pic>
        <p:nvPicPr>
          <p:cNvPr id="13" name="图片 12">
            <a:extLst>
              <a:ext uri="{FF2B5EF4-FFF2-40B4-BE49-F238E27FC236}">
                <a16:creationId xmlns:a16="http://schemas.microsoft.com/office/drawing/2014/main" id="{12994184-EF6F-E645-A93C-38EE98B4971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9561" y="0"/>
            <a:ext cx="11435665" cy="6857364"/>
          </a:xfrm>
          <a:prstGeom prst="rect">
            <a:avLst/>
          </a:prstGeom>
        </p:spPr>
      </p:pic>
    </p:spTree>
    <p:extLst>
      <p:ext uri="{BB962C8B-B14F-4D97-AF65-F5344CB8AC3E}">
        <p14:creationId xmlns:p14="http://schemas.microsoft.com/office/powerpoint/2010/main" val="71135088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19BC14-7F69-0A42-BDC5-2E9610DF30B2}"/>
              </a:ext>
            </a:extLst>
          </p:cNvPr>
          <p:cNvSpPr>
            <a:spLocks noGrp="1"/>
          </p:cNvSpPr>
          <p:nvPr>
            <p:ph type="ctrTitle"/>
          </p:nvPr>
        </p:nvSpPr>
        <p:spPr>
          <a:xfrm>
            <a:off x="9487711" y="448455"/>
            <a:ext cx="2471542" cy="385445"/>
          </a:xfrm>
        </p:spPr>
        <p:txBody>
          <a:bodyPr/>
          <a:lstStyle/>
          <a:p>
            <a:r>
              <a:rPr kumimoji="1" lang="en-US" altLang="zh-CN" dirty="0"/>
              <a:t>JavaScript</a:t>
            </a:r>
            <a:r>
              <a:rPr kumimoji="1" lang="zh-CN" altLang="en-US" dirty="0"/>
              <a:t>浏览器编程</a:t>
            </a:r>
          </a:p>
        </p:txBody>
      </p:sp>
      <p:sp>
        <p:nvSpPr>
          <p:cNvPr id="10" name="文本占位符 9">
            <a:extLst>
              <a:ext uri="{FF2B5EF4-FFF2-40B4-BE49-F238E27FC236}">
                <a16:creationId xmlns:a16="http://schemas.microsoft.com/office/drawing/2014/main" id="{B579052B-739C-F14E-9CAA-0B5ED8AF4E3B}"/>
              </a:ext>
            </a:extLst>
          </p:cNvPr>
          <p:cNvSpPr>
            <a:spLocks noGrp="1"/>
          </p:cNvSpPr>
          <p:nvPr>
            <p:ph type="body" sz="quarter" idx="10"/>
          </p:nvPr>
        </p:nvSpPr>
        <p:spPr/>
        <p:txBody>
          <a:bodyPr/>
          <a:lstStyle/>
          <a:p>
            <a:r>
              <a:rPr lang="zh-CN" altLang="en-US" dirty="0"/>
              <a:t>事件</a:t>
            </a:r>
          </a:p>
        </p:txBody>
      </p:sp>
      <p:sp>
        <p:nvSpPr>
          <p:cNvPr id="11" name="文本占位符 10">
            <a:extLst>
              <a:ext uri="{FF2B5EF4-FFF2-40B4-BE49-F238E27FC236}">
                <a16:creationId xmlns:a16="http://schemas.microsoft.com/office/drawing/2014/main" id="{D89A058C-5EA5-7841-9B23-082A326A5F3F}"/>
              </a:ext>
            </a:extLst>
          </p:cNvPr>
          <p:cNvSpPr>
            <a:spLocks noGrp="1"/>
          </p:cNvSpPr>
          <p:nvPr>
            <p:ph type="body" sz="quarter" idx="11"/>
          </p:nvPr>
        </p:nvSpPr>
        <p:spPr>
          <a:xfrm>
            <a:off x="655637" y="904875"/>
            <a:ext cx="8521020" cy="538163"/>
          </a:xfrm>
        </p:spPr>
        <p:txBody>
          <a:bodyPr/>
          <a:lstStyle/>
          <a:p>
            <a:r>
              <a:rPr lang="en-US" altLang="zh-CN" dirty="0"/>
              <a:t>Event</a:t>
            </a:r>
            <a:r>
              <a:rPr lang="zh-CN" altLang="en-US" dirty="0"/>
              <a:t> 对象的方法 </a:t>
            </a:r>
            <a:r>
              <a:rPr lang="en-US" altLang="zh-CN" dirty="0"/>
              <a:t>–</a:t>
            </a:r>
            <a:r>
              <a:rPr lang="zh-CN" altLang="en-US" dirty="0"/>
              <a:t> 阻止事件的默认行为</a:t>
            </a:r>
          </a:p>
        </p:txBody>
      </p:sp>
      <p:sp>
        <p:nvSpPr>
          <p:cNvPr id="12" name="文本占位符 11">
            <a:extLst>
              <a:ext uri="{FF2B5EF4-FFF2-40B4-BE49-F238E27FC236}">
                <a16:creationId xmlns:a16="http://schemas.microsoft.com/office/drawing/2014/main" id="{EC2BE6E5-A0D2-0349-805C-49FA20BEF097}"/>
              </a:ext>
            </a:extLst>
          </p:cNvPr>
          <p:cNvSpPr>
            <a:spLocks noGrp="1"/>
          </p:cNvSpPr>
          <p:nvPr>
            <p:ph type="body" sz="quarter" idx="12"/>
          </p:nvPr>
        </p:nvSpPr>
        <p:spPr>
          <a:xfrm>
            <a:off x="637470" y="440406"/>
            <a:ext cx="464183" cy="344919"/>
          </a:xfrm>
        </p:spPr>
        <p:txBody>
          <a:bodyPr>
            <a:normAutofit fontScale="92500" lnSpcReduction="20000"/>
          </a:bodyPr>
          <a:lstStyle/>
          <a:p>
            <a:r>
              <a:rPr lang="en-US" altLang="zh-CN" dirty="0"/>
              <a:t>2</a:t>
            </a:r>
            <a:endParaRPr lang="zh-CN" altLang="en-US" dirty="0"/>
          </a:p>
        </p:txBody>
      </p:sp>
      <p:sp>
        <p:nvSpPr>
          <p:cNvPr id="18" name="内容占位符 7">
            <a:extLst>
              <a:ext uri="{FF2B5EF4-FFF2-40B4-BE49-F238E27FC236}">
                <a16:creationId xmlns:a16="http://schemas.microsoft.com/office/drawing/2014/main" id="{026FFBBC-8C36-4944-A521-F0CF42BB6ADA}"/>
              </a:ext>
            </a:extLst>
          </p:cNvPr>
          <p:cNvSpPr>
            <a:spLocks noGrp="1"/>
          </p:cNvSpPr>
          <p:nvPr>
            <p:ph sz="half" idx="1"/>
          </p:nvPr>
        </p:nvSpPr>
        <p:spPr>
          <a:xfrm>
            <a:off x="889088" y="1610072"/>
            <a:ext cx="4684398" cy="4882987"/>
          </a:xfrm>
        </p:spPr>
        <p:txBody>
          <a:bodyPr>
            <a:noAutofit/>
          </a:bodyPr>
          <a:lstStyle/>
          <a:p>
            <a:r>
              <a:rPr lang="en-US" altLang="zh-CN" sz="1600" dirty="0" err="1"/>
              <a:t>preventDefault</a:t>
            </a:r>
            <a:r>
              <a:rPr lang="en-US" altLang="zh-CN" sz="1600" dirty="0"/>
              <a:t>()</a:t>
            </a:r>
            <a:r>
              <a:rPr lang="zh-CN" altLang="en-US" sz="1600" dirty="0"/>
              <a:t>：用于阻止特定事件的默认动作。</a:t>
            </a:r>
            <a:endParaRPr lang="en-US" altLang="zh-CN" sz="1600" dirty="0"/>
          </a:p>
          <a:p>
            <a:pPr lvl="1"/>
            <a:r>
              <a:rPr lang="zh-CN" altLang="en-US" sz="1200" dirty="0"/>
              <a:t>相当于在事件处理程序中：</a:t>
            </a:r>
            <a:r>
              <a:rPr lang="en-US" altLang="zh-CN" sz="1200" dirty="0"/>
              <a:t>return false;</a:t>
            </a:r>
          </a:p>
          <a:p>
            <a:r>
              <a:rPr lang="zh-CN" altLang="en-US" sz="1600" dirty="0"/>
              <a:t>只有</a:t>
            </a:r>
            <a:r>
              <a:rPr lang="en-US" altLang="zh-CN" sz="1600" dirty="0"/>
              <a:t>cancelable</a:t>
            </a:r>
            <a:r>
              <a:rPr lang="zh-CN" altLang="en-US" sz="1600" dirty="0"/>
              <a:t>为</a:t>
            </a:r>
            <a:r>
              <a:rPr lang="en-US" altLang="zh-CN" sz="1600" dirty="0"/>
              <a:t>true</a:t>
            </a:r>
            <a:r>
              <a:rPr lang="zh-CN" altLang="en-US" sz="1600" dirty="0"/>
              <a:t>才可以调用这个方法</a:t>
            </a:r>
            <a:r>
              <a:rPr lang="en-US" altLang="zh-CN" sz="1600" dirty="0"/>
              <a:t>.</a:t>
            </a:r>
          </a:p>
          <a:p>
            <a:r>
              <a:rPr lang="zh-CN" altLang="en-US" sz="1600" dirty="0"/>
              <a:t>常见用法：表单校验中，如果表单字段校验失败，就阻止表单的提交。</a:t>
            </a:r>
          </a:p>
        </p:txBody>
      </p:sp>
      <p:pic>
        <p:nvPicPr>
          <p:cNvPr id="9" name="图片 8">
            <a:extLst>
              <a:ext uri="{FF2B5EF4-FFF2-40B4-BE49-F238E27FC236}">
                <a16:creationId xmlns:a16="http://schemas.microsoft.com/office/drawing/2014/main" id="{E810EE49-DED8-8342-B3FC-61E750AD798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15789" y="1671975"/>
            <a:ext cx="6329651" cy="5186025"/>
          </a:xfrm>
          <a:prstGeom prst="rect">
            <a:avLst/>
          </a:prstGeom>
        </p:spPr>
      </p:pic>
    </p:spTree>
    <p:extLst>
      <p:ext uri="{BB962C8B-B14F-4D97-AF65-F5344CB8AC3E}">
        <p14:creationId xmlns:p14="http://schemas.microsoft.com/office/powerpoint/2010/main" val="31752032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19BC14-7F69-0A42-BDC5-2E9610DF30B2}"/>
              </a:ext>
            </a:extLst>
          </p:cNvPr>
          <p:cNvSpPr>
            <a:spLocks noGrp="1"/>
          </p:cNvSpPr>
          <p:nvPr>
            <p:ph type="ctrTitle"/>
          </p:nvPr>
        </p:nvSpPr>
        <p:spPr>
          <a:xfrm>
            <a:off x="9487711" y="448455"/>
            <a:ext cx="2471542" cy="385445"/>
          </a:xfrm>
        </p:spPr>
        <p:txBody>
          <a:bodyPr/>
          <a:lstStyle/>
          <a:p>
            <a:r>
              <a:rPr kumimoji="1" lang="en-US" altLang="zh-CN" dirty="0"/>
              <a:t>JavaScript</a:t>
            </a:r>
            <a:r>
              <a:rPr kumimoji="1" lang="zh-CN" altLang="en-US" dirty="0"/>
              <a:t>浏览器编程</a:t>
            </a:r>
          </a:p>
        </p:txBody>
      </p:sp>
      <p:sp>
        <p:nvSpPr>
          <p:cNvPr id="10" name="文本占位符 9">
            <a:extLst>
              <a:ext uri="{FF2B5EF4-FFF2-40B4-BE49-F238E27FC236}">
                <a16:creationId xmlns:a16="http://schemas.microsoft.com/office/drawing/2014/main" id="{B579052B-739C-F14E-9CAA-0B5ED8AF4E3B}"/>
              </a:ext>
            </a:extLst>
          </p:cNvPr>
          <p:cNvSpPr>
            <a:spLocks noGrp="1"/>
          </p:cNvSpPr>
          <p:nvPr>
            <p:ph type="body" sz="quarter" idx="10"/>
          </p:nvPr>
        </p:nvSpPr>
        <p:spPr/>
        <p:txBody>
          <a:bodyPr/>
          <a:lstStyle/>
          <a:p>
            <a:r>
              <a:rPr lang="en-US" altLang="zh-CN" dirty="0"/>
              <a:t>DOM</a:t>
            </a:r>
            <a:endParaRPr lang="zh-CN" altLang="en-US" dirty="0"/>
          </a:p>
        </p:txBody>
      </p:sp>
      <p:sp>
        <p:nvSpPr>
          <p:cNvPr id="11" name="文本占位符 10">
            <a:extLst>
              <a:ext uri="{FF2B5EF4-FFF2-40B4-BE49-F238E27FC236}">
                <a16:creationId xmlns:a16="http://schemas.microsoft.com/office/drawing/2014/main" id="{D89A058C-5EA5-7841-9B23-082A326A5F3F}"/>
              </a:ext>
            </a:extLst>
          </p:cNvPr>
          <p:cNvSpPr>
            <a:spLocks noGrp="1"/>
          </p:cNvSpPr>
          <p:nvPr>
            <p:ph type="body" sz="quarter" idx="11"/>
          </p:nvPr>
        </p:nvSpPr>
        <p:spPr/>
        <p:txBody>
          <a:bodyPr/>
          <a:lstStyle/>
          <a:p>
            <a:r>
              <a:rPr lang="zh-CN" altLang="en-US" dirty="0"/>
              <a:t>什么是 </a:t>
            </a:r>
            <a:r>
              <a:rPr lang="en-US" altLang="zh-CN" dirty="0"/>
              <a:t>DOM</a:t>
            </a:r>
            <a:endParaRPr lang="zh-CN" altLang="en-US" dirty="0"/>
          </a:p>
        </p:txBody>
      </p:sp>
      <p:sp>
        <p:nvSpPr>
          <p:cNvPr id="12" name="文本占位符 11">
            <a:extLst>
              <a:ext uri="{FF2B5EF4-FFF2-40B4-BE49-F238E27FC236}">
                <a16:creationId xmlns:a16="http://schemas.microsoft.com/office/drawing/2014/main" id="{EC2BE6E5-A0D2-0349-805C-49FA20BEF097}"/>
              </a:ext>
            </a:extLst>
          </p:cNvPr>
          <p:cNvSpPr>
            <a:spLocks noGrp="1"/>
          </p:cNvSpPr>
          <p:nvPr>
            <p:ph type="body" sz="quarter" idx="12"/>
          </p:nvPr>
        </p:nvSpPr>
        <p:spPr>
          <a:xfrm>
            <a:off x="637470" y="440406"/>
            <a:ext cx="464183" cy="344919"/>
          </a:xfrm>
        </p:spPr>
        <p:txBody>
          <a:bodyPr>
            <a:normAutofit fontScale="92500" lnSpcReduction="20000"/>
          </a:bodyPr>
          <a:lstStyle/>
          <a:p>
            <a:r>
              <a:rPr lang="en-US" altLang="zh-CN" dirty="0"/>
              <a:t>1</a:t>
            </a:r>
            <a:endParaRPr lang="zh-CN" altLang="en-US" dirty="0"/>
          </a:p>
        </p:txBody>
      </p:sp>
      <p:sp>
        <p:nvSpPr>
          <p:cNvPr id="7" name="内容占位符 7">
            <a:extLst>
              <a:ext uri="{FF2B5EF4-FFF2-40B4-BE49-F238E27FC236}">
                <a16:creationId xmlns:a16="http://schemas.microsoft.com/office/drawing/2014/main" id="{343171CC-6B10-1D43-A61C-BBC8DEC9B627}"/>
              </a:ext>
            </a:extLst>
          </p:cNvPr>
          <p:cNvSpPr>
            <a:spLocks noGrp="1"/>
          </p:cNvSpPr>
          <p:nvPr>
            <p:ph sz="half" idx="1"/>
          </p:nvPr>
        </p:nvSpPr>
        <p:spPr>
          <a:xfrm>
            <a:off x="992849" y="1811110"/>
            <a:ext cx="7477755" cy="4882987"/>
          </a:xfrm>
        </p:spPr>
        <p:txBody>
          <a:bodyPr>
            <a:normAutofit/>
          </a:bodyPr>
          <a:lstStyle/>
          <a:p>
            <a:r>
              <a:rPr lang="zh-CN" altLang="en-US" dirty="0"/>
              <a:t> </a:t>
            </a:r>
            <a:r>
              <a:rPr lang="en-US" altLang="zh-CN" dirty="0"/>
              <a:t>DOM</a:t>
            </a:r>
            <a:r>
              <a:rPr lang="zh-CN" altLang="en-US" dirty="0"/>
              <a:t>：文档对象模型（</a:t>
            </a:r>
            <a:r>
              <a:rPr lang="en-US" altLang="zh-CN" dirty="0"/>
              <a:t>Document Object Model</a:t>
            </a:r>
            <a:r>
              <a:rPr lang="zh-CN" altLang="en-US" dirty="0"/>
              <a:t>）</a:t>
            </a:r>
            <a:endParaRPr lang="en-US" altLang="zh-CN" dirty="0"/>
          </a:p>
          <a:p>
            <a:r>
              <a:rPr lang="zh-CN" altLang="en-US" dirty="0"/>
              <a:t> 打开一个网页时，浏览器就为我们创建 </a:t>
            </a:r>
            <a:r>
              <a:rPr lang="en-US" altLang="zh-CN" dirty="0"/>
              <a:t>DOM</a:t>
            </a:r>
            <a:r>
              <a:rPr lang="zh-CN" altLang="en-US" dirty="0"/>
              <a:t>：</a:t>
            </a:r>
            <a:r>
              <a:rPr lang="en-US" altLang="zh-CN" dirty="0"/>
              <a:t>HTML</a:t>
            </a:r>
            <a:r>
              <a:rPr lang="zh-CN" altLang="en-US" dirty="0"/>
              <a:t> 文档的树状结构表示。</a:t>
            </a:r>
            <a:endParaRPr lang="en-US" altLang="zh-CN" dirty="0"/>
          </a:p>
          <a:p>
            <a:r>
              <a:rPr lang="zh-CN" altLang="en-US" dirty="0"/>
              <a:t> 页面上所有东西都被表示成</a:t>
            </a:r>
            <a:r>
              <a:rPr lang="en-US" altLang="zh-CN" dirty="0"/>
              <a:t>DOM</a:t>
            </a:r>
            <a:r>
              <a:rPr lang="zh-CN" altLang="en-US" dirty="0"/>
              <a:t>树中的一个节点。</a:t>
            </a:r>
            <a:endParaRPr lang="en-US" altLang="zh-CN" dirty="0"/>
          </a:p>
          <a:p>
            <a:r>
              <a:rPr lang="zh-CN" altLang="en-US" dirty="0"/>
              <a:t> </a:t>
            </a:r>
            <a:r>
              <a:rPr lang="en-US" altLang="zh-CN" dirty="0"/>
              <a:t>JavaScript</a:t>
            </a:r>
            <a:r>
              <a:rPr lang="zh-CN" altLang="en-US" dirty="0"/>
              <a:t> 用</a:t>
            </a:r>
            <a:r>
              <a:rPr lang="en-US" altLang="zh-CN" dirty="0"/>
              <a:t>DOM</a:t>
            </a:r>
            <a:r>
              <a:rPr lang="zh-CN" altLang="en-US" dirty="0"/>
              <a:t>来读取和修改页面。</a:t>
            </a:r>
            <a:endParaRPr lang="en-US" altLang="zh-CN" dirty="0"/>
          </a:p>
          <a:p>
            <a:r>
              <a:rPr lang="zh-CN" altLang="en-US" dirty="0"/>
              <a:t> </a:t>
            </a:r>
            <a:r>
              <a:rPr lang="en-US" altLang="zh-CN" dirty="0"/>
              <a:t>DOM</a:t>
            </a:r>
            <a:r>
              <a:rPr lang="zh-CN" altLang="en-US" dirty="0"/>
              <a:t> 是网页 与 </a:t>
            </a:r>
            <a:r>
              <a:rPr lang="en-US" altLang="zh-CN" dirty="0"/>
              <a:t>JavaScript</a:t>
            </a:r>
            <a:r>
              <a:rPr lang="zh-CN" altLang="en-US" dirty="0"/>
              <a:t> 之间的桥梁。</a:t>
            </a:r>
            <a:endParaRPr lang="en-US" altLang="zh-CN" dirty="0"/>
          </a:p>
        </p:txBody>
      </p:sp>
      <p:sp>
        <p:nvSpPr>
          <p:cNvPr id="16" name="矩形 15">
            <a:extLst>
              <a:ext uri="{FF2B5EF4-FFF2-40B4-BE49-F238E27FC236}">
                <a16:creationId xmlns:a16="http://schemas.microsoft.com/office/drawing/2014/main" id="{C3CC4EE7-A98A-8041-B4DC-D604D778C57E}"/>
              </a:ext>
            </a:extLst>
          </p:cNvPr>
          <p:cNvSpPr/>
          <p:nvPr/>
        </p:nvSpPr>
        <p:spPr>
          <a:xfrm>
            <a:off x="8647814" y="1230684"/>
            <a:ext cx="3133060" cy="1569660"/>
          </a:xfrm>
          <a:prstGeom prst="rect">
            <a:avLst/>
          </a:prstGeom>
        </p:spPr>
        <p:txBody>
          <a:bodyPr wrap="square">
            <a:spAutoFit/>
          </a:bodyPr>
          <a:lstStyle/>
          <a:p>
            <a:r>
              <a:rPr lang="en-US" altLang="zh-CN" sz="1200" b="0" i="0">
                <a:solidFill>
                  <a:srgbClr val="000088"/>
                </a:solidFill>
                <a:effectLst/>
                <a:latin typeface="Courier" pitchFamily="2" charset="0"/>
              </a:rPr>
              <a:t>&lt;</a:t>
            </a:r>
            <a:r>
              <a:rPr lang="en-US" altLang="zh-CN" sz="1200" b="1" i="0">
                <a:solidFill>
                  <a:srgbClr val="E45649"/>
                </a:solidFill>
                <a:effectLst/>
                <a:latin typeface="Courier" pitchFamily="2" charset="0"/>
              </a:rPr>
              <a:t>html</a:t>
            </a:r>
            <a:r>
              <a:rPr lang="en-US" altLang="zh-CN" sz="1200" b="0" i="0">
                <a:solidFill>
                  <a:srgbClr val="000088"/>
                </a:solidFill>
                <a:effectLst/>
                <a:latin typeface="Courier" pitchFamily="2" charset="0"/>
              </a:rPr>
              <a:t>&gt;</a:t>
            </a:r>
            <a:r>
              <a:rPr lang="en-US" altLang="zh-CN" sz="1200">
                <a:solidFill>
                  <a:srgbClr val="000000"/>
                </a:solidFill>
                <a:latin typeface="Courier" pitchFamily="2" charset="0"/>
              </a:rPr>
              <a:t> </a:t>
            </a:r>
          </a:p>
          <a:p>
            <a:r>
              <a:rPr lang="zh-CN" altLang="en-US" sz="1200" b="0" i="0">
                <a:solidFill>
                  <a:srgbClr val="000088"/>
                </a:solidFill>
                <a:effectLst/>
                <a:latin typeface="Courier" pitchFamily="2" charset="0"/>
              </a:rPr>
              <a:t>  </a:t>
            </a:r>
            <a:r>
              <a:rPr lang="en-US" altLang="zh-CN" sz="1200" b="0" i="0">
                <a:solidFill>
                  <a:srgbClr val="000088"/>
                </a:solidFill>
                <a:effectLst/>
                <a:latin typeface="Courier" pitchFamily="2" charset="0"/>
              </a:rPr>
              <a:t>&lt;</a:t>
            </a:r>
            <a:r>
              <a:rPr lang="en-US" altLang="zh-CN" sz="1200" b="1" i="0">
                <a:solidFill>
                  <a:srgbClr val="E45649"/>
                </a:solidFill>
                <a:effectLst/>
                <a:latin typeface="Courier" pitchFamily="2" charset="0"/>
              </a:rPr>
              <a:t>head</a:t>
            </a:r>
            <a:r>
              <a:rPr lang="en-US" altLang="zh-CN" sz="1200" b="0" i="0">
                <a:solidFill>
                  <a:srgbClr val="000088"/>
                </a:solidFill>
                <a:effectLst/>
                <a:latin typeface="Courier" pitchFamily="2" charset="0"/>
              </a:rPr>
              <a:t>&gt;</a:t>
            </a:r>
            <a:r>
              <a:rPr lang="en-US" altLang="zh-CN" sz="1200">
                <a:solidFill>
                  <a:srgbClr val="000000"/>
                </a:solidFill>
                <a:latin typeface="Courier" pitchFamily="2" charset="0"/>
              </a:rPr>
              <a:t> </a:t>
            </a:r>
          </a:p>
          <a:p>
            <a:r>
              <a:rPr lang="zh-CN" altLang="en-US" sz="1200" b="0" i="0">
                <a:solidFill>
                  <a:srgbClr val="000088"/>
                </a:solidFill>
                <a:effectLst/>
                <a:latin typeface="Courier" pitchFamily="2" charset="0"/>
              </a:rPr>
              <a:t>    </a:t>
            </a:r>
            <a:r>
              <a:rPr lang="en-US" altLang="zh-CN" sz="1200" b="0" i="0">
                <a:solidFill>
                  <a:srgbClr val="000088"/>
                </a:solidFill>
                <a:effectLst/>
                <a:latin typeface="Courier" pitchFamily="2" charset="0"/>
              </a:rPr>
              <a:t>&lt;</a:t>
            </a:r>
            <a:r>
              <a:rPr lang="en-US" altLang="zh-CN" sz="1200" b="1" i="0">
                <a:solidFill>
                  <a:srgbClr val="E45649"/>
                </a:solidFill>
                <a:effectLst/>
                <a:latin typeface="Courier" pitchFamily="2" charset="0"/>
              </a:rPr>
              <a:t>title</a:t>
            </a:r>
            <a:r>
              <a:rPr lang="en-US" altLang="zh-CN" sz="1200" b="0" i="0">
                <a:solidFill>
                  <a:srgbClr val="000088"/>
                </a:solidFill>
                <a:effectLst/>
                <a:latin typeface="Courier" pitchFamily="2" charset="0"/>
              </a:rPr>
              <a:t>&gt;</a:t>
            </a:r>
            <a:r>
              <a:rPr lang="en-US" altLang="zh-CN" sz="1200">
                <a:solidFill>
                  <a:srgbClr val="000000"/>
                </a:solidFill>
                <a:latin typeface="Courier" pitchFamily="2" charset="0"/>
              </a:rPr>
              <a:t>Sample Page</a:t>
            </a:r>
            <a:r>
              <a:rPr lang="en-US" altLang="zh-CN" sz="1200" b="0" i="0">
                <a:solidFill>
                  <a:srgbClr val="000088"/>
                </a:solidFill>
                <a:effectLst/>
                <a:latin typeface="Courier" pitchFamily="2" charset="0"/>
              </a:rPr>
              <a:t>&lt;/</a:t>
            </a:r>
            <a:r>
              <a:rPr lang="en-US" altLang="zh-CN" sz="1200" b="1" i="0">
                <a:solidFill>
                  <a:srgbClr val="E45649"/>
                </a:solidFill>
                <a:effectLst/>
                <a:latin typeface="Courier" pitchFamily="2" charset="0"/>
              </a:rPr>
              <a:t>title</a:t>
            </a:r>
            <a:r>
              <a:rPr lang="en-US" altLang="zh-CN" sz="1200" b="0" i="0">
                <a:solidFill>
                  <a:srgbClr val="000088"/>
                </a:solidFill>
                <a:effectLst/>
                <a:latin typeface="Courier" pitchFamily="2" charset="0"/>
              </a:rPr>
              <a:t>&gt;</a:t>
            </a:r>
            <a:r>
              <a:rPr lang="en-US" altLang="zh-CN" sz="1200">
                <a:solidFill>
                  <a:srgbClr val="000000"/>
                </a:solidFill>
                <a:latin typeface="Courier" pitchFamily="2" charset="0"/>
              </a:rPr>
              <a:t> </a:t>
            </a:r>
          </a:p>
          <a:p>
            <a:r>
              <a:rPr lang="zh-CN" altLang="en-US" sz="1200" b="0" i="0">
                <a:solidFill>
                  <a:srgbClr val="000088"/>
                </a:solidFill>
                <a:effectLst/>
                <a:latin typeface="Courier" pitchFamily="2" charset="0"/>
              </a:rPr>
              <a:t>  </a:t>
            </a:r>
            <a:r>
              <a:rPr lang="en-US" altLang="zh-CN" sz="1200" b="0" i="0">
                <a:solidFill>
                  <a:srgbClr val="000088"/>
                </a:solidFill>
                <a:effectLst/>
                <a:latin typeface="Courier" pitchFamily="2" charset="0"/>
              </a:rPr>
              <a:t>&lt;/</a:t>
            </a:r>
            <a:r>
              <a:rPr lang="en-US" altLang="zh-CN" sz="1200" b="1" i="0">
                <a:solidFill>
                  <a:srgbClr val="E45649"/>
                </a:solidFill>
                <a:effectLst/>
                <a:latin typeface="Courier" pitchFamily="2" charset="0"/>
              </a:rPr>
              <a:t>head</a:t>
            </a:r>
            <a:r>
              <a:rPr lang="en-US" altLang="zh-CN" sz="1200" b="0" i="0">
                <a:solidFill>
                  <a:srgbClr val="000088"/>
                </a:solidFill>
                <a:effectLst/>
                <a:latin typeface="Courier" pitchFamily="2" charset="0"/>
              </a:rPr>
              <a:t>&gt;</a:t>
            </a:r>
            <a:r>
              <a:rPr lang="en-US" altLang="zh-CN" sz="1200">
                <a:solidFill>
                  <a:srgbClr val="000000"/>
                </a:solidFill>
                <a:latin typeface="Courier" pitchFamily="2" charset="0"/>
              </a:rPr>
              <a:t> </a:t>
            </a:r>
          </a:p>
          <a:p>
            <a:r>
              <a:rPr lang="zh-CN" altLang="en-US" sz="1200" b="0" i="0">
                <a:solidFill>
                  <a:srgbClr val="000088"/>
                </a:solidFill>
                <a:effectLst/>
                <a:latin typeface="Courier" pitchFamily="2" charset="0"/>
              </a:rPr>
              <a:t>  </a:t>
            </a:r>
            <a:r>
              <a:rPr lang="en-US" altLang="zh-CN" sz="1200" b="0" i="0">
                <a:solidFill>
                  <a:srgbClr val="000088"/>
                </a:solidFill>
                <a:effectLst/>
                <a:latin typeface="Courier" pitchFamily="2" charset="0"/>
              </a:rPr>
              <a:t>&lt;</a:t>
            </a:r>
            <a:r>
              <a:rPr lang="en-US" altLang="zh-CN" sz="1200" b="1" i="0">
                <a:solidFill>
                  <a:srgbClr val="E45649"/>
                </a:solidFill>
                <a:effectLst/>
                <a:latin typeface="Courier" pitchFamily="2" charset="0"/>
              </a:rPr>
              <a:t>body</a:t>
            </a:r>
            <a:r>
              <a:rPr lang="en-US" altLang="zh-CN" sz="1200" b="0" i="0">
                <a:solidFill>
                  <a:srgbClr val="000088"/>
                </a:solidFill>
                <a:effectLst/>
                <a:latin typeface="Courier" pitchFamily="2" charset="0"/>
              </a:rPr>
              <a:t>&gt;</a:t>
            </a:r>
            <a:r>
              <a:rPr lang="en-US" altLang="zh-CN" sz="1200">
                <a:solidFill>
                  <a:srgbClr val="000000"/>
                </a:solidFill>
                <a:latin typeface="Courier" pitchFamily="2" charset="0"/>
              </a:rPr>
              <a:t> </a:t>
            </a:r>
          </a:p>
          <a:p>
            <a:r>
              <a:rPr lang="zh-CN" altLang="en-US" sz="1200" b="0" i="0">
                <a:solidFill>
                  <a:srgbClr val="000088"/>
                </a:solidFill>
                <a:effectLst/>
                <a:latin typeface="Courier" pitchFamily="2" charset="0"/>
              </a:rPr>
              <a:t>    </a:t>
            </a:r>
            <a:r>
              <a:rPr lang="en-US" altLang="zh-CN" sz="1200" b="0" i="0">
                <a:solidFill>
                  <a:srgbClr val="000088"/>
                </a:solidFill>
                <a:effectLst/>
                <a:latin typeface="Courier" pitchFamily="2" charset="0"/>
              </a:rPr>
              <a:t>&lt;</a:t>
            </a:r>
            <a:r>
              <a:rPr lang="en-US" altLang="zh-CN" sz="1200" b="1" i="0">
                <a:solidFill>
                  <a:srgbClr val="E45649"/>
                </a:solidFill>
                <a:effectLst/>
                <a:latin typeface="Courier" pitchFamily="2" charset="0"/>
              </a:rPr>
              <a:t>p</a:t>
            </a:r>
            <a:r>
              <a:rPr lang="en-US" altLang="zh-CN" sz="1200" b="0" i="0">
                <a:solidFill>
                  <a:srgbClr val="000088"/>
                </a:solidFill>
                <a:effectLst/>
                <a:latin typeface="Courier" pitchFamily="2" charset="0"/>
              </a:rPr>
              <a:t>&gt;</a:t>
            </a:r>
            <a:r>
              <a:rPr lang="en-US" altLang="zh-CN" sz="1200">
                <a:solidFill>
                  <a:srgbClr val="000000"/>
                </a:solidFill>
                <a:latin typeface="Courier" pitchFamily="2" charset="0"/>
              </a:rPr>
              <a:t>Hello World!</a:t>
            </a:r>
            <a:r>
              <a:rPr lang="en-US" altLang="zh-CN" sz="1200" b="0" i="0">
                <a:solidFill>
                  <a:srgbClr val="000088"/>
                </a:solidFill>
                <a:effectLst/>
                <a:latin typeface="Courier" pitchFamily="2" charset="0"/>
              </a:rPr>
              <a:t>&lt;/</a:t>
            </a:r>
            <a:r>
              <a:rPr lang="en-US" altLang="zh-CN" sz="1200" b="1" i="0">
                <a:solidFill>
                  <a:srgbClr val="E45649"/>
                </a:solidFill>
                <a:effectLst/>
                <a:latin typeface="Courier" pitchFamily="2" charset="0"/>
              </a:rPr>
              <a:t>p</a:t>
            </a:r>
            <a:r>
              <a:rPr lang="en-US" altLang="zh-CN" sz="1200" b="0" i="0">
                <a:solidFill>
                  <a:srgbClr val="000088"/>
                </a:solidFill>
                <a:effectLst/>
                <a:latin typeface="Courier" pitchFamily="2" charset="0"/>
              </a:rPr>
              <a:t>&gt;</a:t>
            </a:r>
            <a:r>
              <a:rPr lang="en-US" altLang="zh-CN" sz="1200">
                <a:solidFill>
                  <a:srgbClr val="000000"/>
                </a:solidFill>
                <a:latin typeface="Courier" pitchFamily="2" charset="0"/>
              </a:rPr>
              <a:t> </a:t>
            </a:r>
          </a:p>
          <a:p>
            <a:r>
              <a:rPr lang="zh-CN" altLang="en-US" sz="1200" b="0" i="0">
                <a:solidFill>
                  <a:srgbClr val="000088"/>
                </a:solidFill>
                <a:effectLst/>
                <a:latin typeface="Courier" pitchFamily="2" charset="0"/>
              </a:rPr>
              <a:t>  </a:t>
            </a:r>
            <a:r>
              <a:rPr lang="en-US" altLang="zh-CN" sz="1200" b="0" i="0">
                <a:solidFill>
                  <a:srgbClr val="000088"/>
                </a:solidFill>
                <a:effectLst/>
                <a:latin typeface="Courier" pitchFamily="2" charset="0"/>
              </a:rPr>
              <a:t>&lt;/</a:t>
            </a:r>
            <a:r>
              <a:rPr lang="en-US" altLang="zh-CN" sz="1200" b="1" i="0">
                <a:solidFill>
                  <a:srgbClr val="E45649"/>
                </a:solidFill>
                <a:effectLst/>
                <a:latin typeface="Courier" pitchFamily="2" charset="0"/>
              </a:rPr>
              <a:t>body</a:t>
            </a:r>
            <a:r>
              <a:rPr lang="en-US" altLang="zh-CN" sz="1200" b="0" i="0">
                <a:solidFill>
                  <a:srgbClr val="000088"/>
                </a:solidFill>
                <a:effectLst/>
                <a:latin typeface="Courier" pitchFamily="2" charset="0"/>
              </a:rPr>
              <a:t>&gt;</a:t>
            </a:r>
            <a:r>
              <a:rPr lang="en-US" altLang="zh-CN" sz="1200">
                <a:solidFill>
                  <a:srgbClr val="000000"/>
                </a:solidFill>
                <a:latin typeface="Courier" pitchFamily="2" charset="0"/>
              </a:rPr>
              <a:t> </a:t>
            </a:r>
          </a:p>
          <a:p>
            <a:r>
              <a:rPr lang="en-US" altLang="zh-CN" sz="1200" b="0" i="0">
                <a:solidFill>
                  <a:srgbClr val="000088"/>
                </a:solidFill>
                <a:effectLst/>
                <a:latin typeface="Courier" pitchFamily="2" charset="0"/>
              </a:rPr>
              <a:t>&lt;/</a:t>
            </a:r>
            <a:r>
              <a:rPr lang="en-US" altLang="zh-CN" sz="1200" b="1" i="0">
                <a:solidFill>
                  <a:srgbClr val="E45649"/>
                </a:solidFill>
                <a:effectLst/>
                <a:latin typeface="Courier" pitchFamily="2" charset="0"/>
              </a:rPr>
              <a:t>html</a:t>
            </a:r>
            <a:r>
              <a:rPr lang="en-US" altLang="zh-CN" sz="1200" b="0" i="0">
                <a:solidFill>
                  <a:srgbClr val="000088"/>
                </a:solidFill>
                <a:effectLst/>
                <a:latin typeface="Courier" pitchFamily="2" charset="0"/>
              </a:rPr>
              <a:t>&gt;</a:t>
            </a:r>
            <a:endParaRPr lang="zh-CN" altLang="en-US" sz="1200"/>
          </a:p>
        </p:txBody>
      </p:sp>
      <p:pic>
        <p:nvPicPr>
          <p:cNvPr id="17" name="Picture 2">
            <a:extLst>
              <a:ext uri="{FF2B5EF4-FFF2-40B4-BE49-F238E27FC236}">
                <a16:creationId xmlns:a16="http://schemas.microsoft.com/office/drawing/2014/main" id="{1C9EFDBB-90EB-2C48-BA41-778E2461DC8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924260" y="2882376"/>
            <a:ext cx="2488091" cy="3217167"/>
          </a:xfrm>
          <a:prstGeom prst="rect">
            <a:avLst/>
          </a:prstGeom>
          <a:noFill/>
          <a:extLst>
            <a:ext uri="{909E8E84-426E-40DD-AFC4-6F175D3DCCD1}">
              <a14:hiddenFill xmlns:a14="http://schemas.microsoft.com/office/drawing/2010/main">
                <a:solidFill>
                  <a:srgbClr val="FFFFFF"/>
                </a:solidFill>
              </a14:hiddenFill>
            </a:ext>
          </a:extLst>
        </p:spPr>
      </p:pic>
      <p:sp>
        <p:nvSpPr>
          <p:cNvPr id="18" name="矩形 17">
            <a:extLst>
              <a:ext uri="{FF2B5EF4-FFF2-40B4-BE49-F238E27FC236}">
                <a16:creationId xmlns:a16="http://schemas.microsoft.com/office/drawing/2014/main" id="{C281CAB4-9AC4-9D4F-A851-B9E29B6FF327}"/>
              </a:ext>
            </a:extLst>
          </p:cNvPr>
          <p:cNvSpPr/>
          <p:nvPr/>
        </p:nvSpPr>
        <p:spPr>
          <a:xfrm>
            <a:off x="2623702" y="4851250"/>
            <a:ext cx="2153055" cy="797668"/>
          </a:xfrm>
          <a:prstGeom prst="rect">
            <a:avLst/>
          </a:prstGeom>
          <a:solidFill>
            <a:srgbClr val="6956D7"/>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a:t>JavaScript</a:t>
            </a:r>
            <a:endParaRPr kumimoji="1" lang="zh-CN" altLang="en-US"/>
          </a:p>
        </p:txBody>
      </p:sp>
      <p:sp>
        <p:nvSpPr>
          <p:cNvPr id="19" name="矩形 18">
            <a:extLst>
              <a:ext uri="{FF2B5EF4-FFF2-40B4-BE49-F238E27FC236}">
                <a16:creationId xmlns:a16="http://schemas.microsoft.com/office/drawing/2014/main" id="{88F2BB84-4F32-EE47-8454-E075339FAD5B}"/>
              </a:ext>
            </a:extLst>
          </p:cNvPr>
          <p:cNvSpPr/>
          <p:nvPr/>
        </p:nvSpPr>
        <p:spPr>
          <a:xfrm>
            <a:off x="6660680" y="4851250"/>
            <a:ext cx="2153055" cy="797668"/>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a:t>DOM</a:t>
            </a:r>
            <a:endParaRPr kumimoji="1" lang="zh-CN" altLang="en-US"/>
          </a:p>
        </p:txBody>
      </p:sp>
      <p:cxnSp>
        <p:nvCxnSpPr>
          <p:cNvPr id="20" name="直线箭头连接符 19">
            <a:extLst>
              <a:ext uri="{FF2B5EF4-FFF2-40B4-BE49-F238E27FC236}">
                <a16:creationId xmlns:a16="http://schemas.microsoft.com/office/drawing/2014/main" id="{FD84DD69-039B-C147-B2ED-B6F791D8A633}"/>
              </a:ext>
            </a:extLst>
          </p:cNvPr>
          <p:cNvCxnSpPr/>
          <p:nvPr/>
        </p:nvCxnSpPr>
        <p:spPr>
          <a:xfrm>
            <a:off x="4783242" y="5100927"/>
            <a:ext cx="188716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直线箭头连接符 20">
            <a:extLst>
              <a:ext uri="{FF2B5EF4-FFF2-40B4-BE49-F238E27FC236}">
                <a16:creationId xmlns:a16="http://schemas.microsoft.com/office/drawing/2014/main" id="{893AD1DF-2BC6-5346-ACF6-8E780BEC1DD0}"/>
              </a:ext>
            </a:extLst>
          </p:cNvPr>
          <p:cNvCxnSpPr/>
          <p:nvPr/>
        </p:nvCxnSpPr>
        <p:spPr>
          <a:xfrm flipH="1">
            <a:off x="4750816" y="5392756"/>
            <a:ext cx="187419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文本框 21">
            <a:extLst>
              <a:ext uri="{FF2B5EF4-FFF2-40B4-BE49-F238E27FC236}">
                <a16:creationId xmlns:a16="http://schemas.microsoft.com/office/drawing/2014/main" id="{70AFFAC0-F6F8-3E42-8F7A-9CC1E6A1AAA2}"/>
              </a:ext>
            </a:extLst>
          </p:cNvPr>
          <p:cNvSpPr txBox="1"/>
          <p:nvPr/>
        </p:nvSpPr>
        <p:spPr>
          <a:xfrm>
            <a:off x="5191804" y="5386271"/>
            <a:ext cx="1172116" cy="369332"/>
          </a:xfrm>
          <a:prstGeom prst="rect">
            <a:avLst/>
          </a:prstGeom>
          <a:noFill/>
        </p:spPr>
        <p:txBody>
          <a:bodyPr wrap="none" rtlCol="0">
            <a:spAutoFit/>
          </a:bodyPr>
          <a:lstStyle/>
          <a:p>
            <a:r>
              <a:rPr kumimoji="1" lang="zh-CN" altLang="en-US">
                <a:solidFill>
                  <a:srgbClr val="7356DD"/>
                </a:solidFill>
              </a:rPr>
              <a:t>交互</a:t>
            </a:r>
            <a:r>
              <a:rPr kumimoji="1" lang="en-US" altLang="zh-CN">
                <a:solidFill>
                  <a:srgbClr val="7356DD"/>
                </a:solidFill>
              </a:rPr>
              <a:t>/</a:t>
            </a:r>
            <a:r>
              <a:rPr kumimoji="1" lang="zh-CN" altLang="en-US">
                <a:solidFill>
                  <a:srgbClr val="7356DD"/>
                </a:solidFill>
              </a:rPr>
              <a:t>操作</a:t>
            </a:r>
          </a:p>
        </p:txBody>
      </p:sp>
      <p:sp>
        <p:nvSpPr>
          <p:cNvPr id="3" name="矩形 2">
            <a:hlinkClick r:id="rId4"/>
            <a:extLst>
              <a:ext uri="{FF2B5EF4-FFF2-40B4-BE49-F238E27FC236}">
                <a16:creationId xmlns:a16="http://schemas.microsoft.com/office/drawing/2014/main" id="{41006637-681C-9F4B-AB32-B89EDD4755C1}"/>
              </a:ext>
            </a:extLst>
          </p:cNvPr>
          <p:cNvSpPr/>
          <p:nvPr/>
        </p:nvSpPr>
        <p:spPr>
          <a:xfrm>
            <a:off x="1785257" y="6319298"/>
            <a:ext cx="10406743" cy="369332"/>
          </a:xfrm>
          <a:prstGeom prst="rect">
            <a:avLst/>
          </a:prstGeom>
        </p:spPr>
        <p:txBody>
          <a:bodyPr wrap="square">
            <a:spAutoFit/>
          </a:bodyPr>
          <a:lstStyle/>
          <a:p>
            <a:r>
              <a:rPr lang="zh-CN" altLang="en-US">
                <a:hlinkClick r:id="rId4" tooltip="https://developer.mozilla.org/zh-CN/docs/Web/API/Document_Object_Model/Introduction"/>
              </a:rPr>
              <a:t>https://developer.mozilla.org/zh-CN/docs/Web/API/Document_Object_Model/Introduction</a:t>
            </a:r>
            <a:endParaRPr lang="zh-CN" altLang="en-US"/>
          </a:p>
        </p:txBody>
      </p:sp>
    </p:spTree>
    <p:extLst>
      <p:ext uri="{BB962C8B-B14F-4D97-AF65-F5344CB8AC3E}">
        <p14:creationId xmlns:p14="http://schemas.microsoft.com/office/powerpoint/2010/main" val="391651535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19BC14-7F69-0A42-BDC5-2E9610DF30B2}"/>
              </a:ext>
            </a:extLst>
          </p:cNvPr>
          <p:cNvSpPr>
            <a:spLocks noGrp="1"/>
          </p:cNvSpPr>
          <p:nvPr>
            <p:ph type="ctrTitle"/>
          </p:nvPr>
        </p:nvSpPr>
        <p:spPr>
          <a:xfrm>
            <a:off x="9487711" y="448455"/>
            <a:ext cx="2471542" cy="385445"/>
          </a:xfrm>
        </p:spPr>
        <p:txBody>
          <a:bodyPr/>
          <a:lstStyle/>
          <a:p>
            <a:r>
              <a:rPr kumimoji="1" lang="en-US" altLang="zh-CN" dirty="0"/>
              <a:t>JavaScript</a:t>
            </a:r>
            <a:r>
              <a:rPr kumimoji="1" lang="zh-CN" altLang="en-US" dirty="0"/>
              <a:t>浏览器编程</a:t>
            </a:r>
          </a:p>
        </p:txBody>
      </p:sp>
      <p:sp>
        <p:nvSpPr>
          <p:cNvPr id="10" name="文本占位符 9">
            <a:extLst>
              <a:ext uri="{FF2B5EF4-FFF2-40B4-BE49-F238E27FC236}">
                <a16:creationId xmlns:a16="http://schemas.microsoft.com/office/drawing/2014/main" id="{B579052B-739C-F14E-9CAA-0B5ED8AF4E3B}"/>
              </a:ext>
            </a:extLst>
          </p:cNvPr>
          <p:cNvSpPr>
            <a:spLocks noGrp="1"/>
          </p:cNvSpPr>
          <p:nvPr>
            <p:ph type="body" sz="quarter" idx="10"/>
          </p:nvPr>
        </p:nvSpPr>
        <p:spPr/>
        <p:txBody>
          <a:bodyPr/>
          <a:lstStyle/>
          <a:p>
            <a:r>
              <a:rPr lang="zh-CN" altLang="en-US" dirty="0"/>
              <a:t>事件</a:t>
            </a:r>
          </a:p>
        </p:txBody>
      </p:sp>
      <p:sp>
        <p:nvSpPr>
          <p:cNvPr id="11" name="文本占位符 10">
            <a:extLst>
              <a:ext uri="{FF2B5EF4-FFF2-40B4-BE49-F238E27FC236}">
                <a16:creationId xmlns:a16="http://schemas.microsoft.com/office/drawing/2014/main" id="{D89A058C-5EA5-7841-9B23-082A326A5F3F}"/>
              </a:ext>
            </a:extLst>
          </p:cNvPr>
          <p:cNvSpPr>
            <a:spLocks noGrp="1"/>
          </p:cNvSpPr>
          <p:nvPr>
            <p:ph type="body" sz="quarter" idx="11"/>
          </p:nvPr>
        </p:nvSpPr>
        <p:spPr>
          <a:xfrm>
            <a:off x="655637" y="904875"/>
            <a:ext cx="8521020" cy="538163"/>
          </a:xfrm>
        </p:spPr>
        <p:txBody>
          <a:bodyPr/>
          <a:lstStyle/>
          <a:p>
            <a:r>
              <a:rPr lang="en-US" altLang="zh-CN" dirty="0"/>
              <a:t>Event</a:t>
            </a:r>
            <a:r>
              <a:rPr lang="zh-CN" altLang="en-US" dirty="0"/>
              <a:t> 对象的方法 </a:t>
            </a:r>
            <a:r>
              <a:rPr lang="en-US" altLang="zh-CN" dirty="0"/>
              <a:t>–</a:t>
            </a:r>
            <a:r>
              <a:rPr lang="zh-CN" altLang="en-US" dirty="0"/>
              <a:t> 停止事件传播</a:t>
            </a:r>
          </a:p>
        </p:txBody>
      </p:sp>
      <p:sp>
        <p:nvSpPr>
          <p:cNvPr id="12" name="文本占位符 11">
            <a:extLst>
              <a:ext uri="{FF2B5EF4-FFF2-40B4-BE49-F238E27FC236}">
                <a16:creationId xmlns:a16="http://schemas.microsoft.com/office/drawing/2014/main" id="{EC2BE6E5-A0D2-0349-805C-49FA20BEF097}"/>
              </a:ext>
            </a:extLst>
          </p:cNvPr>
          <p:cNvSpPr>
            <a:spLocks noGrp="1"/>
          </p:cNvSpPr>
          <p:nvPr>
            <p:ph type="body" sz="quarter" idx="12"/>
          </p:nvPr>
        </p:nvSpPr>
        <p:spPr>
          <a:xfrm>
            <a:off x="637470" y="440406"/>
            <a:ext cx="464183" cy="344919"/>
          </a:xfrm>
        </p:spPr>
        <p:txBody>
          <a:bodyPr>
            <a:normAutofit fontScale="92500" lnSpcReduction="20000"/>
          </a:bodyPr>
          <a:lstStyle/>
          <a:p>
            <a:r>
              <a:rPr lang="en-US" altLang="zh-CN" dirty="0"/>
              <a:t>2</a:t>
            </a:r>
            <a:endParaRPr lang="zh-CN" altLang="en-US" dirty="0"/>
          </a:p>
        </p:txBody>
      </p:sp>
      <p:sp>
        <p:nvSpPr>
          <p:cNvPr id="18" name="内容占位符 7">
            <a:extLst>
              <a:ext uri="{FF2B5EF4-FFF2-40B4-BE49-F238E27FC236}">
                <a16:creationId xmlns:a16="http://schemas.microsoft.com/office/drawing/2014/main" id="{026FFBBC-8C36-4944-A521-F0CF42BB6ADA}"/>
              </a:ext>
            </a:extLst>
          </p:cNvPr>
          <p:cNvSpPr>
            <a:spLocks noGrp="1"/>
          </p:cNvSpPr>
          <p:nvPr>
            <p:ph sz="half" idx="1"/>
          </p:nvPr>
        </p:nvSpPr>
        <p:spPr>
          <a:xfrm>
            <a:off x="889088" y="1610072"/>
            <a:ext cx="10683152" cy="4882987"/>
          </a:xfrm>
        </p:spPr>
        <p:txBody>
          <a:bodyPr>
            <a:noAutofit/>
          </a:bodyPr>
          <a:lstStyle/>
          <a:p>
            <a:r>
              <a:rPr lang="en-US" altLang="zh-CN" sz="1600" dirty="0" err="1"/>
              <a:t>stopPropagation</a:t>
            </a:r>
            <a:r>
              <a:rPr lang="en-US" altLang="zh-CN" sz="1600" dirty="0"/>
              <a:t>()</a:t>
            </a:r>
            <a:r>
              <a:rPr lang="zh-CN" altLang="en-US" sz="1600" dirty="0"/>
              <a:t>：用于取消所有后续事件捕获或事件冒泡。</a:t>
            </a:r>
            <a:endParaRPr lang="en-US" altLang="zh-CN" sz="1600" dirty="0"/>
          </a:p>
          <a:p>
            <a:r>
              <a:rPr lang="en-US" altLang="zh-CN" sz="1600" dirty="0" err="1"/>
              <a:t>stopImmediatePropagation</a:t>
            </a:r>
            <a:r>
              <a:rPr lang="en-US" altLang="zh-CN" sz="1600" dirty="0"/>
              <a:t>()</a:t>
            </a:r>
            <a:r>
              <a:rPr lang="zh-CN" altLang="en-US" sz="1600" dirty="0"/>
              <a:t>：用于取消所有后续事件捕获或事件冒泡，并阻止调用任何后续事件处理程序</a:t>
            </a:r>
            <a:endParaRPr lang="en-US" altLang="zh-CN" sz="1600" dirty="0"/>
          </a:p>
          <a:p>
            <a:pPr lvl="1"/>
            <a:r>
              <a:rPr lang="zh-CN" altLang="en-US" sz="1400" dirty="0"/>
              <a:t>适用于绑定了多个事件处理程序</a:t>
            </a:r>
            <a:endParaRPr lang="en-US" altLang="zh-CN" sz="1400" dirty="0"/>
          </a:p>
        </p:txBody>
      </p:sp>
    </p:spTree>
    <p:extLst>
      <p:ext uri="{BB962C8B-B14F-4D97-AF65-F5344CB8AC3E}">
        <p14:creationId xmlns:p14="http://schemas.microsoft.com/office/powerpoint/2010/main" val="179927312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19BC14-7F69-0A42-BDC5-2E9610DF30B2}"/>
              </a:ext>
            </a:extLst>
          </p:cNvPr>
          <p:cNvSpPr>
            <a:spLocks noGrp="1"/>
          </p:cNvSpPr>
          <p:nvPr>
            <p:ph type="ctrTitle"/>
          </p:nvPr>
        </p:nvSpPr>
        <p:spPr>
          <a:xfrm>
            <a:off x="9487711" y="448455"/>
            <a:ext cx="2471542" cy="385445"/>
          </a:xfrm>
        </p:spPr>
        <p:txBody>
          <a:bodyPr/>
          <a:lstStyle/>
          <a:p>
            <a:r>
              <a:rPr kumimoji="1" lang="en-US" altLang="zh-CN" dirty="0"/>
              <a:t>JavaScript</a:t>
            </a:r>
            <a:r>
              <a:rPr kumimoji="1" lang="zh-CN" altLang="en-US" dirty="0"/>
              <a:t>浏览器编程</a:t>
            </a:r>
          </a:p>
        </p:txBody>
      </p:sp>
      <p:sp>
        <p:nvSpPr>
          <p:cNvPr id="10" name="文本占位符 9">
            <a:extLst>
              <a:ext uri="{FF2B5EF4-FFF2-40B4-BE49-F238E27FC236}">
                <a16:creationId xmlns:a16="http://schemas.microsoft.com/office/drawing/2014/main" id="{B579052B-739C-F14E-9CAA-0B5ED8AF4E3B}"/>
              </a:ext>
            </a:extLst>
          </p:cNvPr>
          <p:cNvSpPr>
            <a:spLocks noGrp="1"/>
          </p:cNvSpPr>
          <p:nvPr>
            <p:ph type="body" sz="quarter" idx="10"/>
          </p:nvPr>
        </p:nvSpPr>
        <p:spPr/>
        <p:txBody>
          <a:bodyPr/>
          <a:lstStyle/>
          <a:p>
            <a:r>
              <a:rPr lang="zh-CN" altLang="en-US" dirty="0"/>
              <a:t>事件</a:t>
            </a:r>
          </a:p>
        </p:txBody>
      </p:sp>
      <p:sp>
        <p:nvSpPr>
          <p:cNvPr id="11" name="文本占位符 10">
            <a:extLst>
              <a:ext uri="{FF2B5EF4-FFF2-40B4-BE49-F238E27FC236}">
                <a16:creationId xmlns:a16="http://schemas.microsoft.com/office/drawing/2014/main" id="{D89A058C-5EA5-7841-9B23-082A326A5F3F}"/>
              </a:ext>
            </a:extLst>
          </p:cNvPr>
          <p:cNvSpPr>
            <a:spLocks noGrp="1"/>
          </p:cNvSpPr>
          <p:nvPr>
            <p:ph type="body" sz="quarter" idx="11"/>
          </p:nvPr>
        </p:nvSpPr>
        <p:spPr>
          <a:xfrm>
            <a:off x="655637" y="904875"/>
            <a:ext cx="7982525" cy="538163"/>
          </a:xfrm>
        </p:spPr>
        <p:txBody>
          <a:bodyPr/>
          <a:lstStyle/>
          <a:p>
            <a:r>
              <a:rPr lang="zh-CN" altLang="en-US" dirty="0"/>
              <a:t>事件委托</a:t>
            </a:r>
          </a:p>
        </p:txBody>
      </p:sp>
      <p:sp>
        <p:nvSpPr>
          <p:cNvPr id="12" name="文本占位符 11">
            <a:extLst>
              <a:ext uri="{FF2B5EF4-FFF2-40B4-BE49-F238E27FC236}">
                <a16:creationId xmlns:a16="http://schemas.microsoft.com/office/drawing/2014/main" id="{EC2BE6E5-A0D2-0349-805C-49FA20BEF097}"/>
              </a:ext>
            </a:extLst>
          </p:cNvPr>
          <p:cNvSpPr>
            <a:spLocks noGrp="1"/>
          </p:cNvSpPr>
          <p:nvPr>
            <p:ph type="body" sz="quarter" idx="12"/>
          </p:nvPr>
        </p:nvSpPr>
        <p:spPr>
          <a:xfrm>
            <a:off x="637470" y="440406"/>
            <a:ext cx="464183" cy="344919"/>
          </a:xfrm>
        </p:spPr>
        <p:txBody>
          <a:bodyPr>
            <a:normAutofit fontScale="92500" lnSpcReduction="20000"/>
          </a:bodyPr>
          <a:lstStyle/>
          <a:p>
            <a:r>
              <a:rPr lang="en-US" altLang="zh-CN" dirty="0"/>
              <a:t>2</a:t>
            </a:r>
            <a:endParaRPr lang="zh-CN" altLang="en-US" dirty="0"/>
          </a:p>
        </p:txBody>
      </p:sp>
      <p:sp>
        <p:nvSpPr>
          <p:cNvPr id="18" name="内容占位符 7">
            <a:extLst>
              <a:ext uri="{FF2B5EF4-FFF2-40B4-BE49-F238E27FC236}">
                <a16:creationId xmlns:a16="http://schemas.microsoft.com/office/drawing/2014/main" id="{026FFBBC-8C36-4944-A521-F0CF42BB6ADA}"/>
              </a:ext>
            </a:extLst>
          </p:cNvPr>
          <p:cNvSpPr>
            <a:spLocks noGrp="1"/>
          </p:cNvSpPr>
          <p:nvPr>
            <p:ph sz="half" idx="1"/>
          </p:nvPr>
        </p:nvSpPr>
        <p:spPr>
          <a:xfrm>
            <a:off x="462368" y="1620232"/>
            <a:ext cx="11207118" cy="4882987"/>
          </a:xfrm>
        </p:spPr>
        <p:txBody>
          <a:bodyPr>
            <a:noAutofit/>
          </a:bodyPr>
          <a:lstStyle/>
          <a:p>
            <a:r>
              <a:rPr lang="zh-CN" altLang="en-US" dirty="0"/>
              <a:t>由于事件会在冒泡阶段向上传播到父节点，因此可以把子节点的监听函数定义在父节点上，由父节点的监听函数统一处理多个子元素的事件。这种方法叫做事件代理或叫事件委托（</a:t>
            </a:r>
            <a:r>
              <a:rPr lang="en-US" altLang="zh-CN" dirty="0"/>
              <a:t>Event Delegation</a:t>
            </a:r>
            <a:r>
              <a:rPr lang="zh-CN" altLang="en-US" dirty="0"/>
              <a:t>）。</a:t>
            </a:r>
            <a:endParaRPr lang="en-US" altLang="zh-CN" dirty="0"/>
          </a:p>
          <a:p>
            <a:pPr lvl="1"/>
            <a:r>
              <a:rPr lang="zh-CN" altLang="en-US" dirty="0"/>
              <a:t>诀窍：根据</a:t>
            </a:r>
            <a:r>
              <a:rPr lang="en-US" altLang="zh-CN" dirty="0" err="1"/>
              <a:t>event.target</a:t>
            </a:r>
            <a:r>
              <a:rPr lang="zh-CN" altLang="en-US" dirty="0"/>
              <a:t> 判断事件目标</a:t>
            </a:r>
            <a:endParaRPr lang="en-US" altLang="zh-CN" dirty="0"/>
          </a:p>
          <a:p>
            <a:r>
              <a:rPr lang="zh-CN" altLang="en-US" dirty="0"/>
              <a:t>优点</a:t>
            </a:r>
            <a:endParaRPr lang="en-US" altLang="zh-CN" sz="1100" dirty="0"/>
          </a:p>
          <a:p>
            <a:pPr lvl="1"/>
            <a:r>
              <a:rPr lang="zh-CN" altLang="en-US" dirty="0"/>
              <a:t>减少内存消耗，提高性能</a:t>
            </a:r>
          </a:p>
          <a:p>
            <a:pPr lvl="1"/>
            <a:r>
              <a:rPr lang="zh-CN" altLang="en-US" dirty="0"/>
              <a:t>动态绑定事件</a:t>
            </a:r>
            <a:br>
              <a:rPr lang="zh-CN" altLang="en-US" dirty="0"/>
            </a:br>
            <a:endParaRPr lang="zh-CN" altLang="en-US" dirty="0"/>
          </a:p>
        </p:txBody>
      </p:sp>
    </p:spTree>
    <p:extLst>
      <p:ext uri="{BB962C8B-B14F-4D97-AF65-F5344CB8AC3E}">
        <p14:creationId xmlns:p14="http://schemas.microsoft.com/office/powerpoint/2010/main" val="204069100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19BC14-7F69-0A42-BDC5-2E9610DF30B2}"/>
              </a:ext>
            </a:extLst>
          </p:cNvPr>
          <p:cNvSpPr>
            <a:spLocks noGrp="1"/>
          </p:cNvSpPr>
          <p:nvPr>
            <p:ph type="ctrTitle"/>
          </p:nvPr>
        </p:nvSpPr>
        <p:spPr>
          <a:xfrm>
            <a:off x="9487711" y="448455"/>
            <a:ext cx="2471542" cy="385445"/>
          </a:xfrm>
        </p:spPr>
        <p:txBody>
          <a:bodyPr/>
          <a:lstStyle/>
          <a:p>
            <a:r>
              <a:rPr kumimoji="1" lang="en-US" altLang="zh-CN" dirty="0"/>
              <a:t>JavaScript</a:t>
            </a:r>
            <a:r>
              <a:rPr kumimoji="1" lang="zh-CN" altLang="en-US" dirty="0"/>
              <a:t>浏览器编程</a:t>
            </a:r>
          </a:p>
        </p:txBody>
      </p:sp>
      <p:sp>
        <p:nvSpPr>
          <p:cNvPr id="10" name="文本占位符 9">
            <a:extLst>
              <a:ext uri="{FF2B5EF4-FFF2-40B4-BE49-F238E27FC236}">
                <a16:creationId xmlns:a16="http://schemas.microsoft.com/office/drawing/2014/main" id="{B579052B-739C-F14E-9CAA-0B5ED8AF4E3B}"/>
              </a:ext>
            </a:extLst>
          </p:cNvPr>
          <p:cNvSpPr>
            <a:spLocks noGrp="1"/>
          </p:cNvSpPr>
          <p:nvPr>
            <p:ph type="body" sz="quarter" idx="10"/>
          </p:nvPr>
        </p:nvSpPr>
        <p:spPr/>
        <p:txBody>
          <a:bodyPr/>
          <a:lstStyle/>
          <a:p>
            <a:r>
              <a:rPr lang="zh-CN" altLang="en-US" dirty="0"/>
              <a:t>事件</a:t>
            </a:r>
          </a:p>
        </p:txBody>
      </p:sp>
      <p:sp>
        <p:nvSpPr>
          <p:cNvPr id="11" name="文本占位符 10">
            <a:extLst>
              <a:ext uri="{FF2B5EF4-FFF2-40B4-BE49-F238E27FC236}">
                <a16:creationId xmlns:a16="http://schemas.microsoft.com/office/drawing/2014/main" id="{D89A058C-5EA5-7841-9B23-082A326A5F3F}"/>
              </a:ext>
            </a:extLst>
          </p:cNvPr>
          <p:cNvSpPr>
            <a:spLocks noGrp="1"/>
          </p:cNvSpPr>
          <p:nvPr>
            <p:ph type="body" sz="quarter" idx="11"/>
          </p:nvPr>
        </p:nvSpPr>
        <p:spPr>
          <a:xfrm>
            <a:off x="655637" y="904875"/>
            <a:ext cx="7982525" cy="538163"/>
          </a:xfrm>
        </p:spPr>
        <p:txBody>
          <a:bodyPr/>
          <a:lstStyle/>
          <a:p>
            <a:r>
              <a:rPr lang="zh-CN" altLang="en-US" dirty="0"/>
              <a:t>事件类型 </a:t>
            </a:r>
            <a:r>
              <a:rPr lang="en-US" altLang="zh-CN" dirty="0"/>
              <a:t>-</a:t>
            </a:r>
            <a:r>
              <a:rPr lang="zh-CN" altLang="en-US"/>
              <a:t>鼠标事件</a:t>
            </a:r>
            <a:endParaRPr lang="zh-CN" altLang="en-US" dirty="0"/>
          </a:p>
        </p:txBody>
      </p:sp>
      <p:sp>
        <p:nvSpPr>
          <p:cNvPr id="12" name="文本占位符 11">
            <a:extLst>
              <a:ext uri="{FF2B5EF4-FFF2-40B4-BE49-F238E27FC236}">
                <a16:creationId xmlns:a16="http://schemas.microsoft.com/office/drawing/2014/main" id="{EC2BE6E5-A0D2-0349-805C-49FA20BEF097}"/>
              </a:ext>
            </a:extLst>
          </p:cNvPr>
          <p:cNvSpPr>
            <a:spLocks noGrp="1"/>
          </p:cNvSpPr>
          <p:nvPr>
            <p:ph type="body" sz="quarter" idx="12"/>
          </p:nvPr>
        </p:nvSpPr>
        <p:spPr>
          <a:xfrm>
            <a:off x="637470" y="440406"/>
            <a:ext cx="464183" cy="344919"/>
          </a:xfrm>
        </p:spPr>
        <p:txBody>
          <a:bodyPr>
            <a:normAutofit fontScale="92500" lnSpcReduction="20000"/>
          </a:bodyPr>
          <a:lstStyle/>
          <a:p>
            <a:r>
              <a:rPr lang="en-US" altLang="zh-CN" dirty="0"/>
              <a:t>2</a:t>
            </a:r>
            <a:endParaRPr lang="zh-CN" altLang="en-US" dirty="0"/>
          </a:p>
        </p:txBody>
      </p:sp>
      <p:sp>
        <p:nvSpPr>
          <p:cNvPr id="18" name="内容占位符 7">
            <a:extLst>
              <a:ext uri="{FF2B5EF4-FFF2-40B4-BE49-F238E27FC236}">
                <a16:creationId xmlns:a16="http://schemas.microsoft.com/office/drawing/2014/main" id="{026FFBBC-8C36-4944-A521-F0CF42BB6ADA}"/>
              </a:ext>
            </a:extLst>
          </p:cNvPr>
          <p:cNvSpPr>
            <a:spLocks noGrp="1"/>
          </p:cNvSpPr>
          <p:nvPr>
            <p:ph sz="half" idx="1"/>
          </p:nvPr>
        </p:nvSpPr>
        <p:spPr>
          <a:xfrm>
            <a:off x="462368" y="1620232"/>
            <a:ext cx="10967632" cy="4882987"/>
          </a:xfrm>
        </p:spPr>
        <p:txBody>
          <a:bodyPr>
            <a:noAutofit/>
          </a:bodyPr>
          <a:lstStyle/>
          <a:p>
            <a:r>
              <a:rPr lang="zh-CN" altLang="en-US" sz="1600"/>
              <a:t>鼠标（继承</a:t>
            </a:r>
            <a:r>
              <a:rPr lang="en-US" altLang="zh-CN" sz="1600"/>
              <a:t>MouseEvent</a:t>
            </a:r>
            <a:r>
              <a:rPr lang="zh-CN" altLang="en-US" sz="1600"/>
              <a:t>接口）</a:t>
            </a:r>
            <a:endParaRPr lang="en-US" altLang="zh-CN" sz="1600"/>
          </a:p>
          <a:p>
            <a:pPr lvl="1"/>
            <a:r>
              <a:rPr lang="en-US" altLang="zh-CN" sz="1400" b="1"/>
              <a:t>click</a:t>
            </a:r>
            <a:r>
              <a:rPr lang="zh-CN" altLang="en-US" sz="1400"/>
              <a:t>：按下鼠标（通常是按下主按钮）时触发。</a:t>
            </a:r>
          </a:p>
          <a:p>
            <a:pPr lvl="1"/>
            <a:r>
              <a:rPr lang="en-US" altLang="zh-CN" sz="1400" b="1"/>
              <a:t>dblclick</a:t>
            </a:r>
            <a:r>
              <a:rPr lang="zh-CN" altLang="en-US" sz="1400"/>
              <a:t>：在同一个元素上双击鼠标时触发。</a:t>
            </a:r>
          </a:p>
          <a:p>
            <a:pPr lvl="1"/>
            <a:r>
              <a:rPr lang="en-US" altLang="zh-CN" sz="1400" b="1"/>
              <a:t>mousedown</a:t>
            </a:r>
            <a:r>
              <a:rPr lang="zh-CN" altLang="en-US" sz="1400"/>
              <a:t>：按下鼠标键时触发。</a:t>
            </a:r>
          </a:p>
          <a:p>
            <a:pPr lvl="1"/>
            <a:r>
              <a:rPr lang="en-US" altLang="zh-CN" sz="1400" b="1"/>
              <a:t>mouseup</a:t>
            </a:r>
            <a:r>
              <a:rPr lang="zh-CN" altLang="en-US" sz="1400"/>
              <a:t>：释放按下的鼠标键时触发。</a:t>
            </a:r>
          </a:p>
          <a:p>
            <a:pPr lvl="1"/>
            <a:r>
              <a:rPr lang="en-US" altLang="zh-CN" sz="1400" b="1"/>
              <a:t>mousemove</a:t>
            </a:r>
            <a:r>
              <a:rPr lang="zh-CN" altLang="en-US" sz="1400"/>
              <a:t>：当鼠标在一个节点内部移动时触发。当鼠标持续移动时，该事件会连续触发。为了避免性能问题，建议对该事件的监听函数做一些限定，比如限定一段时间内只能运行一次。</a:t>
            </a:r>
          </a:p>
          <a:p>
            <a:pPr lvl="1"/>
            <a:r>
              <a:rPr lang="en-US" altLang="zh-CN" sz="1400" b="1"/>
              <a:t>mouseenter</a:t>
            </a:r>
            <a:r>
              <a:rPr lang="zh-CN" altLang="en-US" sz="1400"/>
              <a:t>：鼠标进入一个节点时触发，进入子节点不会触发这个事件。</a:t>
            </a:r>
          </a:p>
          <a:p>
            <a:pPr lvl="1"/>
            <a:r>
              <a:rPr lang="en-US" altLang="zh-CN" sz="1400" b="1"/>
              <a:t>mouseover</a:t>
            </a:r>
            <a:r>
              <a:rPr lang="zh-CN" altLang="en-US" sz="1400"/>
              <a:t>：鼠标进入一个节点时触发，进入子节点会再一次触发这个事件。</a:t>
            </a:r>
          </a:p>
          <a:p>
            <a:pPr lvl="1"/>
            <a:r>
              <a:rPr lang="en-US" altLang="zh-CN" sz="1400" b="1"/>
              <a:t>mouseout</a:t>
            </a:r>
            <a:r>
              <a:rPr lang="zh-CN" altLang="en-US" sz="1400"/>
              <a:t>：鼠标离开一个节点时触发，离开父节点也会触发这个事件。</a:t>
            </a:r>
          </a:p>
          <a:p>
            <a:pPr lvl="1"/>
            <a:r>
              <a:rPr lang="en-US" altLang="zh-CN" sz="1400" b="1"/>
              <a:t>mouseleave</a:t>
            </a:r>
            <a:r>
              <a:rPr lang="zh-CN" altLang="en-US" sz="1400"/>
              <a:t>：鼠标离开一个节点时触发，离开父节点不会触发这个事件。</a:t>
            </a:r>
          </a:p>
          <a:p>
            <a:pPr lvl="1"/>
            <a:r>
              <a:rPr lang="en-US" altLang="zh-CN" sz="1400" b="1"/>
              <a:t>contextmenu</a:t>
            </a:r>
            <a:r>
              <a:rPr lang="zh-CN" altLang="en-US" sz="1400"/>
              <a:t>：按下鼠标右键时（上下文菜单出现前）触发，或者按下“上下文菜单键”时触发。</a:t>
            </a:r>
          </a:p>
          <a:p>
            <a:pPr lvl="1"/>
            <a:r>
              <a:rPr lang="en-US" altLang="zh-CN" sz="1400" b="1"/>
              <a:t>wheel</a:t>
            </a:r>
            <a:r>
              <a:rPr lang="zh-CN" altLang="en-US" sz="1400"/>
              <a:t>：滚动鼠标的滚轮时触发，该事件继承的是</a:t>
            </a:r>
            <a:r>
              <a:rPr lang="en-US" altLang="zh-CN" sz="1400" b="1"/>
              <a:t>WheelEvent</a:t>
            </a:r>
            <a:r>
              <a:rPr lang="zh-CN" altLang="en-US" sz="1400"/>
              <a:t>接口。</a:t>
            </a:r>
            <a:endParaRPr lang="zh-CN" altLang="en-US" sz="1600"/>
          </a:p>
        </p:txBody>
      </p:sp>
    </p:spTree>
    <p:extLst>
      <p:ext uri="{BB962C8B-B14F-4D97-AF65-F5344CB8AC3E}">
        <p14:creationId xmlns:p14="http://schemas.microsoft.com/office/powerpoint/2010/main" val="246990673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19BC14-7F69-0A42-BDC5-2E9610DF30B2}"/>
              </a:ext>
            </a:extLst>
          </p:cNvPr>
          <p:cNvSpPr>
            <a:spLocks noGrp="1"/>
          </p:cNvSpPr>
          <p:nvPr>
            <p:ph type="ctrTitle"/>
          </p:nvPr>
        </p:nvSpPr>
        <p:spPr>
          <a:xfrm>
            <a:off x="9487711" y="448455"/>
            <a:ext cx="2471542" cy="385445"/>
          </a:xfrm>
        </p:spPr>
        <p:txBody>
          <a:bodyPr/>
          <a:lstStyle/>
          <a:p>
            <a:r>
              <a:rPr kumimoji="1" lang="en-US" altLang="zh-CN" dirty="0"/>
              <a:t>JavaScript</a:t>
            </a:r>
            <a:r>
              <a:rPr kumimoji="1" lang="zh-CN" altLang="en-US" dirty="0"/>
              <a:t>浏览器编程</a:t>
            </a:r>
          </a:p>
        </p:txBody>
      </p:sp>
      <p:sp>
        <p:nvSpPr>
          <p:cNvPr id="10" name="文本占位符 9">
            <a:extLst>
              <a:ext uri="{FF2B5EF4-FFF2-40B4-BE49-F238E27FC236}">
                <a16:creationId xmlns:a16="http://schemas.microsoft.com/office/drawing/2014/main" id="{B579052B-739C-F14E-9CAA-0B5ED8AF4E3B}"/>
              </a:ext>
            </a:extLst>
          </p:cNvPr>
          <p:cNvSpPr>
            <a:spLocks noGrp="1"/>
          </p:cNvSpPr>
          <p:nvPr>
            <p:ph type="body" sz="quarter" idx="10"/>
          </p:nvPr>
        </p:nvSpPr>
        <p:spPr/>
        <p:txBody>
          <a:bodyPr/>
          <a:lstStyle/>
          <a:p>
            <a:r>
              <a:rPr lang="zh-CN" altLang="en-US" dirty="0"/>
              <a:t>事件</a:t>
            </a:r>
          </a:p>
        </p:txBody>
      </p:sp>
      <p:sp>
        <p:nvSpPr>
          <p:cNvPr id="11" name="文本占位符 10">
            <a:extLst>
              <a:ext uri="{FF2B5EF4-FFF2-40B4-BE49-F238E27FC236}">
                <a16:creationId xmlns:a16="http://schemas.microsoft.com/office/drawing/2014/main" id="{D89A058C-5EA5-7841-9B23-082A326A5F3F}"/>
              </a:ext>
            </a:extLst>
          </p:cNvPr>
          <p:cNvSpPr>
            <a:spLocks noGrp="1"/>
          </p:cNvSpPr>
          <p:nvPr>
            <p:ph type="body" sz="quarter" idx="11"/>
          </p:nvPr>
        </p:nvSpPr>
        <p:spPr>
          <a:xfrm>
            <a:off x="655637" y="904875"/>
            <a:ext cx="7982525" cy="538163"/>
          </a:xfrm>
        </p:spPr>
        <p:txBody>
          <a:bodyPr/>
          <a:lstStyle/>
          <a:p>
            <a:r>
              <a:rPr lang="zh-CN" altLang="en-US" dirty="0"/>
              <a:t>事件类型 </a:t>
            </a:r>
            <a:r>
              <a:rPr lang="en-US" altLang="zh-CN" dirty="0"/>
              <a:t>-</a:t>
            </a:r>
            <a:r>
              <a:rPr lang="zh-CN" altLang="en-US"/>
              <a:t>键盘事件</a:t>
            </a:r>
            <a:endParaRPr lang="zh-CN" altLang="en-US" dirty="0"/>
          </a:p>
        </p:txBody>
      </p:sp>
      <p:sp>
        <p:nvSpPr>
          <p:cNvPr id="12" name="文本占位符 11">
            <a:extLst>
              <a:ext uri="{FF2B5EF4-FFF2-40B4-BE49-F238E27FC236}">
                <a16:creationId xmlns:a16="http://schemas.microsoft.com/office/drawing/2014/main" id="{EC2BE6E5-A0D2-0349-805C-49FA20BEF097}"/>
              </a:ext>
            </a:extLst>
          </p:cNvPr>
          <p:cNvSpPr>
            <a:spLocks noGrp="1"/>
          </p:cNvSpPr>
          <p:nvPr>
            <p:ph type="body" sz="quarter" idx="12"/>
          </p:nvPr>
        </p:nvSpPr>
        <p:spPr>
          <a:xfrm>
            <a:off x="637470" y="440406"/>
            <a:ext cx="464183" cy="344919"/>
          </a:xfrm>
        </p:spPr>
        <p:txBody>
          <a:bodyPr>
            <a:normAutofit fontScale="92500" lnSpcReduction="20000"/>
          </a:bodyPr>
          <a:lstStyle/>
          <a:p>
            <a:r>
              <a:rPr lang="en-US" altLang="zh-CN" dirty="0"/>
              <a:t>2</a:t>
            </a:r>
            <a:endParaRPr lang="zh-CN" altLang="en-US" dirty="0"/>
          </a:p>
        </p:txBody>
      </p:sp>
      <p:sp>
        <p:nvSpPr>
          <p:cNvPr id="18" name="内容占位符 7">
            <a:extLst>
              <a:ext uri="{FF2B5EF4-FFF2-40B4-BE49-F238E27FC236}">
                <a16:creationId xmlns:a16="http://schemas.microsoft.com/office/drawing/2014/main" id="{026FFBBC-8C36-4944-A521-F0CF42BB6ADA}"/>
              </a:ext>
            </a:extLst>
          </p:cNvPr>
          <p:cNvSpPr>
            <a:spLocks noGrp="1"/>
          </p:cNvSpPr>
          <p:nvPr>
            <p:ph sz="half" idx="1"/>
          </p:nvPr>
        </p:nvSpPr>
        <p:spPr>
          <a:xfrm>
            <a:off x="462368" y="1609346"/>
            <a:ext cx="10967632" cy="4882987"/>
          </a:xfrm>
        </p:spPr>
        <p:txBody>
          <a:bodyPr>
            <a:noAutofit/>
          </a:bodyPr>
          <a:lstStyle/>
          <a:p>
            <a:r>
              <a:rPr lang="zh-CN" altLang="en-US"/>
              <a:t>键盘与输入事件（继承</a:t>
            </a:r>
            <a:r>
              <a:rPr lang="en-US" altLang="zh-CN"/>
              <a:t>KeyboardEvent</a:t>
            </a:r>
            <a:r>
              <a:rPr lang="zh-CN" altLang="en-US"/>
              <a:t>接口）</a:t>
            </a:r>
          </a:p>
          <a:p>
            <a:pPr lvl="1"/>
            <a:r>
              <a:rPr lang="en-US" altLang="zh-CN"/>
              <a:t>keydown</a:t>
            </a:r>
            <a:r>
              <a:rPr lang="zh-CN" altLang="en-US"/>
              <a:t>，用户按下键盘上某个键时触发，而且持续按住会重复触发。</a:t>
            </a:r>
          </a:p>
          <a:p>
            <a:pPr lvl="1"/>
            <a:r>
              <a:rPr lang="en-US" altLang="zh-CN"/>
              <a:t>keypress</a:t>
            </a:r>
            <a:r>
              <a:rPr lang="zh-CN" altLang="en-US"/>
              <a:t>，用户按下键盘上某个键并产生字符时触发，而且持续按住会重复触发。</a:t>
            </a:r>
            <a:r>
              <a:rPr lang="en-US" altLang="zh-CN"/>
              <a:t>Esc</a:t>
            </a:r>
            <a:r>
              <a:rPr lang="zh-CN" altLang="en-US"/>
              <a:t>键也会触发这个事件。</a:t>
            </a:r>
            <a:r>
              <a:rPr lang="en-US" altLang="zh-CN"/>
              <a:t>DOM3 Events</a:t>
            </a:r>
            <a:r>
              <a:rPr lang="zh-CN" altLang="en-US"/>
              <a:t>废弃了</a:t>
            </a:r>
            <a:r>
              <a:rPr lang="en-US" altLang="zh-CN"/>
              <a:t>keypress</a:t>
            </a:r>
            <a:r>
              <a:rPr lang="zh-CN" altLang="en-US"/>
              <a:t>事件，而推荐</a:t>
            </a:r>
            <a:r>
              <a:rPr lang="en-US" altLang="zh-CN"/>
              <a:t>textInput</a:t>
            </a:r>
            <a:r>
              <a:rPr lang="zh-CN" altLang="en-US"/>
              <a:t>事件。</a:t>
            </a:r>
          </a:p>
          <a:p>
            <a:pPr lvl="1"/>
            <a:r>
              <a:rPr lang="en-US" altLang="zh-CN"/>
              <a:t>keyup</a:t>
            </a:r>
            <a:r>
              <a:rPr lang="zh-CN" altLang="en-US"/>
              <a:t>，用户释放键盘上某个键时触发。</a:t>
            </a:r>
            <a:endParaRPr lang="en-US" altLang="zh-CN"/>
          </a:p>
          <a:p>
            <a:pPr lvl="1"/>
            <a:r>
              <a:rPr lang="en-US" altLang="zh-CN" b="1"/>
              <a:t>textInput</a:t>
            </a:r>
            <a:r>
              <a:rPr lang="zh-CN" altLang="en-US" b="1"/>
              <a:t>事件</a:t>
            </a:r>
            <a:endParaRPr lang="zh-CN" altLang="en-US"/>
          </a:p>
        </p:txBody>
      </p:sp>
    </p:spTree>
    <p:extLst>
      <p:ext uri="{BB962C8B-B14F-4D97-AF65-F5344CB8AC3E}">
        <p14:creationId xmlns:p14="http://schemas.microsoft.com/office/powerpoint/2010/main" val="182114494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19BC14-7F69-0A42-BDC5-2E9610DF30B2}"/>
              </a:ext>
            </a:extLst>
          </p:cNvPr>
          <p:cNvSpPr>
            <a:spLocks noGrp="1"/>
          </p:cNvSpPr>
          <p:nvPr>
            <p:ph type="ctrTitle"/>
          </p:nvPr>
        </p:nvSpPr>
        <p:spPr>
          <a:xfrm>
            <a:off x="9487711" y="448455"/>
            <a:ext cx="2471542" cy="385445"/>
          </a:xfrm>
        </p:spPr>
        <p:txBody>
          <a:bodyPr/>
          <a:lstStyle/>
          <a:p>
            <a:r>
              <a:rPr kumimoji="1" lang="en-US" altLang="zh-CN" dirty="0"/>
              <a:t>JavaScript</a:t>
            </a:r>
            <a:r>
              <a:rPr kumimoji="1" lang="zh-CN" altLang="en-US" dirty="0"/>
              <a:t>浏览器编程</a:t>
            </a:r>
          </a:p>
        </p:txBody>
      </p:sp>
      <p:sp>
        <p:nvSpPr>
          <p:cNvPr id="10" name="文本占位符 9">
            <a:extLst>
              <a:ext uri="{FF2B5EF4-FFF2-40B4-BE49-F238E27FC236}">
                <a16:creationId xmlns:a16="http://schemas.microsoft.com/office/drawing/2014/main" id="{B579052B-739C-F14E-9CAA-0B5ED8AF4E3B}"/>
              </a:ext>
            </a:extLst>
          </p:cNvPr>
          <p:cNvSpPr>
            <a:spLocks noGrp="1"/>
          </p:cNvSpPr>
          <p:nvPr>
            <p:ph type="body" sz="quarter" idx="10"/>
          </p:nvPr>
        </p:nvSpPr>
        <p:spPr/>
        <p:txBody>
          <a:bodyPr/>
          <a:lstStyle/>
          <a:p>
            <a:r>
              <a:rPr lang="zh-CN" altLang="en-US" dirty="0"/>
              <a:t>事件</a:t>
            </a:r>
          </a:p>
        </p:txBody>
      </p:sp>
      <p:sp>
        <p:nvSpPr>
          <p:cNvPr id="11" name="文本占位符 10">
            <a:extLst>
              <a:ext uri="{FF2B5EF4-FFF2-40B4-BE49-F238E27FC236}">
                <a16:creationId xmlns:a16="http://schemas.microsoft.com/office/drawing/2014/main" id="{D89A058C-5EA5-7841-9B23-082A326A5F3F}"/>
              </a:ext>
            </a:extLst>
          </p:cNvPr>
          <p:cNvSpPr>
            <a:spLocks noGrp="1"/>
          </p:cNvSpPr>
          <p:nvPr>
            <p:ph type="body" sz="quarter" idx="11"/>
          </p:nvPr>
        </p:nvSpPr>
        <p:spPr>
          <a:xfrm>
            <a:off x="655637" y="904875"/>
            <a:ext cx="7982525" cy="538163"/>
          </a:xfrm>
        </p:spPr>
        <p:txBody>
          <a:bodyPr/>
          <a:lstStyle/>
          <a:p>
            <a:r>
              <a:rPr lang="zh-CN" altLang="en-US" dirty="0"/>
              <a:t>事件类型 </a:t>
            </a:r>
            <a:r>
              <a:rPr lang="en-US" altLang="zh-CN" dirty="0"/>
              <a:t>–</a:t>
            </a:r>
            <a:r>
              <a:rPr lang="zh-CN" altLang="en-US" dirty="0"/>
              <a:t> 资源事件</a:t>
            </a:r>
          </a:p>
        </p:txBody>
      </p:sp>
      <p:sp>
        <p:nvSpPr>
          <p:cNvPr id="12" name="文本占位符 11">
            <a:extLst>
              <a:ext uri="{FF2B5EF4-FFF2-40B4-BE49-F238E27FC236}">
                <a16:creationId xmlns:a16="http://schemas.microsoft.com/office/drawing/2014/main" id="{EC2BE6E5-A0D2-0349-805C-49FA20BEF097}"/>
              </a:ext>
            </a:extLst>
          </p:cNvPr>
          <p:cNvSpPr>
            <a:spLocks noGrp="1"/>
          </p:cNvSpPr>
          <p:nvPr>
            <p:ph type="body" sz="quarter" idx="12"/>
          </p:nvPr>
        </p:nvSpPr>
        <p:spPr>
          <a:xfrm>
            <a:off x="637470" y="440406"/>
            <a:ext cx="464183" cy="344919"/>
          </a:xfrm>
        </p:spPr>
        <p:txBody>
          <a:bodyPr>
            <a:normAutofit fontScale="92500" lnSpcReduction="20000"/>
          </a:bodyPr>
          <a:lstStyle/>
          <a:p>
            <a:r>
              <a:rPr lang="en-US" altLang="zh-CN" dirty="0"/>
              <a:t>2</a:t>
            </a:r>
            <a:endParaRPr lang="zh-CN" altLang="en-US" dirty="0"/>
          </a:p>
        </p:txBody>
      </p:sp>
      <p:sp>
        <p:nvSpPr>
          <p:cNvPr id="18" name="内容占位符 7">
            <a:extLst>
              <a:ext uri="{FF2B5EF4-FFF2-40B4-BE49-F238E27FC236}">
                <a16:creationId xmlns:a16="http://schemas.microsoft.com/office/drawing/2014/main" id="{026FFBBC-8C36-4944-A521-F0CF42BB6ADA}"/>
              </a:ext>
            </a:extLst>
          </p:cNvPr>
          <p:cNvSpPr>
            <a:spLocks noGrp="1"/>
          </p:cNvSpPr>
          <p:nvPr>
            <p:ph sz="half" idx="1"/>
          </p:nvPr>
        </p:nvSpPr>
        <p:spPr>
          <a:xfrm>
            <a:off x="462368" y="1620232"/>
            <a:ext cx="10967632" cy="4882987"/>
          </a:xfrm>
        </p:spPr>
        <p:txBody>
          <a:bodyPr>
            <a:noAutofit/>
          </a:bodyPr>
          <a:lstStyle/>
          <a:p>
            <a:r>
              <a:rPr lang="zh-CN" altLang="en-US" sz="1800"/>
              <a:t>资源事件</a:t>
            </a:r>
            <a:endParaRPr lang="en-US" altLang="zh-CN" sz="1800"/>
          </a:p>
          <a:p>
            <a:pPr lvl="1"/>
            <a:r>
              <a:rPr lang="en-US" altLang="zh-CN"/>
              <a:t>beforeunload</a:t>
            </a:r>
            <a:r>
              <a:rPr lang="zh-CN" altLang="en-US"/>
              <a:t>：在窗口、文档、各种资源将要卸载前触发。它可以用来防止用户不小心卸载资源。</a:t>
            </a:r>
            <a:endParaRPr lang="en-US" altLang="zh-CN"/>
          </a:p>
          <a:p>
            <a:pPr lvl="1"/>
            <a:r>
              <a:rPr lang="en-US" altLang="zh-CN"/>
              <a:t>unload</a:t>
            </a:r>
            <a:r>
              <a:rPr lang="zh-CN" altLang="en-US"/>
              <a:t>：在</a:t>
            </a:r>
            <a:r>
              <a:rPr lang="en-US" altLang="zh-CN"/>
              <a:t>window</a:t>
            </a:r>
            <a:r>
              <a:rPr lang="zh-CN" altLang="en-US"/>
              <a:t>上当页面完全卸载后触发，在</a:t>
            </a:r>
            <a:r>
              <a:rPr lang="en-US" altLang="zh-CN"/>
              <a:t>frameset</a:t>
            </a:r>
            <a:r>
              <a:rPr lang="zh-CN" altLang="en-US"/>
              <a:t>上当所有</a:t>
            </a:r>
            <a:r>
              <a:rPr lang="en-US" altLang="zh-CN"/>
              <a:t>frame</a:t>
            </a:r>
            <a:r>
              <a:rPr lang="zh-CN" altLang="en-US"/>
              <a:t>都卸载完成后触发，在</a:t>
            </a:r>
            <a:r>
              <a:rPr lang="en-US" altLang="zh-CN"/>
              <a:t>object</a:t>
            </a:r>
            <a:r>
              <a:rPr lang="zh-CN" altLang="en-US"/>
              <a:t>元素上当相应对象卸载完成后触发。</a:t>
            </a:r>
            <a:endParaRPr lang="en-US" altLang="zh-CN"/>
          </a:p>
          <a:p>
            <a:pPr lvl="1"/>
            <a:r>
              <a:rPr lang="en-US" altLang="zh-CN"/>
              <a:t>load</a:t>
            </a:r>
            <a:r>
              <a:rPr lang="zh-CN" altLang="en-US"/>
              <a:t>：在</a:t>
            </a:r>
            <a:r>
              <a:rPr lang="en-US" altLang="zh-CN"/>
              <a:t>window</a:t>
            </a:r>
            <a:r>
              <a:rPr lang="zh-CN" altLang="en-US"/>
              <a:t>上当页面加载完成后触发，在</a:t>
            </a:r>
            <a:r>
              <a:rPr lang="en-US" altLang="zh-CN"/>
              <a:t>frameset</a:t>
            </a:r>
            <a:r>
              <a:rPr lang="zh-CN" altLang="en-US"/>
              <a:t>上当所有</a:t>
            </a:r>
            <a:r>
              <a:rPr lang="en-US" altLang="zh-CN"/>
              <a:t>frame</a:t>
            </a:r>
            <a:r>
              <a:rPr lang="zh-CN" altLang="en-US"/>
              <a:t>都加载完成后触发，在</a:t>
            </a:r>
            <a:r>
              <a:rPr lang="en-US" altLang="zh-CN"/>
              <a:t>img</a:t>
            </a:r>
            <a:r>
              <a:rPr lang="zh-CN" altLang="en-US"/>
              <a:t>元素上当图片加载完成后触发，在</a:t>
            </a:r>
            <a:r>
              <a:rPr lang="en-US" altLang="zh-CN"/>
              <a:t>object</a:t>
            </a:r>
            <a:r>
              <a:rPr lang="zh-CN" altLang="en-US"/>
              <a:t>元素上当相应对象加载完成后触发。</a:t>
            </a:r>
            <a:endParaRPr lang="en-US" altLang="zh-CN"/>
          </a:p>
          <a:p>
            <a:pPr lvl="1"/>
            <a:r>
              <a:rPr lang="en-US" altLang="zh-CN"/>
              <a:t>error</a:t>
            </a:r>
            <a:r>
              <a:rPr lang="zh-CN" altLang="en-US"/>
              <a:t>：在页面或资源加载失败时触发。</a:t>
            </a:r>
            <a:endParaRPr lang="en-US" altLang="zh-CN"/>
          </a:p>
          <a:p>
            <a:pPr lvl="1"/>
            <a:r>
              <a:rPr lang="en-US" altLang="zh-CN"/>
              <a:t>abort</a:t>
            </a:r>
            <a:r>
              <a:rPr lang="zh-CN" altLang="en-US"/>
              <a:t>：在用户取消加载时触发</a:t>
            </a:r>
          </a:p>
          <a:p>
            <a:endParaRPr lang="zh-CN" altLang="en-US"/>
          </a:p>
          <a:p>
            <a:pPr lvl="1"/>
            <a:endParaRPr lang="zh-CN" altLang="en-US"/>
          </a:p>
          <a:p>
            <a:pPr lvl="1"/>
            <a:endParaRPr lang="en-US" altLang="zh-CN" sz="1600" dirty="0"/>
          </a:p>
        </p:txBody>
      </p:sp>
    </p:spTree>
    <p:extLst>
      <p:ext uri="{BB962C8B-B14F-4D97-AF65-F5344CB8AC3E}">
        <p14:creationId xmlns:p14="http://schemas.microsoft.com/office/powerpoint/2010/main" val="183333632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19BC14-7F69-0A42-BDC5-2E9610DF30B2}"/>
              </a:ext>
            </a:extLst>
          </p:cNvPr>
          <p:cNvSpPr>
            <a:spLocks noGrp="1"/>
          </p:cNvSpPr>
          <p:nvPr>
            <p:ph type="ctrTitle"/>
          </p:nvPr>
        </p:nvSpPr>
        <p:spPr>
          <a:xfrm>
            <a:off x="9487711" y="448455"/>
            <a:ext cx="2471542" cy="385445"/>
          </a:xfrm>
        </p:spPr>
        <p:txBody>
          <a:bodyPr/>
          <a:lstStyle/>
          <a:p>
            <a:r>
              <a:rPr kumimoji="1" lang="en-US" altLang="zh-CN" dirty="0"/>
              <a:t>JavaScript</a:t>
            </a:r>
            <a:r>
              <a:rPr kumimoji="1" lang="zh-CN" altLang="en-US" dirty="0"/>
              <a:t>浏览器编程</a:t>
            </a:r>
          </a:p>
        </p:txBody>
      </p:sp>
      <p:sp>
        <p:nvSpPr>
          <p:cNvPr id="10" name="文本占位符 9">
            <a:extLst>
              <a:ext uri="{FF2B5EF4-FFF2-40B4-BE49-F238E27FC236}">
                <a16:creationId xmlns:a16="http://schemas.microsoft.com/office/drawing/2014/main" id="{B579052B-739C-F14E-9CAA-0B5ED8AF4E3B}"/>
              </a:ext>
            </a:extLst>
          </p:cNvPr>
          <p:cNvSpPr>
            <a:spLocks noGrp="1"/>
          </p:cNvSpPr>
          <p:nvPr>
            <p:ph type="body" sz="quarter" idx="10"/>
          </p:nvPr>
        </p:nvSpPr>
        <p:spPr/>
        <p:txBody>
          <a:bodyPr/>
          <a:lstStyle/>
          <a:p>
            <a:r>
              <a:rPr lang="zh-CN" altLang="en-US" dirty="0"/>
              <a:t>事件</a:t>
            </a:r>
          </a:p>
        </p:txBody>
      </p:sp>
      <p:sp>
        <p:nvSpPr>
          <p:cNvPr id="11" name="文本占位符 10">
            <a:extLst>
              <a:ext uri="{FF2B5EF4-FFF2-40B4-BE49-F238E27FC236}">
                <a16:creationId xmlns:a16="http://schemas.microsoft.com/office/drawing/2014/main" id="{D89A058C-5EA5-7841-9B23-082A326A5F3F}"/>
              </a:ext>
            </a:extLst>
          </p:cNvPr>
          <p:cNvSpPr>
            <a:spLocks noGrp="1"/>
          </p:cNvSpPr>
          <p:nvPr>
            <p:ph type="body" sz="quarter" idx="11"/>
          </p:nvPr>
        </p:nvSpPr>
        <p:spPr>
          <a:xfrm>
            <a:off x="655637" y="904875"/>
            <a:ext cx="7982525" cy="538163"/>
          </a:xfrm>
        </p:spPr>
        <p:txBody>
          <a:bodyPr/>
          <a:lstStyle/>
          <a:p>
            <a:r>
              <a:rPr lang="zh-CN" altLang="en-US" dirty="0"/>
              <a:t>事件类型 </a:t>
            </a:r>
            <a:r>
              <a:rPr lang="en-US" altLang="zh-CN" dirty="0"/>
              <a:t>–</a:t>
            </a:r>
            <a:r>
              <a:rPr lang="zh-CN" altLang="en-US" dirty="0"/>
              <a:t> </a:t>
            </a:r>
            <a:r>
              <a:rPr lang="en-US" altLang="zh-CN" dirty="0"/>
              <a:t>session </a:t>
            </a:r>
            <a:r>
              <a:rPr lang="zh-CN" altLang="en-US" dirty="0"/>
              <a:t>历史事件</a:t>
            </a:r>
          </a:p>
        </p:txBody>
      </p:sp>
      <p:sp>
        <p:nvSpPr>
          <p:cNvPr id="12" name="文本占位符 11">
            <a:extLst>
              <a:ext uri="{FF2B5EF4-FFF2-40B4-BE49-F238E27FC236}">
                <a16:creationId xmlns:a16="http://schemas.microsoft.com/office/drawing/2014/main" id="{EC2BE6E5-A0D2-0349-805C-49FA20BEF097}"/>
              </a:ext>
            </a:extLst>
          </p:cNvPr>
          <p:cNvSpPr>
            <a:spLocks noGrp="1"/>
          </p:cNvSpPr>
          <p:nvPr>
            <p:ph type="body" sz="quarter" idx="12"/>
          </p:nvPr>
        </p:nvSpPr>
        <p:spPr>
          <a:xfrm>
            <a:off x="637470" y="440406"/>
            <a:ext cx="464183" cy="344919"/>
          </a:xfrm>
        </p:spPr>
        <p:txBody>
          <a:bodyPr>
            <a:normAutofit fontScale="92500" lnSpcReduction="20000"/>
          </a:bodyPr>
          <a:lstStyle/>
          <a:p>
            <a:r>
              <a:rPr lang="en-US" altLang="zh-CN" dirty="0"/>
              <a:t>2</a:t>
            </a:r>
            <a:endParaRPr lang="zh-CN" altLang="en-US" dirty="0"/>
          </a:p>
        </p:txBody>
      </p:sp>
      <p:sp>
        <p:nvSpPr>
          <p:cNvPr id="18" name="内容占位符 7">
            <a:extLst>
              <a:ext uri="{FF2B5EF4-FFF2-40B4-BE49-F238E27FC236}">
                <a16:creationId xmlns:a16="http://schemas.microsoft.com/office/drawing/2014/main" id="{026FFBBC-8C36-4944-A521-F0CF42BB6ADA}"/>
              </a:ext>
            </a:extLst>
          </p:cNvPr>
          <p:cNvSpPr>
            <a:spLocks noGrp="1"/>
          </p:cNvSpPr>
          <p:nvPr>
            <p:ph sz="half" idx="1"/>
          </p:nvPr>
        </p:nvSpPr>
        <p:spPr>
          <a:xfrm>
            <a:off x="462368" y="1620232"/>
            <a:ext cx="10967632" cy="4882987"/>
          </a:xfrm>
        </p:spPr>
        <p:txBody>
          <a:bodyPr>
            <a:noAutofit/>
          </a:bodyPr>
          <a:lstStyle/>
          <a:p>
            <a:r>
              <a:rPr lang="en-US" altLang="zh-CN" sz="1600" b="1"/>
              <a:t>session </a:t>
            </a:r>
            <a:r>
              <a:rPr lang="zh-CN" altLang="en-US" sz="1600" b="1"/>
              <a:t>历史事件</a:t>
            </a:r>
            <a:endParaRPr lang="en-US" altLang="zh-CN" sz="1600" b="1"/>
          </a:p>
          <a:p>
            <a:pPr lvl="1"/>
            <a:r>
              <a:rPr lang="en-US" altLang="zh-CN" sz="1600"/>
              <a:t>pageshow </a:t>
            </a:r>
            <a:r>
              <a:rPr lang="zh-CN" altLang="en-US" sz="1600"/>
              <a:t>：在页面加载时触发，包括第一次加载和从缓存加载两种情况。如果要指定页面每次加载（不管是不是从浏览器缓存）时都运行的代码，可以放在这个事件的监听函数。第一次加载时，它的触发顺序排在</a:t>
            </a:r>
            <a:r>
              <a:rPr lang="en-US" altLang="zh-CN" sz="1600"/>
              <a:t>load</a:t>
            </a:r>
            <a:r>
              <a:rPr lang="zh-CN" altLang="en-US" sz="1600"/>
              <a:t>事件后面。从缓存加载时，</a:t>
            </a:r>
            <a:r>
              <a:rPr lang="en-US" altLang="zh-CN" sz="1600"/>
              <a:t>load</a:t>
            </a:r>
            <a:r>
              <a:rPr lang="zh-CN" altLang="en-US" sz="1600"/>
              <a:t>事件不会触发</a:t>
            </a:r>
            <a:endParaRPr lang="en-US" altLang="zh-CN" sz="1600"/>
          </a:p>
          <a:p>
            <a:pPr lvl="1"/>
            <a:r>
              <a:rPr lang="en-US" altLang="zh-CN" sz="1600"/>
              <a:t>pagehide</a:t>
            </a:r>
            <a:r>
              <a:rPr lang="zh-CN" altLang="en-US" sz="1600"/>
              <a:t>：当用户通过“前进</a:t>
            </a:r>
            <a:r>
              <a:rPr lang="en-US" altLang="zh-CN" sz="1600"/>
              <a:t>/</a:t>
            </a:r>
            <a:r>
              <a:rPr lang="zh-CN" altLang="en-US" sz="1600"/>
              <a:t>后退”按钮离开当前页面时触发。它与 </a:t>
            </a:r>
            <a:r>
              <a:rPr lang="en-US" altLang="zh-CN" sz="1600"/>
              <a:t>unload </a:t>
            </a:r>
            <a:r>
              <a:rPr lang="zh-CN" altLang="en-US" sz="1600"/>
              <a:t>事件的区别在于，如果在 </a:t>
            </a:r>
            <a:r>
              <a:rPr lang="en-US" altLang="zh-CN" sz="1600"/>
              <a:t>window </a:t>
            </a:r>
            <a:r>
              <a:rPr lang="zh-CN" altLang="en-US" sz="1600"/>
              <a:t>对象上定义</a:t>
            </a:r>
            <a:r>
              <a:rPr lang="en-US" altLang="zh-CN" sz="1600"/>
              <a:t>unload</a:t>
            </a:r>
            <a:r>
              <a:rPr lang="zh-CN" altLang="en-US" sz="1600"/>
              <a:t>事件的监听函数之后，页面不会保存在缓存中，而使用</a:t>
            </a:r>
            <a:r>
              <a:rPr lang="en-US" altLang="zh-CN" sz="1600"/>
              <a:t>pagehide</a:t>
            </a:r>
            <a:r>
              <a:rPr lang="zh-CN" altLang="en-US" sz="1600"/>
              <a:t>事件，页面会保存在缓存中。</a:t>
            </a:r>
            <a:endParaRPr lang="en-US" altLang="zh-CN" sz="1600"/>
          </a:p>
          <a:p>
            <a:pPr lvl="1"/>
            <a:r>
              <a:rPr lang="en-US" altLang="zh-CN" sz="1600"/>
              <a:t>popstate</a:t>
            </a:r>
            <a:r>
              <a:rPr lang="zh-CN" altLang="en-US" sz="1600"/>
              <a:t>：</a:t>
            </a:r>
            <a:r>
              <a:rPr lang="en-US" altLang="zh-CN" sz="1600"/>
              <a:t>popstate</a:t>
            </a:r>
            <a:r>
              <a:rPr lang="zh-CN" altLang="en-US" sz="1600"/>
              <a:t>事件在浏览器的</a:t>
            </a:r>
            <a:r>
              <a:rPr lang="en-US" altLang="zh-CN" sz="1600"/>
              <a:t>history</a:t>
            </a:r>
            <a:r>
              <a:rPr lang="zh-CN" altLang="en-US" sz="1600"/>
              <a:t>对象的当前记录发生显式切换时触发。注意，调用</a:t>
            </a:r>
            <a:r>
              <a:rPr lang="en-US" altLang="zh-CN" sz="1600"/>
              <a:t>history.pushState()</a:t>
            </a:r>
            <a:r>
              <a:rPr lang="zh-CN" altLang="en-US" sz="1600"/>
              <a:t>或</a:t>
            </a:r>
            <a:r>
              <a:rPr lang="en-US" altLang="zh-CN" sz="1600"/>
              <a:t>history.replaceState()</a:t>
            </a:r>
            <a:r>
              <a:rPr lang="zh-CN" altLang="en-US" sz="1600"/>
              <a:t>，并不会触发</a:t>
            </a:r>
            <a:r>
              <a:rPr lang="en-US" altLang="zh-CN" sz="1600"/>
              <a:t>popstate</a:t>
            </a:r>
            <a:r>
              <a:rPr lang="zh-CN" altLang="en-US" sz="1600"/>
              <a:t>事件。该事件只在用户在</a:t>
            </a:r>
            <a:r>
              <a:rPr lang="en-US" altLang="zh-CN" sz="1600"/>
              <a:t>history</a:t>
            </a:r>
            <a:r>
              <a:rPr lang="zh-CN" altLang="en-US" sz="1600"/>
              <a:t>记录之间显式切换时触发，比如鼠标点击“后退</a:t>
            </a:r>
            <a:r>
              <a:rPr lang="en-US" altLang="zh-CN" sz="1600"/>
              <a:t>/</a:t>
            </a:r>
            <a:r>
              <a:rPr lang="zh-CN" altLang="en-US" sz="1600"/>
              <a:t>前进”按钮，或者在脚本中调用</a:t>
            </a:r>
            <a:r>
              <a:rPr lang="en-US" altLang="zh-CN" sz="1600"/>
              <a:t>history.back()</a:t>
            </a:r>
            <a:r>
              <a:rPr lang="zh-CN" altLang="en-US" sz="1600"/>
              <a:t>、</a:t>
            </a:r>
            <a:r>
              <a:rPr lang="en-US" altLang="zh-CN" sz="1600"/>
              <a:t>history.forward()</a:t>
            </a:r>
            <a:r>
              <a:rPr lang="zh-CN" altLang="en-US" sz="1600"/>
              <a:t>、</a:t>
            </a:r>
            <a:r>
              <a:rPr lang="en-US" altLang="zh-CN" sz="1600"/>
              <a:t>history.go()</a:t>
            </a:r>
            <a:r>
              <a:rPr lang="zh-CN" altLang="en-US" sz="1600"/>
              <a:t>时触发。</a:t>
            </a:r>
            <a:endParaRPr lang="en-US" altLang="zh-CN" sz="1600"/>
          </a:p>
          <a:p>
            <a:pPr lvl="1"/>
            <a:r>
              <a:rPr lang="en-US" altLang="zh-CN" sz="1600"/>
              <a:t>hashchange</a:t>
            </a:r>
            <a:r>
              <a:rPr lang="zh-CN" altLang="en-US" sz="1600"/>
              <a:t>：在 </a:t>
            </a:r>
            <a:r>
              <a:rPr lang="en-US" altLang="zh-CN" sz="1600"/>
              <a:t>URL </a:t>
            </a:r>
            <a:r>
              <a:rPr lang="zh-CN" altLang="en-US" sz="1600"/>
              <a:t>的 </a:t>
            </a:r>
            <a:r>
              <a:rPr lang="en-US" altLang="zh-CN" sz="1600"/>
              <a:t>hash </a:t>
            </a:r>
            <a:r>
              <a:rPr lang="zh-CN" altLang="en-US" sz="1600"/>
              <a:t>部分（即</a:t>
            </a:r>
            <a:r>
              <a:rPr lang="en-US" altLang="zh-CN" sz="1600"/>
              <a:t>#</a:t>
            </a:r>
            <a:r>
              <a:rPr lang="zh-CN" altLang="en-US" sz="1600"/>
              <a:t>号后面的部分，包括</a:t>
            </a:r>
            <a:r>
              <a:rPr lang="en-US" altLang="zh-CN" sz="1600"/>
              <a:t>#</a:t>
            </a:r>
            <a:r>
              <a:rPr lang="zh-CN" altLang="en-US" sz="1600"/>
              <a:t>号）发生变化时触发。该事件一般在</a:t>
            </a:r>
            <a:r>
              <a:rPr lang="en-US" altLang="zh-CN" sz="1600"/>
              <a:t>window</a:t>
            </a:r>
            <a:r>
              <a:rPr lang="zh-CN" altLang="en-US" sz="1600"/>
              <a:t>对象上监听。</a:t>
            </a:r>
          </a:p>
          <a:p>
            <a:pPr lvl="1"/>
            <a:endParaRPr lang="zh-CN" altLang="en-US" sz="1400" b="1"/>
          </a:p>
          <a:p>
            <a:endParaRPr lang="zh-CN" altLang="en-US" sz="1600"/>
          </a:p>
          <a:p>
            <a:pPr lvl="1"/>
            <a:endParaRPr lang="zh-CN" altLang="en-US" sz="1400"/>
          </a:p>
          <a:p>
            <a:pPr lvl="1"/>
            <a:endParaRPr lang="en-US" altLang="zh-CN" sz="1200" dirty="0"/>
          </a:p>
        </p:txBody>
      </p:sp>
    </p:spTree>
    <p:extLst>
      <p:ext uri="{BB962C8B-B14F-4D97-AF65-F5344CB8AC3E}">
        <p14:creationId xmlns:p14="http://schemas.microsoft.com/office/powerpoint/2010/main" val="302146235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19BC14-7F69-0A42-BDC5-2E9610DF30B2}"/>
              </a:ext>
            </a:extLst>
          </p:cNvPr>
          <p:cNvSpPr>
            <a:spLocks noGrp="1"/>
          </p:cNvSpPr>
          <p:nvPr>
            <p:ph type="ctrTitle"/>
          </p:nvPr>
        </p:nvSpPr>
        <p:spPr>
          <a:xfrm>
            <a:off x="9487711" y="448455"/>
            <a:ext cx="2471542" cy="385445"/>
          </a:xfrm>
        </p:spPr>
        <p:txBody>
          <a:bodyPr/>
          <a:lstStyle/>
          <a:p>
            <a:r>
              <a:rPr kumimoji="1" lang="en-US" altLang="zh-CN" dirty="0"/>
              <a:t>JavaScript</a:t>
            </a:r>
            <a:r>
              <a:rPr kumimoji="1" lang="zh-CN" altLang="en-US" dirty="0"/>
              <a:t>浏览器编程</a:t>
            </a:r>
          </a:p>
        </p:txBody>
      </p:sp>
      <p:sp>
        <p:nvSpPr>
          <p:cNvPr id="10" name="文本占位符 9">
            <a:extLst>
              <a:ext uri="{FF2B5EF4-FFF2-40B4-BE49-F238E27FC236}">
                <a16:creationId xmlns:a16="http://schemas.microsoft.com/office/drawing/2014/main" id="{B579052B-739C-F14E-9CAA-0B5ED8AF4E3B}"/>
              </a:ext>
            </a:extLst>
          </p:cNvPr>
          <p:cNvSpPr>
            <a:spLocks noGrp="1"/>
          </p:cNvSpPr>
          <p:nvPr>
            <p:ph type="body" sz="quarter" idx="10"/>
          </p:nvPr>
        </p:nvSpPr>
        <p:spPr/>
        <p:txBody>
          <a:bodyPr/>
          <a:lstStyle/>
          <a:p>
            <a:r>
              <a:rPr lang="zh-CN" altLang="en-US" dirty="0"/>
              <a:t>事件</a:t>
            </a:r>
          </a:p>
        </p:txBody>
      </p:sp>
      <p:sp>
        <p:nvSpPr>
          <p:cNvPr id="11" name="文本占位符 10">
            <a:extLst>
              <a:ext uri="{FF2B5EF4-FFF2-40B4-BE49-F238E27FC236}">
                <a16:creationId xmlns:a16="http://schemas.microsoft.com/office/drawing/2014/main" id="{D89A058C-5EA5-7841-9B23-082A326A5F3F}"/>
              </a:ext>
            </a:extLst>
          </p:cNvPr>
          <p:cNvSpPr>
            <a:spLocks noGrp="1"/>
          </p:cNvSpPr>
          <p:nvPr>
            <p:ph type="body" sz="quarter" idx="11"/>
          </p:nvPr>
        </p:nvSpPr>
        <p:spPr>
          <a:xfrm>
            <a:off x="655637" y="904875"/>
            <a:ext cx="7982525" cy="538163"/>
          </a:xfrm>
        </p:spPr>
        <p:txBody>
          <a:bodyPr/>
          <a:lstStyle/>
          <a:p>
            <a:r>
              <a:rPr lang="zh-CN" altLang="en-US" dirty="0"/>
              <a:t>事件类型 </a:t>
            </a:r>
            <a:r>
              <a:rPr lang="en-US" altLang="zh-CN" dirty="0"/>
              <a:t>–</a:t>
            </a:r>
            <a:r>
              <a:rPr lang="zh-CN" altLang="en-US" dirty="0"/>
              <a:t> 网页状态事件</a:t>
            </a:r>
          </a:p>
        </p:txBody>
      </p:sp>
      <p:sp>
        <p:nvSpPr>
          <p:cNvPr id="12" name="文本占位符 11">
            <a:extLst>
              <a:ext uri="{FF2B5EF4-FFF2-40B4-BE49-F238E27FC236}">
                <a16:creationId xmlns:a16="http://schemas.microsoft.com/office/drawing/2014/main" id="{EC2BE6E5-A0D2-0349-805C-49FA20BEF097}"/>
              </a:ext>
            </a:extLst>
          </p:cNvPr>
          <p:cNvSpPr>
            <a:spLocks noGrp="1"/>
          </p:cNvSpPr>
          <p:nvPr>
            <p:ph type="body" sz="quarter" idx="12"/>
          </p:nvPr>
        </p:nvSpPr>
        <p:spPr>
          <a:xfrm>
            <a:off x="637470" y="440406"/>
            <a:ext cx="464183" cy="344919"/>
          </a:xfrm>
        </p:spPr>
        <p:txBody>
          <a:bodyPr>
            <a:normAutofit fontScale="92500" lnSpcReduction="20000"/>
          </a:bodyPr>
          <a:lstStyle/>
          <a:p>
            <a:r>
              <a:rPr lang="en-US" altLang="zh-CN" dirty="0"/>
              <a:t>2</a:t>
            </a:r>
            <a:endParaRPr lang="zh-CN" altLang="en-US" dirty="0"/>
          </a:p>
        </p:txBody>
      </p:sp>
      <p:sp>
        <p:nvSpPr>
          <p:cNvPr id="18" name="内容占位符 7">
            <a:extLst>
              <a:ext uri="{FF2B5EF4-FFF2-40B4-BE49-F238E27FC236}">
                <a16:creationId xmlns:a16="http://schemas.microsoft.com/office/drawing/2014/main" id="{026FFBBC-8C36-4944-A521-F0CF42BB6ADA}"/>
              </a:ext>
            </a:extLst>
          </p:cNvPr>
          <p:cNvSpPr>
            <a:spLocks noGrp="1"/>
          </p:cNvSpPr>
          <p:nvPr>
            <p:ph sz="half" idx="1"/>
          </p:nvPr>
        </p:nvSpPr>
        <p:spPr>
          <a:xfrm>
            <a:off x="462368" y="1620232"/>
            <a:ext cx="10967632" cy="4882987"/>
          </a:xfrm>
        </p:spPr>
        <p:txBody>
          <a:bodyPr>
            <a:noAutofit/>
          </a:bodyPr>
          <a:lstStyle/>
          <a:p>
            <a:r>
              <a:rPr lang="zh-CN" altLang="en-US"/>
              <a:t>网页状态事件</a:t>
            </a:r>
          </a:p>
          <a:p>
            <a:pPr lvl="1"/>
            <a:r>
              <a:rPr lang="en-US" altLang="zh-CN"/>
              <a:t>DOMContentLoaded</a:t>
            </a:r>
            <a:r>
              <a:rPr lang="zh-CN" altLang="en-US"/>
              <a:t>：网页下载并解析完成以后，浏览器就会在</a:t>
            </a:r>
            <a:r>
              <a:rPr lang="en-US" altLang="zh-CN"/>
              <a:t>document</a:t>
            </a:r>
            <a:r>
              <a:rPr lang="zh-CN" altLang="en-US"/>
              <a:t>对象上触发 </a:t>
            </a:r>
            <a:r>
              <a:rPr lang="en-US" altLang="zh-CN"/>
              <a:t>DOMContentLoaded </a:t>
            </a:r>
            <a:r>
              <a:rPr lang="zh-CN" altLang="en-US"/>
              <a:t>事件。这时，仅仅完成了网页的解析（整张页面的 </a:t>
            </a:r>
            <a:r>
              <a:rPr lang="en-US" altLang="zh-CN"/>
              <a:t>DOM </a:t>
            </a:r>
            <a:r>
              <a:rPr lang="zh-CN" altLang="en-US"/>
              <a:t>生成了），所有外部资源（样式表、脚本、</a:t>
            </a:r>
            <a:r>
              <a:rPr lang="en-US" altLang="zh-CN"/>
              <a:t>iframe </a:t>
            </a:r>
            <a:r>
              <a:rPr lang="zh-CN" altLang="en-US"/>
              <a:t>等等）可能还没有下载结束。早于</a:t>
            </a:r>
            <a:r>
              <a:rPr lang="en-US" altLang="zh-CN"/>
              <a:t> load</a:t>
            </a:r>
            <a:r>
              <a:rPr lang="zh-CN" altLang="en-US"/>
              <a:t> 事件！</a:t>
            </a:r>
            <a:endParaRPr lang="en-US" altLang="zh-CN"/>
          </a:p>
          <a:p>
            <a:pPr lvl="2"/>
            <a:r>
              <a:rPr lang="en-US" altLang="zh-CN"/>
              <a:t>window</a:t>
            </a:r>
            <a:r>
              <a:rPr lang="zh-CN" altLang="en-US"/>
              <a:t>的</a:t>
            </a:r>
            <a:r>
              <a:rPr lang="en-US" altLang="zh-CN"/>
              <a:t>load</a:t>
            </a:r>
            <a:r>
              <a:rPr lang="zh-CN" altLang="en-US"/>
              <a:t>事件会在页面完全加载后触发，因为要等待很多外部资源加载完成，所以会花费较长时间。而</a:t>
            </a:r>
            <a:r>
              <a:rPr lang="en-US" altLang="zh-CN"/>
              <a:t>DOMContentLoaded</a:t>
            </a:r>
            <a:r>
              <a:rPr lang="zh-CN" altLang="en-US"/>
              <a:t>事件会在</a:t>
            </a:r>
            <a:r>
              <a:rPr lang="en-US" altLang="zh-CN"/>
              <a:t>DOM</a:t>
            </a:r>
            <a:r>
              <a:rPr lang="zh-CN" altLang="en-US"/>
              <a:t>树构建完成后立即触发，而不用等待图片、</a:t>
            </a:r>
            <a:r>
              <a:rPr lang="en-US" altLang="zh-CN"/>
              <a:t>JavaScript</a:t>
            </a:r>
            <a:r>
              <a:rPr lang="zh-CN" altLang="en-US"/>
              <a:t>文件、</a:t>
            </a:r>
            <a:r>
              <a:rPr lang="en-US" altLang="zh-CN"/>
              <a:t>CSS</a:t>
            </a:r>
            <a:r>
              <a:rPr lang="zh-CN" altLang="en-US"/>
              <a:t>文件或其他资源加载完成。相对于</a:t>
            </a:r>
            <a:r>
              <a:rPr lang="en-US" altLang="zh-CN"/>
              <a:t>load</a:t>
            </a:r>
            <a:r>
              <a:rPr lang="zh-CN" altLang="en-US"/>
              <a:t>事件，</a:t>
            </a:r>
            <a:r>
              <a:rPr lang="en-US" altLang="zh-CN"/>
              <a:t>DOMContentLoaded</a:t>
            </a:r>
            <a:r>
              <a:rPr lang="zh-CN" altLang="en-US"/>
              <a:t>可以让开发者在外部资源下载的同时就能指定事件处理程序，从而让用户能够更快地与页面交互。</a:t>
            </a:r>
          </a:p>
          <a:p>
            <a:pPr lvl="1"/>
            <a:r>
              <a:rPr lang="en-US" altLang="zh-CN"/>
              <a:t>readystatechange</a:t>
            </a:r>
            <a:r>
              <a:rPr lang="zh-CN" altLang="en-US"/>
              <a:t>：当 </a:t>
            </a:r>
            <a:r>
              <a:rPr lang="en-US" altLang="zh-CN"/>
              <a:t>Document </a:t>
            </a:r>
            <a:r>
              <a:rPr lang="zh-CN" altLang="en-US"/>
              <a:t>对象和 </a:t>
            </a:r>
            <a:r>
              <a:rPr lang="en-US" altLang="zh-CN"/>
              <a:t>XMLHttpRequest </a:t>
            </a:r>
            <a:r>
              <a:rPr lang="zh-CN" altLang="en-US"/>
              <a:t>对象的</a:t>
            </a:r>
            <a:r>
              <a:rPr lang="en-US" altLang="zh-CN"/>
              <a:t>readyState</a:t>
            </a:r>
            <a:r>
              <a:rPr lang="zh-CN" altLang="en-US"/>
              <a:t>属性发生变化时触发。</a:t>
            </a:r>
          </a:p>
          <a:p>
            <a:pPr lvl="1"/>
            <a:endParaRPr lang="zh-CN" altLang="en-US" b="1"/>
          </a:p>
          <a:p>
            <a:pPr lvl="1"/>
            <a:endParaRPr lang="zh-CN" altLang="en-US" b="1"/>
          </a:p>
          <a:p>
            <a:endParaRPr lang="zh-CN" altLang="en-US"/>
          </a:p>
          <a:p>
            <a:pPr lvl="1"/>
            <a:endParaRPr lang="zh-CN" altLang="en-US"/>
          </a:p>
          <a:p>
            <a:pPr lvl="1"/>
            <a:endParaRPr lang="en-US" altLang="zh-CN" sz="1600" dirty="0"/>
          </a:p>
        </p:txBody>
      </p:sp>
    </p:spTree>
    <p:extLst>
      <p:ext uri="{BB962C8B-B14F-4D97-AF65-F5344CB8AC3E}">
        <p14:creationId xmlns:p14="http://schemas.microsoft.com/office/powerpoint/2010/main" val="330058329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19BC14-7F69-0A42-BDC5-2E9610DF30B2}"/>
              </a:ext>
            </a:extLst>
          </p:cNvPr>
          <p:cNvSpPr>
            <a:spLocks noGrp="1"/>
          </p:cNvSpPr>
          <p:nvPr>
            <p:ph type="ctrTitle"/>
          </p:nvPr>
        </p:nvSpPr>
        <p:spPr>
          <a:xfrm>
            <a:off x="9487711" y="448455"/>
            <a:ext cx="2471542" cy="385445"/>
          </a:xfrm>
        </p:spPr>
        <p:txBody>
          <a:bodyPr/>
          <a:lstStyle/>
          <a:p>
            <a:r>
              <a:rPr kumimoji="1" lang="en-US" altLang="zh-CN" dirty="0"/>
              <a:t>JavaScript</a:t>
            </a:r>
            <a:r>
              <a:rPr kumimoji="1" lang="zh-CN" altLang="en-US" dirty="0"/>
              <a:t>浏览器编程</a:t>
            </a:r>
          </a:p>
        </p:txBody>
      </p:sp>
      <p:sp>
        <p:nvSpPr>
          <p:cNvPr id="10" name="文本占位符 9">
            <a:extLst>
              <a:ext uri="{FF2B5EF4-FFF2-40B4-BE49-F238E27FC236}">
                <a16:creationId xmlns:a16="http://schemas.microsoft.com/office/drawing/2014/main" id="{B579052B-739C-F14E-9CAA-0B5ED8AF4E3B}"/>
              </a:ext>
            </a:extLst>
          </p:cNvPr>
          <p:cNvSpPr>
            <a:spLocks noGrp="1"/>
          </p:cNvSpPr>
          <p:nvPr>
            <p:ph type="body" sz="quarter" idx="10"/>
          </p:nvPr>
        </p:nvSpPr>
        <p:spPr/>
        <p:txBody>
          <a:bodyPr/>
          <a:lstStyle/>
          <a:p>
            <a:r>
              <a:rPr lang="zh-CN" altLang="en-US" dirty="0"/>
              <a:t>事件</a:t>
            </a:r>
          </a:p>
        </p:txBody>
      </p:sp>
      <p:sp>
        <p:nvSpPr>
          <p:cNvPr id="11" name="文本占位符 10">
            <a:extLst>
              <a:ext uri="{FF2B5EF4-FFF2-40B4-BE49-F238E27FC236}">
                <a16:creationId xmlns:a16="http://schemas.microsoft.com/office/drawing/2014/main" id="{D89A058C-5EA5-7841-9B23-082A326A5F3F}"/>
              </a:ext>
            </a:extLst>
          </p:cNvPr>
          <p:cNvSpPr>
            <a:spLocks noGrp="1"/>
          </p:cNvSpPr>
          <p:nvPr>
            <p:ph type="body" sz="quarter" idx="11"/>
          </p:nvPr>
        </p:nvSpPr>
        <p:spPr>
          <a:xfrm>
            <a:off x="655637" y="904875"/>
            <a:ext cx="7982525" cy="538163"/>
          </a:xfrm>
        </p:spPr>
        <p:txBody>
          <a:bodyPr/>
          <a:lstStyle/>
          <a:p>
            <a:r>
              <a:rPr lang="zh-CN" altLang="en-US" dirty="0"/>
              <a:t>事件类型</a:t>
            </a:r>
            <a:r>
              <a:rPr lang="en-US" altLang="zh-CN" dirty="0"/>
              <a:t>-</a:t>
            </a:r>
            <a:r>
              <a:rPr lang="zh-CN" altLang="en-US" dirty="0"/>
              <a:t> 窗口事件</a:t>
            </a:r>
          </a:p>
        </p:txBody>
      </p:sp>
      <p:sp>
        <p:nvSpPr>
          <p:cNvPr id="12" name="文本占位符 11">
            <a:extLst>
              <a:ext uri="{FF2B5EF4-FFF2-40B4-BE49-F238E27FC236}">
                <a16:creationId xmlns:a16="http://schemas.microsoft.com/office/drawing/2014/main" id="{EC2BE6E5-A0D2-0349-805C-49FA20BEF097}"/>
              </a:ext>
            </a:extLst>
          </p:cNvPr>
          <p:cNvSpPr>
            <a:spLocks noGrp="1"/>
          </p:cNvSpPr>
          <p:nvPr>
            <p:ph type="body" sz="quarter" idx="12"/>
          </p:nvPr>
        </p:nvSpPr>
        <p:spPr>
          <a:xfrm>
            <a:off x="637470" y="440406"/>
            <a:ext cx="464183" cy="344919"/>
          </a:xfrm>
        </p:spPr>
        <p:txBody>
          <a:bodyPr>
            <a:normAutofit fontScale="92500" lnSpcReduction="20000"/>
          </a:bodyPr>
          <a:lstStyle/>
          <a:p>
            <a:r>
              <a:rPr lang="en-US" altLang="zh-CN" dirty="0"/>
              <a:t>2</a:t>
            </a:r>
            <a:endParaRPr lang="zh-CN" altLang="en-US" dirty="0"/>
          </a:p>
        </p:txBody>
      </p:sp>
      <p:sp>
        <p:nvSpPr>
          <p:cNvPr id="18" name="内容占位符 7">
            <a:extLst>
              <a:ext uri="{FF2B5EF4-FFF2-40B4-BE49-F238E27FC236}">
                <a16:creationId xmlns:a16="http://schemas.microsoft.com/office/drawing/2014/main" id="{026FFBBC-8C36-4944-A521-F0CF42BB6ADA}"/>
              </a:ext>
            </a:extLst>
          </p:cNvPr>
          <p:cNvSpPr>
            <a:spLocks noGrp="1"/>
          </p:cNvSpPr>
          <p:nvPr>
            <p:ph sz="half" idx="1"/>
          </p:nvPr>
        </p:nvSpPr>
        <p:spPr>
          <a:xfrm>
            <a:off x="462368" y="1620232"/>
            <a:ext cx="10967632" cy="4882987"/>
          </a:xfrm>
        </p:spPr>
        <p:txBody>
          <a:bodyPr>
            <a:noAutofit/>
          </a:bodyPr>
          <a:lstStyle/>
          <a:p>
            <a:r>
              <a:rPr lang="zh-CN" altLang="en-US" b="1"/>
              <a:t>窗口事件</a:t>
            </a:r>
            <a:endParaRPr lang="en-US" altLang="zh-CN" b="1"/>
          </a:p>
          <a:p>
            <a:pPr lvl="1"/>
            <a:r>
              <a:rPr lang="en-US" altLang="zh-CN" b="1"/>
              <a:t>scroll</a:t>
            </a:r>
            <a:r>
              <a:rPr lang="zh-CN" altLang="en-US" b="1"/>
              <a:t>：</a:t>
            </a:r>
            <a:r>
              <a:rPr lang="zh-CN" altLang="en-US"/>
              <a:t>在文档或文档元素滚动时触发，主要出现在用户拖动滚动条</a:t>
            </a:r>
            <a:endParaRPr lang="zh-CN" altLang="en-US" b="1"/>
          </a:p>
          <a:p>
            <a:pPr lvl="1"/>
            <a:r>
              <a:rPr lang="en-US" altLang="zh-CN" b="1"/>
              <a:t>resize</a:t>
            </a:r>
            <a:r>
              <a:rPr lang="zh-CN" altLang="en-US" b="1"/>
              <a:t>：</a:t>
            </a:r>
            <a:r>
              <a:rPr lang="zh-CN" altLang="en-US"/>
              <a:t>在改变浏览器窗口大小时触发，主要发生在</a:t>
            </a:r>
            <a:r>
              <a:rPr lang="en-US" altLang="zh-CN" b="1"/>
              <a:t>window</a:t>
            </a:r>
            <a:r>
              <a:rPr lang="zh-CN" altLang="en-US"/>
              <a:t>对象上面。</a:t>
            </a:r>
            <a:endParaRPr lang="en-US" altLang="zh-CN" b="1"/>
          </a:p>
          <a:p>
            <a:pPr lvl="1"/>
            <a:r>
              <a:rPr lang="en-US" altLang="zh-CN" b="1"/>
              <a:t>fullscreenchange</a:t>
            </a:r>
            <a:r>
              <a:rPr lang="zh-CN" altLang="en-US" b="1"/>
              <a:t>：</a:t>
            </a:r>
            <a:r>
              <a:rPr lang="zh-CN" altLang="en-US"/>
              <a:t>在进入或退出全屏状态时触发，该事件发生在</a:t>
            </a:r>
            <a:r>
              <a:rPr lang="en-US" altLang="zh-CN" b="1"/>
              <a:t>document</a:t>
            </a:r>
            <a:r>
              <a:rPr lang="zh-CN" altLang="en-US"/>
              <a:t>对象上面</a:t>
            </a:r>
            <a:endParaRPr lang="en-US" altLang="zh-CN" b="1"/>
          </a:p>
          <a:p>
            <a:pPr lvl="1"/>
            <a:r>
              <a:rPr lang="en-US" altLang="zh-CN" b="1"/>
              <a:t>fullscreenerror</a:t>
            </a:r>
            <a:r>
              <a:rPr lang="zh-CN" altLang="en-US" b="1"/>
              <a:t>：</a:t>
            </a:r>
            <a:r>
              <a:rPr lang="zh-CN" altLang="en-US"/>
              <a:t>在浏览器无法切换到全屏状态时触发。</a:t>
            </a:r>
            <a:endParaRPr lang="zh-CN" altLang="en-US" b="1"/>
          </a:p>
          <a:p>
            <a:pPr lvl="1"/>
            <a:endParaRPr lang="zh-CN" altLang="en-US" b="1"/>
          </a:p>
          <a:p>
            <a:pPr lvl="1"/>
            <a:endParaRPr lang="zh-CN" altLang="en-US" b="1"/>
          </a:p>
          <a:p>
            <a:endParaRPr lang="zh-CN" altLang="en-US"/>
          </a:p>
          <a:p>
            <a:pPr lvl="1"/>
            <a:endParaRPr lang="zh-CN" altLang="en-US"/>
          </a:p>
          <a:p>
            <a:pPr lvl="1"/>
            <a:endParaRPr lang="en-US" altLang="zh-CN" sz="1600" dirty="0"/>
          </a:p>
        </p:txBody>
      </p:sp>
    </p:spTree>
    <p:extLst>
      <p:ext uri="{BB962C8B-B14F-4D97-AF65-F5344CB8AC3E}">
        <p14:creationId xmlns:p14="http://schemas.microsoft.com/office/powerpoint/2010/main" val="308432714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19BC14-7F69-0A42-BDC5-2E9610DF30B2}"/>
              </a:ext>
            </a:extLst>
          </p:cNvPr>
          <p:cNvSpPr>
            <a:spLocks noGrp="1"/>
          </p:cNvSpPr>
          <p:nvPr>
            <p:ph type="ctrTitle"/>
          </p:nvPr>
        </p:nvSpPr>
        <p:spPr>
          <a:xfrm>
            <a:off x="9487711" y="448455"/>
            <a:ext cx="2471542" cy="385445"/>
          </a:xfrm>
        </p:spPr>
        <p:txBody>
          <a:bodyPr/>
          <a:lstStyle/>
          <a:p>
            <a:r>
              <a:rPr kumimoji="1" lang="en-US" altLang="zh-CN" dirty="0"/>
              <a:t>JavaScript</a:t>
            </a:r>
            <a:r>
              <a:rPr kumimoji="1" lang="zh-CN" altLang="en-US" dirty="0"/>
              <a:t>浏览器编程</a:t>
            </a:r>
          </a:p>
        </p:txBody>
      </p:sp>
      <p:sp>
        <p:nvSpPr>
          <p:cNvPr id="10" name="文本占位符 9">
            <a:extLst>
              <a:ext uri="{FF2B5EF4-FFF2-40B4-BE49-F238E27FC236}">
                <a16:creationId xmlns:a16="http://schemas.microsoft.com/office/drawing/2014/main" id="{B579052B-739C-F14E-9CAA-0B5ED8AF4E3B}"/>
              </a:ext>
            </a:extLst>
          </p:cNvPr>
          <p:cNvSpPr>
            <a:spLocks noGrp="1"/>
          </p:cNvSpPr>
          <p:nvPr>
            <p:ph type="body" sz="quarter" idx="10"/>
          </p:nvPr>
        </p:nvSpPr>
        <p:spPr/>
        <p:txBody>
          <a:bodyPr/>
          <a:lstStyle/>
          <a:p>
            <a:r>
              <a:rPr lang="zh-CN" altLang="en-US" dirty="0"/>
              <a:t>事件</a:t>
            </a:r>
          </a:p>
        </p:txBody>
      </p:sp>
      <p:sp>
        <p:nvSpPr>
          <p:cNvPr id="11" name="文本占位符 10">
            <a:extLst>
              <a:ext uri="{FF2B5EF4-FFF2-40B4-BE49-F238E27FC236}">
                <a16:creationId xmlns:a16="http://schemas.microsoft.com/office/drawing/2014/main" id="{D89A058C-5EA5-7841-9B23-082A326A5F3F}"/>
              </a:ext>
            </a:extLst>
          </p:cNvPr>
          <p:cNvSpPr>
            <a:spLocks noGrp="1"/>
          </p:cNvSpPr>
          <p:nvPr>
            <p:ph type="body" sz="quarter" idx="11"/>
          </p:nvPr>
        </p:nvSpPr>
        <p:spPr>
          <a:xfrm>
            <a:off x="655637" y="904875"/>
            <a:ext cx="7982525" cy="538163"/>
          </a:xfrm>
        </p:spPr>
        <p:txBody>
          <a:bodyPr/>
          <a:lstStyle/>
          <a:p>
            <a:r>
              <a:rPr lang="zh-CN" altLang="en-US" dirty="0"/>
              <a:t>事件类型 </a:t>
            </a:r>
            <a:r>
              <a:rPr lang="en-US" altLang="zh-CN" dirty="0"/>
              <a:t>–</a:t>
            </a:r>
            <a:r>
              <a:rPr lang="zh-CN" altLang="en-US" dirty="0"/>
              <a:t> 剪贴板事件</a:t>
            </a:r>
          </a:p>
        </p:txBody>
      </p:sp>
      <p:sp>
        <p:nvSpPr>
          <p:cNvPr id="12" name="文本占位符 11">
            <a:extLst>
              <a:ext uri="{FF2B5EF4-FFF2-40B4-BE49-F238E27FC236}">
                <a16:creationId xmlns:a16="http://schemas.microsoft.com/office/drawing/2014/main" id="{EC2BE6E5-A0D2-0349-805C-49FA20BEF097}"/>
              </a:ext>
            </a:extLst>
          </p:cNvPr>
          <p:cNvSpPr>
            <a:spLocks noGrp="1"/>
          </p:cNvSpPr>
          <p:nvPr>
            <p:ph type="body" sz="quarter" idx="12"/>
          </p:nvPr>
        </p:nvSpPr>
        <p:spPr>
          <a:xfrm>
            <a:off x="637470" y="440406"/>
            <a:ext cx="464183" cy="344919"/>
          </a:xfrm>
        </p:spPr>
        <p:txBody>
          <a:bodyPr>
            <a:normAutofit fontScale="92500" lnSpcReduction="20000"/>
          </a:bodyPr>
          <a:lstStyle/>
          <a:p>
            <a:r>
              <a:rPr lang="en-US" altLang="zh-CN" dirty="0"/>
              <a:t>2</a:t>
            </a:r>
            <a:endParaRPr lang="zh-CN" altLang="en-US" dirty="0"/>
          </a:p>
        </p:txBody>
      </p:sp>
      <p:sp>
        <p:nvSpPr>
          <p:cNvPr id="18" name="内容占位符 7">
            <a:extLst>
              <a:ext uri="{FF2B5EF4-FFF2-40B4-BE49-F238E27FC236}">
                <a16:creationId xmlns:a16="http://schemas.microsoft.com/office/drawing/2014/main" id="{026FFBBC-8C36-4944-A521-F0CF42BB6ADA}"/>
              </a:ext>
            </a:extLst>
          </p:cNvPr>
          <p:cNvSpPr>
            <a:spLocks noGrp="1"/>
          </p:cNvSpPr>
          <p:nvPr>
            <p:ph sz="half" idx="1"/>
          </p:nvPr>
        </p:nvSpPr>
        <p:spPr>
          <a:xfrm>
            <a:off x="462368" y="1598460"/>
            <a:ext cx="10967632" cy="4882987"/>
          </a:xfrm>
        </p:spPr>
        <p:txBody>
          <a:bodyPr>
            <a:noAutofit/>
          </a:bodyPr>
          <a:lstStyle/>
          <a:p>
            <a:r>
              <a:rPr lang="zh-CN" altLang="en-US" b="1"/>
              <a:t>剪贴板事件（继承 </a:t>
            </a:r>
            <a:r>
              <a:rPr lang="en-US" altLang="zh-CN" b="1">
                <a:solidFill>
                  <a:schemeClr val="tx1"/>
                </a:solidFill>
                <a:latin typeface="Microsoft YaHei" panose="020B0503020204020204" pitchFamily="34" charset="-122"/>
                <a:ea typeface="Microsoft YaHei" panose="020B0503020204020204" pitchFamily="34" charset="-122"/>
              </a:rPr>
              <a:t>ClipboardEvent</a:t>
            </a:r>
            <a:r>
              <a:rPr lang="zh-CN" altLang="en-US" b="1">
                <a:solidFill>
                  <a:schemeClr val="tx1"/>
                </a:solidFill>
                <a:latin typeface="Microsoft YaHei" panose="020B0503020204020204" pitchFamily="34" charset="-122"/>
                <a:ea typeface="Microsoft YaHei" panose="020B0503020204020204" pitchFamily="34" charset="-122"/>
              </a:rPr>
              <a:t> 接口</a:t>
            </a:r>
            <a:r>
              <a:rPr lang="zh-CN" altLang="en-US" b="1"/>
              <a:t>）</a:t>
            </a:r>
          </a:p>
          <a:p>
            <a:pPr lvl="1"/>
            <a:r>
              <a:rPr lang="en-US" altLang="zh-CN" b="1"/>
              <a:t>cut</a:t>
            </a:r>
            <a:r>
              <a:rPr lang="zh-CN" altLang="en-US"/>
              <a:t>：将选中的内容从文档中移除，加入剪贴板时触发。</a:t>
            </a:r>
          </a:p>
          <a:p>
            <a:pPr lvl="1"/>
            <a:r>
              <a:rPr lang="en-US" altLang="zh-CN" b="1"/>
              <a:t>copy</a:t>
            </a:r>
            <a:r>
              <a:rPr lang="zh-CN" altLang="en-US"/>
              <a:t>：进行复制动作时触发。</a:t>
            </a:r>
          </a:p>
          <a:p>
            <a:pPr lvl="1"/>
            <a:r>
              <a:rPr lang="en-US" altLang="zh-CN" b="1"/>
              <a:t>paste</a:t>
            </a:r>
            <a:r>
              <a:rPr lang="zh-CN" altLang="en-US"/>
              <a:t>：剪贴板内容粘贴到文档后触发。</a:t>
            </a:r>
          </a:p>
          <a:p>
            <a:pPr lvl="1"/>
            <a:endParaRPr lang="zh-CN" altLang="en-US" b="1"/>
          </a:p>
          <a:p>
            <a:pPr lvl="1"/>
            <a:endParaRPr lang="zh-CN" altLang="en-US" b="1"/>
          </a:p>
          <a:p>
            <a:endParaRPr lang="zh-CN" altLang="en-US"/>
          </a:p>
          <a:p>
            <a:pPr lvl="1"/>
            <a:endParaRPr lang="zh-CN" altLang="en-US"/>
          </a:p>
          <a:p>
            <a:pPr lvl="1"/>
            <a:endParaRPr lang="en-US" altLang="zh-CN" sz="1600" dirty="0"/>
          </a:p>
        </p:txBody>
      </p:sp>
    </p:spTree>
    <p:extLst>
      <p:ext uri="{BB962C8B-B14F-4D97-AF65-F5344CB8AC3E}">
        <p14:creationId xmlns:p14="http://schemas.microsoft.com/office/powerpoint/2010/main" val="191935556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19BC14-7F69-0A42-BDC5-2E9610DF30B2}"/>
              </a:ext>
            </a:extLst>
          </p:cNvPr>
          <p:cNvSpPr>
            <a:spLocks noGrp="1"/>
          </p:cNvSpPr>
          <p:nvPr>
            <p:ph type="ctrTitle"/>
          </p:nvPr>
        </p:nvSpPr>
        <p:spPr>
          <a:xfrm>
            <a:off x="9487711" y="448455"/>
            <a:ext cx="2471542" cy="385445"/>
          </a:xfrm>
        </p:spPr>
        <p:txBody>
          <a:bodyPr/>
          <a:lstStyle/>
          <a:p>
            <a:r>
              <a:rPr kumimoji="1" lang="en-US" altLang="zh-CN" dirty="0"/>
              <a:t>JavaScript</a:t>
            </a:r>
            <a:r>
              <a:rPr kumimoji="1" lang="zh-CN" altLang="en-US" dirty="0"/>
              <a:t>浏览器编程</a:t>
            </a:r>
          </a:p>
        </p:txBody>
      </p:sp>
      <p:sp>
        <p:nvSpPr>
          <p:cNvPr id="10" name="文本占位符 9">
            <a:extLst>
              <a:ext uri="{FF2B5EF4-FFF2-40B4-BE49-F238E27FC236}">
                <a16:creationId xmlns:a16="http://schemas.microsoft.com/office/drawing/2014/main" id="{B579052B-739C-F14E-9CAA-0B5ED8AF4E3B}"/>
              </a:ext>
            </a:extLst>
          </p:cNvPr>
          <p:cNvSpPr>
            <a:spLocks noGrp="1"/>
          </p:cNvSpPr>
          <p:nvPr>
            <p:ph type="body" sz="quarter" idx="10"/>
          </p:nvPr>
        </p:nvSpPr>
        <p:spPr/>
        <p:txBody>
          <a:bodyPr/>
          <a:lstStyle/>
          <a:p>
            <a:r>
              <a:rPr lang="zh-CN" altLang="en-US" dirty="0"/>
              <a:t>事件</a:t>
            </a:r>
          </a:p>
        </p:txBody>
      </p:sp>
      <p:sp>
        <p:nvSpPr>
          <p:cNvPr id="11" name="文本占位符 10">
            <a:extLst>
              <a:ext uri="{FF2B5EF4-FFF2-40B4-BE49-F238E27FC236}">
                <a16:creationId xmlns:a16="http://schemas.microsoft.com/office/drawing/2014/main" id="{D89A058C-5EA5-7841-9B23-082A326A5F3F}"/>
              </a:ext>
            </a:extLst>
          </p:cNvPr>
          <p:cNvSpPr>
            <a:spLocks noGrp="1"/>
          </p:cNvSpPr>
          <p:nvPr>
            <p:ph type="body" sz="quarter" idx="11"/>
          </p:nvPr>
        </p:nvSpPr>
        <p:spPr>
          <a:xfrm>
            <a:off x="655637" y="904875"/>
            <a:ext cx="7982525" cy="538163"/>
          </a:xfrm>
        </p:spPr>
        <p:txBody>
          <a:bodyPr/>
          <a:lstStyle/>
          <a:p>
            <a:r>
              <a:rPr lang="zh-CN" altLang="en-US" dirty="0"/>
              <a:t>事件类型 </a:t>
            </a:r>
            <a:r>
              <a:rPr lang="en-US" altLang="zh-CN" dirty="0"/>
              <a:t>–</a:t>
            </a:r>
            <a:r>
              <a:rPr lang="zh-CN" altLang="en-US" dirty="0"/>
              <a:t> 焦点事件</a:t>
            </a:r>
          </a:p>
        </p:txBody>
      </p:sp>
      <p:sp>
        <p:nvSpPr>
          <p:cNvPr id="12" name="文本占位符 11">
            <a:extLst>
              <a:ext uri="{FF2B5EF4-FFF2-40B4-BE49-F238E27FC236}">
                <a16:creationId xmlns:a16="http://schemas.microsoft.com/office/drawing/2014/main" id="{EC2BE6E5-A0D2-0349-805C-49FA20BEF097}"/>
              </a:ext>
            </a:extLst>
          </p:cNvPr>
          <p:cNvSpPr>
            <a:spLocks noGrp="1"/>
          </p:cNvSpPr>
          <p:nvPr>
            <p:ph type="body" sz="quarter" idx="12"/>
          </p:nvPr>
        </p:nvSpPr>
        <p:spPr>
          <a:xfrm>
            <a:off x="637470" y="440406"/>
            <a:ext cx="464183" cy="344919"/>
          </a:xfrm>
        </p:spPr>
        <p:txBody>
          <a:bodyPr>
            <a:normAutofit fontScale="92500" lnSpcReduction="20000"/>
          </a:bodyPr>
          <a:lstStyle/>
          <a:p>
            <a:r>
              <a:rPr lang="en-US" altLang="zh-CN" dirty="0"/>
              <a:t>2</a:t>
            </a:r>
            <a:endParaRPr lang="zh-CN" altLang="en-US" dirty="0"/>
          </a:p>
        </p:txBody>
      </p:sp>
      <p:sp>
        <p:nvSpPr>
          <p:cNvPr id="18" name="内容占位符 7">
            <a:extLst>
              <a:ext uri="{FF2B5EF4-FFF2-40B4-BE49-F238E27FC236}">
                <a16:creationId xmlns:a16="http://schemas.microsoft.com/office/drawing/2014/main" id="{026FFBBC-8C36-4944-A521-F0CF42BB6ADA}"/>
              </a:ext>
            </a:extLst>
          </p:cNvPr>
          <p:cNvSpPr>
            <a:spLocks noGrp="1"/>
          </p:cNvSpPr>
          <p:nvPr>
            <p:ph sz="half" idx="1"/>
          </p:nvPr>
        </p:nvSpPr>
        <p:spPr>
          <a:xfrm>
            <a:off x="462368" y="1620232"/>
            <a:ext cx="10967632" cy="4882987"/>
          </a:xfrm>
        </p:spPr>
        <p:txBody>
          <a:bodyPr>
            <a:noAutofit/>
          </a:bodyPr>
          <a:lstStyle/>
          <a:p>
            <a:r>
              <a:rPr lang="zh-CN" altLang="en-US" sz="1800"/>
              <a:t>焦点事件</a:t>
            </a:r>
            <a:r>
              <a:rPr lang="zh-CN" altLang="en-US" sz="1800">
                <a:sym typeface="Wingdings" pitchFamily="2" charset="2"/>
              </a:rPr>
              <a:t>（继承 </a:t>
            </a:r>
            <a:r>
              <a:rPr lang="en-US" altLang="zh-CN" sz="1800">
                <a:sym typeface="Wingdings" pitchFamily="2" charset="2"/>
              </a:rPr>
              <a:t>FocusEvent</a:t>
            </a:r>
            <a:r>
              <a:rPr lang="zh-CN" altLang="en-US" sz="1800">
                <a:sym typeface="Wingdings" pitchFamily="2" charset="2"/>
              </a:rPr>
              <a:t> 接口）</a:t>
            </a:r>
            <a:endParaRPr lang="en-US" altLang="zh-CN" sz="1800"/>
          </a:p>
          <a:p>
            <a:pPr marL="685800" lvl="2">
              <a:spcBef>
                <a:spcPts val="1000"/>
              </a:spcBef>
            </a:pPr>
            <a:r>
              <a:rPr lang="en-US" altLang="zh-CN"/>
              <a:t>focus</a:t>
            </a:r>
            <a:r>
              <a:rPr lang="zh-CN" altLang="en-US"/>
              <a:t>：元素节点获得焦点后触发，该事件不会冒泡。</a:t>
            </a:r>
          </a:p>
          <a:p>
            <a:pPr marL="685800" lvl="2">
              <a:spcBef>
                <a:spcPts val="1000"/>
              </a:spcBef>
            </a:pPr>
            <a:r>
              <a:rPr lang="en-US" altLang="zh-CN"/>
              <a:t>blur</a:t>
            </a:r>
            <a:r>
              <a:rPr lang="zh-CN" altLang="en-US"/>
              <a:t>：元素节点失去焦点后触发，该事件不会冒泡。</a:t>
            </a:r>
          </a:p>
          <a:p>
            <a:pPr marL="685800" lvl="2">
              <a:spcBef>
                <a:spcPts val="1000"/>
              </a:spcBef>
            </a:pPr>
            <a:r>
              <a:rPr lang="en-US" altLang="zh-CN"/>
              <a:t>focusin</a:t>
            </a:r>
            <a:r>
              <a:rPr lang="zh-CN" altLang="en-US"/>
              <a:t>：元素节点将要获得焦点时触发，发生在</a:t>
            </a:r>
            <a:r>
              <a:rPr lang="en-US" altLang="zh-CN"/>
              <a:t>focus</a:t>
            </a:r>
            <a:r>
              <a:rPr lang="zh-CN" altLang="en-US"/>
              <a:t>事件之前。该事件会冒泡。</a:t>
            </a:r>
          </a:p>
          <a:p>
            <a:pPr marL="685800" lvl="2">
              <a:spcBef>
                <a:spcPts val="1000"/>
              </a:spcBef>
            </a:pPr>
            <a:r>
              <a:rPr lang="en-US" altLang="zh-CN"/>
              <a:t>focusout</a:t>
            </a:r>
            <a:r>
              <a:rPr lang="zh-CN" altLang="en-US"/>
              <a:t>：元素节点将要失去焦点时触发，发生在</a:t>
            </a:r>
            <a:r>
              <a:rPr lang="en-US" altLang="zh-CN"/>
              <a:t>blur</a:t>
            </a:r>
            <a:r>
              <a:rPr lang="zh-CN" altLang="en-US"/>
              <a:t>事件之前。该事件会冒泡。</a:t>
            </a:r>
          </a:p>
          <a:p>
            <a:pPr lvl="1"/>
            <a:endParaRPr lang="zh-CN" altLang="en-US"/>
          </a:p>
          <a:p>
            <a:pPr lvl="1"/>
            <a:endParaRPr lang="en-US" altLang="zh-CN" sz="1600" dirty="0"/>
          </a:p>
        </p:txBody>
      </p:sp>
    </p:spTree>
    <p:extLst>
      <p:ext uri="{BB962C8B-B14F-4D97-AF65-F5344CB8AC3E}">
        <p14:creationId xmlns:p14="http://schemas.microsoft.com/office/powerpoint/2010/main" val="22475226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19BC14-7F69-0A42-BDC5-2E9610DF30B2}"/>
              </a:ext>
            </a:extLst>
          </p:cNvPr>
          <p:cNvSpPr>
            <a:spLocks noGrp="1"/>
          </p:cNvSpPr>
          <p:nvPr>
            <p:ph type="ctrTitle"/>
          </p:nvPr>
        </p:nvSpPr>
        <p:spPr>
          <a:xfrm>
            <a:off x="9487711" y="448455"/>
            <a:ext cx="2471542" cy="385445"/>
          </a:xfrm>
        </p:spPr>
        <p:txBody>
          <a:bodyPr/>
          <a:lstStyle/>
          <a:p>
            <a:r>
              <a:rPr kumimoji="1" lang="en-US" altLang="zh-CN" dirty="0"/>
              <a:t>JavaScript</a:t>
            </a:r>
            <a:r>
              <a:rPr kumimoji="1" lang="zh-CN" altLang="en-US" dirty="0"/>
              <a:t>浏览器编程</a:t>
            </a:r>
          </a:p>
        </p:txBody>
      </p:sp>
      <p:sp>
        <p:nvSpPr>
          <p:cNvPr id="10" name="文本占位符 9">
            <a:extLst>
              <a:ext uri="{FF2B5EF4-FFF2-40B4-BE49-F238E27FC236}">
                <a16:creationId xmlns:a16="http://schemas.microsoft.com/office/drawing/2014/main" id="{B579052B-739C-F14E-9CAA-0B5ED8AF4E3B}"/>
              </a:ext>
            </a:extLst>
          </p:cNvPr>
          <p:cNvSpPr>
            <a:spLocks noGrp="1"/>
          </p:cNvSpPr>
          <p:nvPr>
            <p:ph type="body" sz="quarter" idx="10"/>
          </p:nvPr>
        </p:nvSpPr>
        <p:spPr/>
        <p:txBody>
          <a:bodyPr/>
          <a:lstStyle/>
          <a:p>
            <a:r>
              <a:rPr lang="en-US" altLang="zh-CN" dirty="0"/>
              <a:t>DOM</a:t>
            </a:r>
            <a:endParaRPr lang="zh-CN" altLang="en-US" dirty="0"/>
          </a:p>
        </p:txBody>
      </p:sp>
      <p:sp>
        <p:nvSpPr>
          <p:cNvPr id="11" name="文本占位符 10">
            <a:extLst>
              <a:ext uri="{FF2B5EF4-FFF2-40B4-BE49-F238E27FC236}">
                <a16:creationId xmlns:a16="http://schemas.microsoft.com/office/drawing/2014/main" id="{D89A058C-5EA5-7841-9B23-082A326A5F3F}"/>
              </a:ext>
            </a:extLst>
          </p:cNvPr>
          <p:cNvSpPr>
            <a:spLocks noGrp="1"/>
          </p:cNvSpPr>
          <p:nvPr>
            <p:ph type="body" sz="quarter" idx="11"/>
          </p:nvPr>
        </p:nvSpPr>
        <p:spPr/>
        <p:txBody>
          <a:bodyPr/>
          <a:lstStyle/>
          <a:p>
            <a:r>
              <a:rPr lang="en-US" altLang="zh-CN" dirty="0"/>
              <a:t>DOM </a:t>
            </a:r>
            <a:r>
              <a:rPr lang="zh-CN" altLang="en-US" dirty="0"/>
              <a:t>的版本</a:t>
            </a:r>
          </a:p>
        </p:txBody>
      </p:sp>
      <p:sp>
        <p:nvSpPr>
          <p:cNvPr id="12" name="文本占位符 11">
            <a:extLst>
              <a:ext uri="{FF2B5EF4-FFF2-40B4-BE49-F238E27FC236}">
                <a16:creationId xmlns:a16="http://schemas.microsoft.com/office/drawing/2014/main" id="{EC2BE6E5-A0D2-0349-805C-49FA20BEF097}"/>
              </a:ext>
            </a:extLst>
          </p:cNvPr>
          <p:cNvSpPr>
            <a:spLocks noGrp="1"/>
          </p:cNvSpPr>
          <p:nvPr>
            <p:ph type="body" sz="quarter" idx="12"/>
          </p:nvPr>
        </p:nvSpPr>
        <p:spPr>
          <a:xfrm>
            <a:off x="637470" y="440406"/>
            <a:ext cx="464183" cy="344919"/>
          </a:xfrm>
        </p:spPr>
        <p:txBody>
          <a:bodyPr>
            <a:normAutofit fontScale="92500" lnSpcReduction="20000"/>
          </a:bodyPr>
          <a:lstStyle/>
          <a:p>
            <a:r>
              <a:rPr lang="en-US" altLang="zh-CN" dirty="0"/>
              <a:t>1</a:t>
            </a:r>
            <a:endParaRPr lang="zh-CN" altLang="en-US" dirty="0"/>
          </a:p>
        </p:txBody>
      </p:sp>
      <p:sp>
        <p:nvSpPr>
          <p:cNvPr id="7" name="内容占位符 7">
            <a:extLst>
              <a:ext uri="{FF2B5EF4-FFF2-40B4-BE49-F238E27FC236}">
                <a16:creationId xmlns:a16="http://schemas.microsoft.com/office/drawing/2014/main" id="{343171CC-6B10-1D43-A61C-BBC8DEC9B627}"/>
              </a:ext>
            </a:extLst>
          </p:cNvPr>
          <p:cNvSpPr>
            <a:spLocks noGrp="1"/>
          </p:cNvSpPr>
          <p:nvPr>
            <p:ph sz="half" idx="1"/>
          </p:nvPr>
        </p:nvSpPr>
        <p:spPr>
          <a:xfrm>
            <a:off x="992849" y="1558834"/>
            <a:ext cx="10528591" cy="5135263"/>
          </a:xfrm>
        </p:spPr>
        <p:txBody>
          <a:bodyPr>
            <a:noAutofit/>
          </a:bodyPr>
          <a:lstStyle/>
          <a:p>
            <a:r>
              <a:rPr lang="zh-CN" altLang="en-US" sz="1200" dirty="0"/>
              <a:t> </a:t>
            </a:r>
            <a:r>
              <a:rPr lang="en-US" altLang="zh-CN" sz="1200" dirty="0"/>
              <a:t>DOM</a:t>
            </a:r>
            <a:r>
              <a:rPr lang="zh-CN" altLang="en-US" sz="1200" dirty="0"/>
              <a:t> </a:t>
            </a:r>
            <a:r>
              <a:rPr lang="en-US" altLang="zh-CN" sz="1200" dirty="0"/>
              <a:t>Level</a:t>
            </a:r>
            <a:r>
              <a:rPr lang="zh-CN" altLang="en-US" sz="1200" dirty="0"/>
              <a:t> </a:t>
            </a:r>
            <a:r>
              <a:rPr lang="en-US" altLang="zh-CN" sz="1200" dirty="0"/>
              <a:t>0</a:t>
            </a:r>
          </a:p>
          <a:p>
            <a:pPr lvl="1"/>
            <a:r>
              <a:rPr lang="zh-CN" altLang="en-US" sz="1100" dirty="0"/>
              <a:t> 非标准，</a:t>
            </a:r>
            <a:r>
              <a:rPr lang="en-US" altLang="zh-CN" sz="1100"/>
              <a:t> DOM0</a:t>
            </a:r>
            <a:r>
              <a:rPr lang="zh-CN" altLang="en-US" sz="1100"/>
              <a:t>级指的是</a:t>
            </a:r>
            <a:r>
              <a:rPr lang="en-US" altLang="zh-CN" sz="1100"/>
              <a:t>IE4</a:t>
            </a:r>
            <a:r>
              <a:rPr lang="zh-CN" altLang="en-US" sz="1100"/>
              <a:t>和</a:t>
            </a:r>
            <a:r>
              <a:rPr lang="en-US" altLang="zh-CN" sz="1100"/>
              <a:t>Netscape 4.0</a:t>
            </a:r>
            <a:r>
              <a:rPr lang="zh-CN" altLang="en-US" sz="1100"/>
              <a:t>这些浏览器最初支持的</a:t>
            </a:r>
            <a:r>
              <a:rPr lang="en-US" altLang="zh-CN" sz="1100"/>
              <a:t>DHTML</a:t>
            </a:r>
            <a:r>
              <a:rPr lang="zh-CN" altLang="en-US" sz="1100"/>
              <a:t>。</a:t>
            </a:r>
            <a:endParaRPr lang="en-US" altLang="zh-CN" sz="1100" dirty="0"/>
          </a:p>
          <a:p>
            <a:r>
              <a:rPr lang="zh-CN" altLang="en-US" sz="1200" dirty="0"/>
              <a:t> </a:t>
            </a:r>
            <a:r>
              <a:rPr lang="en-US" altLang="zh-CN" sz="1200" dirty="0"/>
              <a:t>DOM</a:t>
            </a:r>
            <a:r>
              <a:rPr lang="zh-CN" altLang="en-US" sz="1200" dirty="0"/>
              <a:t> </a:t>
            </a:r>
            <a:r>
              <a:rPr lang="en-US" altLang="zh-CN" sz="1200" dirty="0"/>
              <a:t>Level</a:t>
            </a:r>
            <a:r>
              <a:rPr lang="zh-CN" altLang="en-US" sz="1200" dirty="0"/>
              <a:t> </a:t>
            </a:r>
            <a:r>
              <a:rPr lang="en-US" altLang="zh-CN" sz="1200" dirty="0"/>
              <a:t>1</a:t>
            </a:r>
          </a:p>
          <a:p>
            <a:pPr lvl="1"/>
            <a:r>
              <a:rPr lang="zh-CN" altLang="en-US" sz="1100" dirty="0"/>
              <a:t> </a:t>
            </a:r>
            <a:r>
              <a:rPr lang="en-US" altLang="zh-CN" sz="1100" dirty="0"/>
              <a:t>DOM</a:t>
            </a:r>
            <a:r>
              <a:rPr lang="zh-CN" altLang="en-US" sz="1100" dirty="0"/>
              <a:t> 核心</a:t>
            </a:r>
            <a:endParaRPr lang="en-US" altLang="zh-CN" sz="1100" dirty="0"/>
          </a:p>
          <a:p>
            <a:pPr lvl="1"/>
            <a:r>
              <a:rPr lang="zh-CN" altLang="en-US" sz="1100" dirty="0"/>
              <a:t> </a:t>
            </a:r>
            <a:r>
              <a:rPr lang="en-US" altLang="zh-CN" sz="1100" dirty="0"/>
              <a:t>DOM</a:t>
            </a:r>
            <a:r>
              <a:rPr lang="zh-CN" altLang="en-US" sz="1100" dirty="0"/>
              <a:t> </a:t>
            </a:r>
            <a:r>
              <a:rPr lang="en-US" altLang="zh-CN" sz="1100" dirty="0"/>
              <a:t>HTML</a:t>
            </a:r>
            <a:r>
              <a:rPr lang="zh-CN" altLang="en-US" sz="1100" dirty="0"/>
              <a:t>：</a:t>
            </a:r>
            <a:r>
              <a:rPr lang="zh-CN" altLang="en-US" sz="1100"/>
              <a:t>添加</a:t>
            </a:r>
            <a:r>
              <a:rPr lang="en-US" altLang="zh-CN" sz="1100"/>
              <a:t>HTML</a:t>
            </a:r>
            <a:r>
              <a:rPr lang="zh-CN" altLang="en-US" sz="1100"/>
              <a:t>专用的对象与函数对</a:t>
            </a:r>
            <a:r>
              <a:rPr lang="en-US" altLang="zh-CN" sz="1100"/>
              <a:t>DOM</a:t>
            </a:r>
            <a:r>
              <a:rPr lang="zh-CN" altLang="en-US" sz="1100"/>
              <a:t>核心进行了扩展。</a:t>
            </a:r>
            <a:endParaRPr lang="en-US" altLang="zh-CN" sz="1100" dirty="0"/>
          </a:p>
          <a:p>
            <a:r>
              <a:rPr lang="zh-CN" altLang="en-US" sz="1200" dirty="0"/>
              <a:t> </a:t>
            </a:r>
            <a:r>
              <a:rPr lang="en-US" altLang="zh-CN" sz="1200" dirty="0"/>
              <a:t>DOM</a:t>
            </a:r>
            <a:r>
              <a:rPr lang="zh-CN" altLang="en-US" sz="1200" dirty="0"/>
              <a:t> </a:t>
            </a:r>
            <a:r>
              <a:rPr lang="en-US" altLang="zh-CN" sz="1200" dirty="0"/>
              <a:t>Level</a:t>
            </a:r>
            <a:r>
              <a:rPr lang="zh-CN" altLang="en-US" sz="1200" dirty="0"/>
              <a:t> </a:t>
            </a:r>
            <a:r>
              <a:rPr lang="en-US" altLang="zh-CN" sz="1200" dirty="0"/>
              <a:t>2</a:t>
            </a:r>
          </a:p>
          <a:p>
            <a:pPr lvl="1"/>
            <a:r>
              <a:rPr lang="en-US" altLang="zh-CN" sz="1100" dirty="0"/>
              <a:t>DOM</a:t>
            </a:r>
            <a:r>
              <a:rPr lang="zh-CN" altLang="en-US" sz="1100" dirty="0"/>
              <a:t> 核心</a:t>
            </a:r>
            <a:endParaRPr lang="en-US" altLang="zh-CN" sz="1100" dirty="0"/>
          </a:p>
          <a:p>
            <a:pPr lvl="1"/>
            <a:r>
              <a:rPr lang="en-US" altLang="zh-CN" sz="1100" dirty="0"/>
              <a:t>DOM</a:t>
            </a:r>
            <a:r>
              <a:rPr lang="zh-CN" altLang="en-US" sz="1100" dirty="0"/>
              <a:t> 视图：</a:t>
            </a:r>
            <a:r>
              <a:rPr lang="zh-CN" altLang="en-US" sz="1100"/>
              <a:t>描述跟踪一个文档的各种视图（使用</a:t>
            </a:r>
            <a:r>
              <a:rPr lang="en-US" altLang="zh-CN" sz="1100"/>
              <a:t>CSS</a:t>
            </a:r>
            <a:r>
              <a:rPr lang="zh-CN" altLang="en-US" sz="1100"/>
              <a:t>样式设计文档前后）的接口</a:t>
            </a:r>
            <a:endParaRPr lang="en-US" altLang="zh-CN" sz="1100" dirty="0"/>
          </a:p>
          <a:p>
            <a:pPr lvl="1"/>
            <a:r>
              <a:rPr lang="en-US" altLang="zh-CN" sz="1100" dirty="0"/>
              <a:t>DOM</a:t>
            </a:r>
            <a:r>
              <a:rPr lang="zh-CN" altLang="en-US" sz="1100" dirty="0"/>
              <a:t> 事件：</a:t>
            </a:r>
            <a:r>
              <a:rPr lang="zh-CN" altLang="en-US" sz="1100"/>
              <a:t>描述事件接口</a:t>
            </a:r>
            <a:endParaRPr lang="en-US" altLang="zh-CN" sz="1100" dirty="0"/>
          </a:p>
          <a:p>
            <a:pPr lvl="1"/>
            <a:r>
              <a:rPr lang="en-US" altLang="zh-CN" sz="1100" dirty="0"/>
              <a:t>DOM</a:t>
            </a:r>
            <a:r>
              <a:rPr lang="zh-CN" altLang="en-US" sz="1100" dirty="0"/>
              <a:t> 样式：</a:t>
            </a:r>
            <a:r>
              <a:rPr lang="zh-CN" altLang="en-US" sz="1100"/>
              <a:t>描述处理基于</a:t>
            </a:r>
            <a:r>
              <a:rPr lang="en-US" altLang="zh-CN" sz="1100"/>
              <a:t>CSS</a:t>
            </a:r>
            <a:r>
              <a:rPr lang="zh-CN" altLang="en-US" sz="1100"/>
              <a:t>样式的接口</a:t>
            </a:r>
            <a:endParaRPr lang="en-US" altLang="zh-CN" sz="1100" dirty="0"/>
          </a:p>
          <a:p>
            <a:pPr lvl="1"/>
            <a:r>
              <a:rPr lang="en-US" altLang="zh-CN" sz="1100" dirty="0"/>
              <a:t>DOM</a:t>
            </a:r>
            <a:r>
              <a:rPr lang="zh-CN" altLang="en-US" sz="1100" dirty="0"/>
              <a:t> 遍历和范围：</a:t>
            </a:r>
            <a:r>
              <a:rPr lang="zh-CN" altLang="en-US" sz="1100"/>
              <a:t>描述遍历和操作文档树的接口</a:t>
            </a:r>
            <a:endParaRPr lang="en-US" altLang="zh-CN" sz="1100" dirty="0"/>
          </a:p>
          <a:p>
            <a:r>
              <a:rPr lang="zh-CN" altLang="en-US" sz="1200" dirty="0"/>
              <a:t> </a:t>
            </a:r>
            <a:r>
              <a:rPr lang="en-US" altLang="zh-CN" sz="1200" dirty="0"/>
              <a:t>DOM</a:t>
            </a:r>
            <a:r>
              <a:rPr lang="zh-CN" altLang="en-US" sz="1200" dirty="0"/>
              <a:t> </a:t>
            </a:r>
            <a:r>
              <a:rPr lang="en-US" altLang="zh-CN" sz="1200" dirty="0"/>
              <a:t>Level</a:t>
            </a:r>
            <a:r>
              <a:rPr lang="zh-CN" altLang="en-US" sz="1200" dirty="0"/>
              <a:t> </a:t>
            </a:r>
            <a:r>
              <a:rPr lang="en-US" altLang="zh-CN" sz="1200" dirty="0"/>
              <a:t>3</a:t>
            </a:r>
          </a:p>
          <a:p>
            <a:pPr lvl="1"/>
            <a:r>
              <a:rPr lang="zh-CN" altLang="en-US" sz="1000" dirty="0"/>
              <a:t>进一步扩展：</a:t>
            </a:r>
            <a:r>
              <a:rPr lang="zh-CN" altLang="en-US" sz="1100"/>
              <a:t>引入统一方式载入和保存文档和文档验证方法对</a:t>
            </a:r>
            <a:r>
              <a:rPr lang="en-US" altLang="zh-CN" sz="1100"/>
              <a:t>DOM</a:t>
            </a:r>
            <a:r>
              <a:rPr lang="zh-CN" altLang="en-US" sz="1100"/>
              <a:t>进行进一步扩展，</a:t>
            </a:r>
            <a:r>
              <a:rPr lang="en-US" altLang="zh-CN" sz="1100"/>
              <a:t>DOM3</a:t>
            </a:r>
            <a:r>
              <a:rPr lang="zh-CN" altLang="en-US" sz="1100"/>
              <a:t>包含一个名为“</a:t>
            </a:r>
            <a:r>
              <a:rPr lang="en-US" altLang="zh-CN" sz="1100"/>
              <a:t>DOM</a:t>
            </a:r>
            <a:r>
              <a:rPr lang="zh-CN" altLang="en-US" sz="1100"/>
              <a:t>载入与保存”的新模块，</a:t>
            </a:r>
            <a:r>
              <a:rPr lang="en-US" altLang="zh-CN" sz="1100"/>
              <a:t>DOM</a:t>
            </a:r>
            <a:r>
              <a:rPr lang="zh-CN" altLang="en-US" sz="1100"/>
              <a:t>核心扩展后可支持</a:t>
            </a:r>
            <a:r>
              <a:rPr lang="en-US" altLang="zh-CN" sz="1100"/>
              <a:t>XML1.0</a:t>
            </a:r>
            <a:r>
              <a:rPr lang="zh-CN" altLang="en-US" sz="1100"/>
              <a:t>的所有内容，包括</a:t>
            </a:r>
            <a:r>
              <a:rPr lang="en-US" altLang="zh-CN" sz="1100"/>
              <a:t>XML Infoset</a:t>
            </a:r>
            <a:r>
              <a:rPr lang="zh-CN" altLang="en-US" sz="1100"/>
              <a:t>、 </a:t>
            </a:r>
            <a:r>
              <a:rPr lang="en-US" altLang="zh-CN" sz="1100"/>
              <a:t>XPath</a:t>
            </a:r>
            <a:r>
              <a:rPr lang="zh-CN" altLang="en-US" sz="1100"/>
              <a:t>、和</a:t>
            </a:r>
            <a:r>
              <a:rPr lang="en-US" altLang="zh-CN" sz="1100"/>
              <a:t>XML Base</a:t>
            </a:r>
            <a:endParaRPr lang="en-US" altLang="zh-CN" sz="1100" dirty="0"/>
          </a:p>
          <a:p>
            <a:r>
              <a:rPr lang="en-US" altLang="zh-CN" sz="1200" dirty="0"/>
              <a:t>DOM</a:t>
            </a:r>
            <a:r>
              <a:rPr lang="zh-CN" altLang="en-US" sz="1200" dirty="0"/>
              <a:t> </a:t>
            </a:r>
            <a:r>
              <a:rPr lang="en-US" altLang="zh-CN" sz="1200" dirty="0"/>
              <a:t>Level</a:t>
            </a:r>
            <a:r>
              <a:rPr lang="zh-CN" altLang="en-US" sz="1200" dirty="0"/>
              <a:t> </a:t>
            </a:r>
            <a:r>
              <a:rPr lang="en-US" altLang="zh-CN" sz="1200" dirty="0"/>
              <a:t>4</a:t>
            </a:r>
          </a:p>
        </p:txBody>
      </p:sp>
    </p:spTree>
    <p:extLst>
      <p:ext uri="{BB962C8B-B14F-4D97-AF65-F5344CB8AC3E}">
        <p14:creationId xmlns:p14="http://schemas.microsoft.com/office/powerpoint/2010/main" val="253402202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19BC14-7F69-0A42-BDC5-2E9610DF30B2}"/>
              </a:ext>
            </a:extLst>
          </p:cNvPr>
          <p:cNvSpPr>
            <a:spLocks noGrp="1"/>
          </p:cNvSpPr>
          <p:nvPr>
            <p:ph type="ctrTitle"/>
          </p:nvPr>
        </p:nvSpPr>
        <p:spPr>
          <a:xfrm>
            <a:off x="9487711" y="448455"/>
            <a:ext cx="2471542" cy="385445"/>
          </a:xfrm>
        </p:spPr>
        <p:txBody>
          <a:bodyPr/>
          <a:lstStyle/>
          <a:p>
            <a:r>
              <a:rPr kumimoji="1" lang="en-US" altLang="zh-CN" dirty="0"/>
              <a:t>JavaScript</a:t>
            </a:r>
            <a:r>
              <a:rPr kumimoji="1" lang="zh-CN" altLang="en-US" dirty="0"/>
              <a:t>浏览器编程</a:t>
            </a:r>
          </a:p>
        </p:txBody>
      </p:sp>
      <p:sp>
        <p:nvSpPr>
          <p:cNvPr id="10" name="文本占位符 9">
            <a:extLst>
              <a:ext uri="{FF2B5EF4-FFF2-40B4-BE49-F238E27FC236}">
                <a16:creationId xmlns:a16="http://schemas.microsoft.com/office/drawing/2014/main" id="{B579052B-739C-F14E-9CAA-0B5ED8AF4E3B}"/>
              </a:ext>
            </a:extLst>
          </p:cNvPr>
          <p:cNvSpPr>
            <a:spLocks noGrp="1"/>
          </p:cNvSpPr>
          <p:nvPr>
            <p:ph type="body" sz="quarter" idx="10"/>
          </p:nvPr>
        </p:nvSpPr>
        <p:spPr/>
        <p:txBody>
          <a:bodyPr/>
          <a:lstStyle/>
          <a:p>
            <a:r>
              <a:rPr lang="zh-CN" altLang="en-US" dirty="0"/>
              <a:t>事件</a:t>
            </a:r>
          </a:p>
        </p:txBody>
      </p:sp>
      <p:sp>
        <p:nvSpPr>
          <p:cNvPr id="11" name="文本占位符 10">
            <a:extLst>
              <a:ext uri="{FF2B5EF4-FFF2-40B4-BE49-F238E27FC236}">
                <a16:creationId xmlns:a16="http://schemas.microsoft.com/office/drawing/2014/main" id="{D89A058C-5EA5-7841-9B23-082A326A5F3F}"/>
              </a:ext>
            </a:extLst>
          </p:cNvPr>
          <p:cNvSpPr>
            <a:spLocks noGrp="1"/>
          </p:cNvSpPr>
          <p:nvPr>
            <p:ph type="body" sz="quarter" idx="11"/>
          </p:nvPr>
        </p:nvSpPr>
        <p:spPr>
          <a:xfrm>
            <a:off x="655637" y="904875"/>
            <a:ext cx="7982525" cy="538163"/>
          </a:xfrm>
        </p:spPr>
        <p:txBody>
          <a:bodyPr/>
          <a:lstStyle/>
          <a:p>
            <a:r>
              <a:rPr lang="zh-CN" altLang="en-US" dirty="0"/>
              <a:t>事件类型 </a:t>
            </a:r>
            <a:r>
              <a:rPr lang="en-US" altLang="zh-CN" dirty="0"/>
              <a:t>–</a:t>
            </a:r>
            <a:r>
              <a:rPr lang="zh-CN" altLang="en-US" dirty="0"/>
              <a:t> 设备事件</a:t>
            </a:r>
          </a:p>
        </p:txBody>
      </p:sp>
      <p:sp>
        <p:nvSpPr>
          <p:cNvPr id="12" name="文本占位符 11">
            <a:extLst>
              <a:ext uri="{FF2B5EF4-FFF2-40B4-BE49-F238E27FC236}">
                <a16:creationId xmlns:a16="http://schemas.microsoft.com/office/drawing/2014/main" id="{EC2BE6E5-A0D2-0349-805C-49FA20BEF097}"/>
              </a:ext>
            </a:extLst>
          </p:cNvPr>
          <p:cNvSpPr>
            <a:spLocks noGrp="1"/>
          </p:cNvSpPr>
          <p:nvPr>
            <p:ph type="body" sz="quarter" idx="12"/>
          </p:nvPr>
        </p:nvSpPr>
        <p:spPr>
          <a:xfrm>
            <a:off x="637470" y="440406"/>
            <a:ext cx="464183" cy="344919"/>
          </a:xfrm>
        </p:spPr>
        <p:txBody>
          <a:bodyPr>
            <a:normAutofit fontScale="92500" lnSpcReduction="20000"/>
          </a:bodyPr>
          <a:lstStyle/>
          <a:p>
            <a:r>
              <a:rPr lang="en-US" altLang="zh-CN" dirty="0"/>
              <a:t>2</a:t>
            </a:r>
            <a:endParaRPr lang="zh-CN" altLang="en-US" dirty="0"/>
          </a:p>
        </p:txBody>
      </p:sp>
      <p:sp>
        <p:nvSpPr>
          <p:cNvPr id="18" name="内容占位符 7">
            <a:extLst>
              <a:ext uri="{FF2B5EF4-FFF2-40B4-BE49-F238E27FC236}">
                <a16:creationId xmlns:a16="http://schemas.microsoft.com/office/drawing/2014/main" id="{026FFBBC-8C36-4944-A521-F0CF42BB6ADA}"/>
              </a:ext>
            </a:extLst>
          </p:cNvPr>
          <p:cNvSpPr>
            <a:spLocks noGrp="1"/>
          </p:cNvSpPr>
          <p:nvPr>
            <p:ph sz="half" idx="1"/>
          </p:nvPr>
        </p:nvSpPr>
        <p:spPr>
          <a:xfrm>
            <a:off x="462368" y="1620232"/>
            <a:ext cx="10967632" cy="4882987"/>
          </a:xfrm>
        </p:spPr>
        <p:txBody>
          <a:bodyPr>
            <a:noAutofit/>
          </a:bodyPr>
          <a:lstStyle/>
          <a:p>
            <a:r>
              <a:rPr lang="zh-CN" altLang="en-US"/>
              <a:t>设备事件</a:t>
            </a:r>
            <a:endParaRPr lang="en-US" altLang="zh-CN"/>
          </a:p>
          <a:p>
            <a:pPr lvl="1"/>
            <a:r>
              <a:rPr lang="en-US" altLang="zh-CN" b="1"/>
              <a:t>orientationchange</a:t>
            </a:r>
            <a:r>
              <a:rPr lang="zh-CN" altLang="en-US" b="1"/>
              <a:t>事件</a:t>
            </a:r>
            <a:endParaRPr lang="zh-CN" altLang="en-US"/>
          </a:p>
          <a:p>
            <a:pPr lvl="1"/>
            <a:r>
              <a:rPr lang="en-US" altLang="zh-CN" b="1"/>
              <a:t>deviceorientation</a:t>
            </a:r>
            <a:r>
              <a:rPr lang="zh-CN" altLang="en-US" b="1"/>
              <a:t>事件</a:t>
            </a:r>
            <a:endParaRPr lang="zh-CN" altLang="en-US" sz="1200"/>
          </a:p>
          <a:p>
            <a:pPr lvl="1"/>
            <a:r>
              <a:rPr lang="en-US" altLang="zh-CN" b="1"/>
              <a:t>devicemotion</a:t>
            </a:r>
            <a:r>
              <a:rPr lang="zh-CN" altLang="en-US" b="1"/>
              <a:t>事件</a:t>
            </a:r>
            <a:endParaRPr lang="en-US" altLang="zh-CN" b="1"/>
          </a:p>
          <a:p>
            <a:pPr lvl="1"/>
            <a:endParaRPr lang="en-US" altLang="zh-CN" sz="1200" dirty="0"/>
          </a:p>
        </p:txBody>
      </p:sp>
      <p:pic>
        <p:nvPicPr>
          <p:cNvPr id="3" name="图片 2">
            <a:extLst>
              <a:ext uri="{FF2B5EF4-FFF2-40B4-BE49-F238E27FC236}">
                <a16:creationId xmlns:a16="http://schemas.microsoft.com/office/drawing/2014/main" id="{F41434E0-80D7-F04E-8141-EA414C3B6D4B}"/>
              </a:ext>
            </a:extLst>
          </p:cNvPr>
          <p:cNvPicPr>
            <a:picLocks noChangeAspect="1"/>
          </p:cNvPicPr>
          <p:nvPr/>
        </p:nvPicPr>
        <p:blipFill>
          <a:blip r:embed="rId3"/>
          <a:stretch>
            <a:fillRect/>
          </a:stretch>
        </p:blipFill>
        <p:spPr>
          <a:xfrm>
            <a:off x="8698592" y="1306286"/>
            <a:ext cx="3263900" cy="2133600"/>
          </a:xfrm>
          <a:prstGeom prst="rect">
            <a:avLst/>
          </a:prstGeom>
        </p:spPr>
      </p:pic>
    </p:spTree>
    <p:extLst>
      <p:ext uri="{BB962C8B-B14F-4D97-AF65-F5344CB8AC3E}">
        <p14:creationId xmlns:p14="http://schemas.microsoft.com/office/powerpoint/2010/main" val="45192296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19BC14-7F69-0A42-BDC5-2E9610DF30B2}"/>
              </a:ext>
            </a:extLst>
          </p:cNvPr>
          <p:cNvSpPr>
            <a:spLocks noGrp="1"/>
          </p:cNvSpPr>
          <p:nvPr>
            <p:ph type="ctrTitle"/>
          </p:nvPr>
        </p:nvSpPr>
        <p:spPr>
          <a:xfrm>
            <a:off x="9487711" y="448455"/>
            <a:ext cx="2471542" cy="385445"/>
          </a:xfrm>
        </p:spPr>
        <p:txBody>
          <a:bodyPr/>
          <a:lstStyle/>
          <a:p>
            <a:r>
              <a:rPr kumimoji="1" lang="en-US" altLang="zh-CN" dirty="0"/>
              <a:t>JavaScript</a:t>
            </a:r>
            <a:r>
              <a:rPr kumimoji="1" lang="zh-CN" altLang="en-US" dirty="0"/>
              <a:t>浏览器编程</a:t>
            </a:r>
          </a:p>
        </p:txBody>
      </p:sp>
      <p:sp>
        <p:nvSpPr>
          <p:cNvPr id="10" name="文本占位符 9">
            <a:extLst>
              <a:ext uri="{FF2B5EF4-FFF2-40B4-BE49-F238E27FC236}">
                <a16:creationId xmlns:a16="http://schemas.microsoft.com/office/drawing/2014/main" id="{B579052B-739C-F14E-9CAA-0B5ED8AF4E3B}"/>
              </a:ext>
            </a:extLst>
          </p:cNvPr>
          <p:cNvSpPr>
            <a:spLocks noGrp="1"/>
          </p:cNvSpPr>
          <p:nvPr>
            <p:ph type="body" sz="quarter" idx="10"/>
          </p:nvPr>
        </p:nvSpPr>
        <p:spPr/>
        <p:txBody>
          <a:bodyPr/>
          <a:lstStyle/>
          <a:p>
            <a:r>
              <a:rPr lang="zh-CN" altLang="en-US" dirty="0"/>
              <a:t>事件</a:t>
            </a:r>
          </a:p>
        </p:txBody>
      </p:sp>
      <p:sp>
        <p:nvSpPr>
          <p:cNvPr id="11" name="文本占位符 10">
            <a:extLst>
              <a:ext uri="{FF2B5EF4-FFF2-40B4-BE49-F238E27FC236}">
                <a16:creationId xmlns:a16="http://schemas.microsoft.com/office/drawing/2014/main" id="{D89A058C-5EA5-7841-9B23-082A326A5F3F}"/>
              </a:ext>
            </a:extLst>
          </p:cNvPr>
          <p:cNvSpPr>
            <a:spLocks noGrp="1"/>
          </p:cNvSpPr>
          <p:nvPr>
            <p:ph type="body" sz="quarter" idx="11"/>
          </p:nvPr>
        </p:nvSpPr>
        <p:spPr>
          <a:xfrm>
            <a:off x="655637" y="904875"/>
            <a:ext cx="7982525" cy="538163"/>
          </a:xfrm>
        </p:spPr>
        <p:txBody>
          <a:bodyPr/>
          <a:lstStyle/>
          <a:p>
            <a:r>
              <a:rPr lang="zh-CN" altLang="en-US" dirty="0"/>
              <a:t>事件类型 </a:t>
            </a:r>
            <a:r>
              <a:rPr lang="en-US" altLang="zh-CN" dirty="0"/>
              <a:t>--</a:t>
            </a:r>
            <a:r>
              <a:rPr lang="zh-CN" altLang="en-US"/>
              <a:t>触摸及手势事件</a:t>
            </a:r>
          </a:p>
          <a:p>
            <a:endParaRPr lang="zh-CN" altLang="en-US" dirty="0"/>
          </a:p>
        </p:txBody>
      </p:sp>
      <p:sp>
        <p:nvSpPr>
          <p:cNvPr id="12" name="文本占位符 11">
            <a:extLst>
              <a:ext uri="{FF2B5EF4-FFF2-40B4-BE49-F238E27FC236}">
                <a16:creationId xmlns:a16="http://schemas.microsoft.com/office/drawing/2014/main" id="{EC2BE6E5-A0D2-0349-805C-49FA20BEF097}"/>
              </a:ext>
            </a:extLst>
          </p:cNvPr>
          <p:cNvSpPr>
            <a:spLocks noGrp="1"/>
          </p:cNvSpPr>
          <p:nvPr>
            <p:ph type="body" sz="quarter" idx="12"/>
          </p:nvPr>
        </p:nvSpPr>
        <p:spPr>
          <a:xfrm>
            <a:off x="637470" y="440406"/>
            <a:ext cx="464183" cy="344919"/>
          </a:xfrm>
        </p:spPr>
        <p:txBody>
          <a:bodyPr>
            <a:normAutofit fontScale="92500" lnSpcReduction="20000"/>
          </a:bodyPr>
          <a:lstStyle/>
          <a:p>
            <a:r>
              <a:rPr lang="en-US" altLang="zh-CN" dirty="0"/>
              <a:t>2</a:t>
            </a:r>
            <a:endParaRPr lang="zh-CN" altLang="en-US" dirty="0"/>
          </a:p>
        </p:txBody>
      </p:sp>
      <p:sp>
        <p:nvSpPr>
          <p:cNvPr id="18" name="内容占位符 7">
            <a:extLst>
              <a:ext uri="{FF2B5EF4-FFF2-40B4-BE49-F238E27FC236}">
                <a16:creationId xmlns:a16="http://schemas.microsoft.com/office/drawing/2014/main" id="{026FFBBC-8C36-4944-A521-F0CF42BB6ADA}"/>
              </a:ext>
            </a:extLst>
          </p:cNvPr>
          <p:cNvSpPr>
            <a:spLocks noGrp="1"/>
          </p:cNvSpPr>
          <p:nvPr>
            <p:ph sz="half" idx="1"/>
          </p:nvPr>
        </p:nvSpPr>
        <p:spPr>
          <a:xfrm>
            <a:off x="462368" y="1620232"/>
            <a:ext cx="10967632" cy="4882987"/>
          </a:xfrm>
        </p:spPr>
        <p:txBody>
          <a:bodyPr>
            <a:noAutofit/>
          </a:bodyPr>
          <a:lstStyle/>
          <a:p>
            <a:r>
              <a:rPr lang="zh-CN" altLang="en-US" b="1"/>
              <a:t>触摸及手势事件</a:t>
            </a:r>
            <a:endParaRPr lang="zh-CN" altLang="en-US"/>
          </a:p>
          <a:p>
            <a:pPr lvl="1"/>
            <a:r>
              <a:rPr lang="en-US" altLang="zh-CN"/>
              <a:t>touchstart</a:t>
            </a:r>
            <a:r>
              <a:rPr lang="zh-CN" altLang="en-US"/>
              <a:t>：手指放到屏幕上时触发（即使有一个手指已经放在了屏幕上）。</a:t>
            </a:r>
          </a:p>
          <a:p>
            <a:pPr lvl="1"/>
            <a:r>
              <a:rPr lang="en-US" altLang="zh-CN"/>
              <a:t>touchmove</a:t>
            </a:r>
            <a:r>
              <a:rPr lang="zh-CN" altLang="en-US"/>
              <a:t>：手指在屏幕上滑动时连续触发。在这个事件中调用</a:t>
            </a:r>
            <a:r>
              <a:rPr lang="en-US" altLang="zh-CN"/>
              <a:t>preventDefault()</a:t>
            </a:r>
            <a:r>
              <a:rPr lang="zh-CN" altLang="en-US"/>
              <a:t>可以阻止滚动。</a:t>
            </a:r>
          </a:p>
          <a:p>
            <a:pPr lvl="1"/>
            <a:r>
              <a:rPr lang="en-US" altLang="zh-CN"/>
              <a:t>touchend</a:t>
            </a:r>
            <a:r>
              <a:rPr lang="zh-CN" altLang="en-US"/>
              <a:t>：手指从屏幕上移开时触发。</a:t>
            </a:r>
          </a:p>
          <a:p>
            <a:pPr lvl="1"/>
            <a:r>
              <a:rPr lang="en-US" altLang="zh-CN"/>
              <a:t>touchcancel</a:t>
            </a:r>
            <a:r>
              <a:rPr lang="zh-CN" altLang="en-US"/>
              <a:t>：系统停止跟踪触摸时触发。文档中并未明确什么情况下停止跟踪。</a:t>
            </a:r>
            <a:endParaRPr lang="en-US" altLang="zh-CN"/>
          </a:p>
          <a:p>
            <a:pPr lvl="1"/>
            <a:r>
              <a:rPr lang="en-US" altLang="zh-CN"/>
              <a:t>gesturestart</a:t>
            </a:r>
            <a:r>
              <a:rPr lang="zh-CN" altLang="en-US"/>
              <a:t>：一个手指已经放在屏幕上，再把另一个手指放到屏幕上时触发。</a:t>
            </a:r>
          </a:p>
          <a:p>
            <a:pPr lvl="1"/>
            <a:r>
              <a:rPr lang="en-US" altLang="zh-CN"/>
              <a:t>gesturechange</a:t>
            </a:r>
            <a:r>
              <a:rPr lang="zh-CN" altLang="en-US"/>
              <a:t>：任何一个手指在屏幕上的位置发生变化时触发。</a:t>
            </a:r>
          </a:p>
          <a:p>
            <a:pPr lvl="1"/>
            <a:r>
              <a:rPr lang="en-US" altLang="zh-CN"/>
              <a:t>gestureend</a:t>
            </a:r>
            <a:r>
              <a:rPr lang="zh-CN" altLang="en-US"/>
              <a:t>：其中一个手指离开屏幕时触发。</a:t>
            </a:r>
          </a:p>
          <a:p>
            <a:pPr lvl="1"/>
            <a:endParaRPr lang="zh-CN" altLang="en-US"/>
          </a:p>
          <a:p>
            <a:pPr lvl="1"/>
            <a:endParaRPr lang="en-US" altLang="zh-CN" sz="1200" dirty="0"/>
          </a:p>
        </p:txBody>
      </p:sp>
    </p:spTree>
    <p:extLst>
      <p:ext uri="{BB962C8B-B14F-4D97-AF65-F5344CB8AC3E}">
        <p14:creationId xmlns:p14="http://schemas.microsoft.com/office/powerpoint/2010/main" val="237582440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3383280" y="2322195"/>
            <a:ext cx="5685790" cy="1107996"/>
          </a:xfrm>
          <a:prstGeom prst="rect">
            <a:avLst/>
          </a:prstGeom>
          <a:noFill/>
        </p:spPr>
        <p:txBody>
          <a:bodyPr wrap="square" rtlCol="0">
            <a:spAutoFit/>
          </a:bodyPr>
          <a:lstStyle/>
          <a:p>
            <a:pPr algn="dist"/>
            <a:r>
              <a:rPr lang="zh-CN" altLang="en-US" sz="6600" b="1" dirty="0">
                <a:solidFill>
                  <a:schemeClr val="bg1"/>
                </a:solidFill>
              </a:rPr>
              <a:t>下一次课见 </a:t>
            </a:r>
            <a:r>
              <a:rPr lang="zh-CN" altLang="en-US" sz="6600" b="1" dirty="0">
                <a:solidFill>
                  <a:schemeClr val="bg1"/>
                </a:solidFill>
                <a:sym typeface="Wingdings" pitchFamily="2" charset="2"/>
              </a:rPr>
              <a:t></a:t>
            </a:r>
            <a:endParaRPr lang="zh-CN" altLang="en-US" sz="6600" b="1" dirty="0">
              <a:solidFill>
                <a:schemeClr val="bg1"/>
              </a:solidFill>
            </a:endParaRPr>
          </a:p>
        </p:txBody>
      </p:sp>
    </p:spTree>
    <p:custDataLst>
      <p:tags r:id="rId1"/>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19BC14-7F69-0A42-BDC5-2E9610DF30B2}"/>
              </a:ext>
            </a:extLst>
          </p:cNvPr>
          <p:cNvSpPr>
            <a:spLocks noGrp="1"/>
          </p:cNvSpPr>
          <p:nvPr>
            <p:ph type="ctrTitle"/>
          </p:nvPr>
        </p:nvSpPr>
        <p:spPr>
          <a:xfrm>
            <a:off x="9487711" y="448455"/>
            <a:ext cx="2471542" cy="385445"/>
          </a:xfrm>
        </p:spPr>
        <p:txBody>
          <a:bodyPr/>
          <a:lstStyle/>
          <a:p>
            <a:r>
              <a:rPr kumimoji="1" lang="en-US" altLang="zh-CN" dirty="0"/>
              <a:t>JavaScript</a:t>
            </a:r>
            <a:r>
              <a:rPr kumimoji="1" lang="zh-CN" altLang="en-US" dirty="0"/>
              <a:t>浏览器编程</a:t>
            </a:r>
          </a:p>
        </p:txBody>
      </p:sp>
      <p:sp>
        <p:nvSpPr>
          <p:cNvPr id="10" name="文本占位符 9">
            <a:extLst>
              <a:ext uri="{FF2B5EF4-FFF2-40B4-BE49-F238E27FC236}">
                <a16:creationId xmlns:a16="http://schemas.microsoft.com/office/drawing/2014/main" id="{B579052B-739C-F14E-9CAA-0B5ED8AF4E3B}"/>
              </a:ext>
            </a:extLst>
          </p:cNvPr>
          <p:cNvSpPr>
            <a:spLocks noGrp="1"/>
          </p:cNvSpPr>
          <p:nvPr>
            <p:ph type="body" sz="quarter" idx="10"/>
          </p:nvPr>
        </p:nvSpPr>
        <p:spPr/>
        <p:txBody>
          <a:bodyPr/>
          <a:lstStyle/>
          <a:p>
            <a:r>
              <a:rPr lang="en-US" altLang="zh-CN" dirty="0"/>
              <a:t>DOM</a:t>
            </a:r>
            <a:endParaRPr lang="zh-CN" altLang="en-US" dirty="0"/>
          </a:p>
        </p:txBody>
      </p:sp>
      <p:sp>
        <p:nvSpPr>
          <p:cNvPr id="11" name="文本占位符 10">
            <a:extLst>
              <a:ext uri="{FF2B5EF4-FFF2-40B4-BE49-F238E27FC236}">
                <a16:creationId xmlns:a16="http://schemas.microsoft.com/office/drawing/2014/main" id="{D89A058C-5EA5-7841-9B23-082A326A5F3F}"/>
              </a:ext>
            </a:extLst>
          </p:cNvPr>
          <p:cNvSpPr>
            <a:spLocks noGrp="1"/>
          </p:cNvSpPr>
          <p:nvPr>
            <p:ph type="body" sz="quarter" idx="11"/>
          </p:nvPr>
        </p:nvSpPr>
        <p:spPr/>
        <p:txBody>
          <a:bodyPr/>
          <a:lstStyle/>
          <a:p>
            <a:r>
              <a:rPr lang="zh-CN" altLang="en-US" dirty="0"/>
              <a:t>一切都是节点（</a:t>
            </a:r>
            <a:r>
              <a:rPr lang="en-US" altLang="zh-CN" dirty="0"/>
              <a:t>Node</a:t>
            </a:r>
            <a:r>
              <a:rPr lang="zh-CN" altLang="en-US" dirty="0"/>
              <a:t>对象）</a:t>
            </a:r>
          </a:p>
        </p:txBody>
      </p:sp>
      <p:sp>
        <p:nvSpPr>
          <p:cNvPr id="12" name="文本占位符 11">
            <a:extLst>
              <a:ext uri="{FF2B5EF4-FFF2-40B4-BE49-F238E27FC236}">
                <a16:creationId xmlns:a16="http://schemas.microsoft.com/office/drawing/2014/main" id="{EC2BE6E5-A0D2-0349-805C-49FA20BEF097}"/>
              </a:ext>
            </a:extLst>
          </p:cNvPr>
          <p:cNvSpPr>
            <a:spLocks noGrp="1"/>
          </p:cNvSpPr>
          <p:nvPr>
            <p:ph type="body" sz="quarter" idx="12"/>
          </p:nvPr>
        </p:nvSpPr>
        <p:spPr>
          <a:xfrm>
            <a:off x="637470" y="440406"/>
            <a:ext cx="464183" cy="344919"/>
          </a:xfrm>
        </p:spPr>
        <p:txBody>
          <a:bodyPr>
            <a:normAutofit fontScale="92500" lnSpcReduction="20000"/>
          </a:bodyPr>
          <a:lstStyle/>
          <a:p>
            <a:r>
              <a:rPr lang="en-US" altLang="zh-CN" dirty="0"/>
              <a:t>1</a:t>
            </a:r>
            <a:endParaRPr lang="zh-CN" altLang="en-US" dirty="0"/>
          </a:p>
        </p:txBody>
      </p:sp>
      <p:sp>
        <p:nvSpPr>
          <p:cNvPr id="18" name="内容占位符 7">
            <a:extLst>
              <a:ext uri="{FF2B5EF4-FFF2-40B4-BE49-F238E27FC236}">
                <a16:creationId xmlns:a16="http://schemas.microsoft.com/office/drawing/2014/main" id="{026FFBBC-8C36-4944-A521-F0CF42BB6ADA}"/>
              </a:ext>
            </a:extLst>
          </p:cNvPr>
          <p:cNvSpPr>
            <a:spLocks noGrp="1"/>
          </p:cNvSpPr>
          <p:nvPr>
            <p:ph sz="half" idx="1"/>
          </p:nvPr>
        </p:nvSpPr>
        <p:spPr>
          <a:xfrm>
            <a:off x="758759" y="1584131"/>
            <a:ext cx="5144202" cy="4882987"/>
          </a:xfrm>
        </p:spPr>
        <p:txBody>
          <a:bodyPr>
            <a:normAutofit fontScale="92500" lnSpcReduction="10000"/>
          </a:bodyPr>
          <a:lstStyle/>
          <a:p>
            <a:r>
              <a:rPr lang="en-US" altLang="zh-CN" sz="1500" dirty="0"/>
              <a:t>Node</a:t>
            </a:r>
            <a:r>
              <a:rPr lang="zh-CN" altLang="en-US" sz="1500" dirty="0"/>
              <a:t> 对象的属性和方法</a:t>
            </a:r>
            <a:endParaRPr lang="en-US" altLang="zh-CN" sz="1500" dirty="0"/>
          </a:p>
          <a:p>
            <a:pPr lvl="1"/>
            <a:r>
              <a:rPr lang="en-US" altLang="zh-CN" sz="1200" dirty="0"/>
              <a:t>baseURI</a:t>
            </a:r>
            <a:r>
              <a:rPr lang="zh-CN" altLang="en-US" sz="1200" dirty="0"/>
              <a:t>： 返回该节点所在文档的基 </a:t>
            </a:r>
            <a:r>
              <a:rPr lang="en-US" altLang="zh-CN" sz="1200" dirty="0"/>
              <a:t>URI</a:t>
            </a:r>
            <a:r>
              <a:rPr lang="zh-CN" altLang="en-US" sz="1200" dirty="0"/>
              <a:t>。</a:t>
            </a:r>
            <a:endParaRPr lang="en-US" altLang="zh-CN" sz="1200" dirty="0"/>
          </a:p>
          <a:p>
            <a:pPr lvl="1"/>
            <a:r>
              <a:rPr lang="en-US" altLang="zh-CN" sz="1200" dirty="0"/>
              <a:t>childNodes</a:t>
            </a:r>
            <a:r>
              <a:rPr lang="zh-CN" altLang="en-US" sz="1200" dirty="0"/>
              <a:t>：</a:t>
            </a:r>
            <a:r>
              <a:rPr lang="zh-CN" altLang="en-US" sz="1200"/>
              <a:t>返回一个包含了该节点所有子节点的实时的</a:t>
            </a:r>
            <a:r>
              <a:rPr lang="en-US" altLang="zh-CN" sz="1200"/>
              <a:t>NodeList</a:t>
            </a:r>
            <a:r>
              <a:rPr lang="zh-CN" altLang="en-US" sz="1200"/>
              <a:t>。</a:t>
            </a:r>
            <a:endParaRPr lang="en-US" altLang="zh-CN" sz="1200" dirty="0"/>
          </a:p>
          <a:p>
            <a:pPr lvl="1"/>
            <a:r>
              <a:rPr lang="en-US" altLang="zh-CN" sz="1200" dirty="0"/>
              <a:t> firstChild:</a:t>
            </a:r>
            <a:r>
              <a:rPr lang="zh-CN" altLang="en-US" sz="1200" dirty="0"/>
              <a:t> </a:t>
            </a:r>
            <a:r>
              <a:rPr lang="zh-CN" altLang="en-US" sz="1200"/>
              <a:t>返回该节点的第一个子节点。</a:t>
            </a:r>
            <a:endParaRPr lang="en-US" altLang="zh-CN" sz="1200" dirty="0"/>
          </a:p>
          <a:p>
            <a:pPr lvl="1"/>
            <a:r>
              <a:rPr lang="zh-CN" altLang="en-US" sz="1200" dirty="0"/>
              <a:t> </a:t>
            </a:r>
            <a:r>
              <a:rPr lang="en-US" altLang="zh-CN" sz="1200" dirty="0"/>
              <a:t>isConnected</a:t>
            </a:r>
            <a:r>
              <a:rPr lang="zh-CN" altLang="en-US" sz="1200" dirty="0"/>
              <a:t>：</a:t>
            </a:r>
            <a:r>
              <a:rPr lang="zh-CN" altLang="en-US" sz="1200"/>
              <a:t>返回一个布尔值用来检测该节点是否已连接</a:t>
            </a:r>
            <a:r>
              <a:rPr lang="en-US" altLang="zh-CN" sz="1200"/>
              <a:t>(</a:t>
            </a:r>
            <a:r>
              <a:rPr lang="zh-CN" altLang="en-US" sz="1200"/>
              <a:t>直接或者间接</a:t>
            </a:r>
            <a:r>
              <a:rPr lang="en-US" altLang="zh-CN" sz="1200"/>
              <a:t>)</a:t>
            </a:r>
            <a:r>
              <a:rPr lang="zh-CN" altLang="en-US" sz="1200"/>
              <a:t>到一个上下文对象上。</a:t>
            </a:r>
            <a:endParaRPr lang="en-US" altLang="zh-CN" sz="1200" dirty="0"/>
          </a:p>
          <a:p>
            <a:pPr lvl="1"/>
            <a:r>
              <a:rPr lang="en-US" altLang="zh-CN" sz="1200" dirty="0"/>
              <a:t> lastChild</a:t>
            </a:r>
            <a:r>
              <a:rPr lang="zh-CN" altLang="en-US" sz="1200" dirty="0"/>
              <a:t>：</a:t>
            </a:r>
            <a:r>
              <a:rPr lang="zh-CN" altLang="en-US" sz="1200"/>
              <a:t>返回该节点的最后一个子节点</a:t>
            </a:r>
            <a:endParaRPr lang="en-US" altLang="zh-CN" sz="1200" dirty="0"/>
          </a:p>
          <a:p>
            <a:pPr lvl="1"/>
            <a:r>
              <a:rPr lang="en-US" altLang="zh-CN" sz="1200" dirty="0"/>
              <a:t> </a:t>
            </a:r>
            <a:r>
              <a:rPr lang="en-US" altLang="zh-CN" sz="1200"/>
              <a:t>nextSibling</a:t>
            </a:r>
            <a:r>
              <a:rPr lang="zh-CN" altLang="en-US" sz="1200"/>
              <a:t>：返回与该节点同级的下一个节点</a:t>
            </a:r>
            <a:endParaRPr lang="en-US" altLang="zh-CN" sz="1200"/>
          </a:p>
          <a:p>
            <a:pPr lvl="1"/>
            <a:r>
              <a:rPr lang="en-US" altLang="zh-CN" sz="1200" dirty="0"/>
              <a:t> </a:t>
            </a:r>
            <a:r>
              <a:rPr lang="en-US" altLang="zh-CN" sz="1200"/>
              <a:t>nodeName </a:t>
            </a:r>
            <a:r>
              <a:rPr lang="zh-CN" altLang="en-US" sz="1200"/>
              <a:t>：返回一个包含该节点名字的</a:t>
            </a:r>
            <a:r>
              <a:rPr lang="en-US" altLang="zh-CN" sz="1200"/>
              <a:t>DOM</a:t>
            </a:r>
            <a:r>
              <a:rPr lang="zh-CN" altLang="en-US" sz="1200"/>
              <a:t>字符串</a:t>
            </a:r>
            <a:endParaRPr lang="en-US" altLang="zh-CN" sz="1200"/>
          </a:p>
          <a:p>
            <a:pPr lvl="1"/>
            <a:r>
              <a:rPr lang="en-US" altLang="zh-CN" sz="1200" dirty="0"/>
              <a:t> nodeType</a:t>
            </a:r>
            <a:r>
              <a:rPr lang="zh-CN" altLang="en-US" sz="1200" dirty="0"/>
              <a:t>：</a:t>
            </a:r>
            <a:r>
              <a:rPr lang="zh-CN" altLang="en-US" sz="1200"/>
              <a:t>返回一个与该节点类型对应的无符号短整型的值</a:t>
            </a:r>
            <a:endParaRPr lang="en-US" altLang="zh-CN" sz="1200" dirty="0"/>
          </a:p>
          <a:p>
            <a:pPr lvl="1"/>
            <a:r>
              <a:rPr lang="en-US" altLang="zh-CN" sz="1200" dirty="0"/>
              <a:t> nodeValue</a:t>
            </a:r>
            <a:r>
              <a:rPr lang="zh-CN" altLang="en-US" sz="1200" dirty="0"/>
              <a:t>：</a:t>
            </a:r>
            <a:r>
              <a:rPr lang="zh-CN" altLang="en-US" sz="1200"/>
              <a:t>返回或设置当前节点的值。</a:t>
            </a:r>
            <a:endParaRPr lang="en-US" altLang="zh-CN" sz="1200" dirty="0"/>
          </a:p>
          <a:p>
            <a:pPr lvl="1"/>
            <a:r>
              <a:rPr lang="en-US" altLang="zh-CN" sz="1200" dirty="0"/>
              <a:t>ownerDocument</a:t>
            </a:r>
            <a:r>
              <a:rPr lang="zh-CN" altLang="en-US" sz="1200" dirty="0"/>
              <a:t>：</a:t>
            </a:r>
            <a:r>
              <a:rPr lang="zh-CN" altLang="en-US" sz="1200"/>
              <a:t>返回这个元素属于的 </a:t>
            </a:r>
            <a:r>
              <a:rPr lang="en-US" altLang="zh-CN" sz="1200"/>
              <a:t>Document</a:t>
            </a:r>
            <a:r>
              <a:rPr lang="zh-CN" altLang="en-US" sz="1200"/>
              <a:t>对象</a:t>
            </a:r>
            <a:endParaRPr lang="en-US" altLang="zh-CN" sz="1200" dirty="0"/>
          </a:p>
          <a:p>
            <a:pPr lvl="1"/>
            <a:r>
              <a:rPr lang="en-US" altLang="zh-CN" sz="1200" dirty="0"/>
              <a:t> parentNode</a:t>
            </a:r>
            <a:r>
              <a:rPr lang="zh-CN" altLang="en-US" sz="1200" dirty="0"/>
              <a:t>：</a:t>
            </a:r>
            <a:r>
              <a:rPr lang="zh-CN" altLang="en-US" sz="1200"/>
              <a:t>返回一个当前节点 的父节点 。</a:t>
            </a:r>
            <a:endParaRPr lang="en-US" altLang="zh-CN" sz="1200" dirty="0"/>
          </a:p>
          <a:p>
            <a:pPr lvl="1"/>
            <a:r>
              <a:rPr lang="en-US" altLang="zh-CN" sz="1200" dirty="0"/>
              <a:t> parentElement</a:t>
            </a:r>
            <a:r>
              <a:rPr lang="zh-CN" altLang="en-US" sz="1200" dirty="0"/>
              <a:t>：</a:t>
            </a:r>
            <a:r>
              <a:rPr lang="zh-CN" altLang="en-US" sz="1200"/>
              <a:t>返回一个当前节点的父节点 </a:t>
            </a:r>
            <a:r>
              <a:rPr lang="en-US" altLang="zh-CN" sz="1200"/>
              <a:t>Element</a:t>
            </a:r>
            <a:endParaRPr lang="en-US" altLang="zh-CN" sz="1200" dirty="0"/>
          </a:p>
          <a:p>
            <a:pPr lvl="1"/>
            <a:r>
              <a:rPr lang="en-US" altLang="zh-CN" sz="1200" dirty="0"/>
              <a:t>previousSibling</a:t>
            </a:r>
            <a:r>
              <a:rPr lang="zh-CN" altLang="en-US" sz="1200" dirty="0"/>
              <a:t>：</a:t>
            </a:r>
            <a:r>
              <a:rPr lang="zh-CN" altLang="en-US" sz="1200"/>
              <a:t>返回一个当前节点同辈的前一个节点</a:t>
            </a:r>
            <a:endParaRPr lang="en-US" altLang="zh-CN" sz="1200" dirty="0"/>
          </a:p>
          <a:p>
            <a:pPr lvl="1"/>
            <a:r>
              <a:rPr lang="en-US" altLang="zh-CN" sz="1200" dirty="0"/>
              <a:t> textContent</a:t>
            </a:r>
            <a:r>
              <a:rPr lang="zh-CN" altLang="en-US" sz="1200" dirty="0"/>
              <a:t>：</a:t>
            </a:r>
            <a:r>
              <a:rPr lang="zh-CN" altLang="en-US" sz="1200"/>
              <a:t>返回或设置一个元素内所有子节点及其后代的文本内容。</a:t>
            </a:r>
            <a:endParaRPr lang="en-US" altLang="zh-CN" sz="1200" dirty="0"/>
          </a:p>
        </p:txBody>
      </p:sp>
      <p:sp>
        <p:nvSpPr>
          <p:cNvPr id="14" name="内容占位符 7">
            <a:extLst>
              <a:ext uri="{FF2B5EF4-FFF2-40B4-BE49-F238E27FC236}">
                <a16:creationId xmlns:a16="http://schemas.microsoft.com/office/drawing/2014/main" id="{EEF0B358-C440-6643-852C-A8396B3D54E0}"/>
              </a:ext>
            </a:extLst>
          </p:cNvPr>
          <p:cNvSpPr txBox="1">
            <a:spLocks/>
          </p:cNvSpPr>
          <p:nvPr/>
        </p:nvSpPr>
        <p:spPr>
          <a:xfrm>
            <a:off x="6634048" y="1609640"/>
            <a:ext cx="4877232" cy="4882987"/>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150000"/>
              </a:lnSpc>
              <a:spcBef>
                <a:spcPts val="1000"/>
              </a:spcBef>
              <a:buClr>
                <a:srgbClr val="88A85B"/>
              </a:buClr>
              <a:buSzPct val="130000"/>
              <a:buFont typeface="Apple Symbols" panose="02000000000000000000" pitchFamily="2" charset="-79"/>
              <a:buChar char="⦿"/>
              <a:defRPr sz="2000" kern="1200">
                <a:solidFill>
                  <a:srgbClr val="477DEB"/>
                </a:solidFill>
                <a:latin typeface="+mn-lt"/>
                <a:ea typeface="+mn-ea"/>
                <a:cs typeface="+mn-cs"/>
              </a:defRPr>
            </a:lvl1pPr>
            <a:lvl2pPr marL="685800" indent="-228600" algn="l" defTabSz="914400" rtl="0" eaLnBrk="1" latinLnBrk="0" hangingPunct="1">
              <a:lnSpc>
                <a:spcPct val="150000"/>
              </a:lnSpc>
              <a:spcBef>
                <a:spcPts val="500"/>
              </a:spcBef>
              <a:buClr>
                <a:srgbClr val="88A85B"/>
              </a:buClr>
              <a:buSzPct val="130000"/>
              <a:buFont typeface="Apple Symbols" panose="02000000000000000000" pitchFamily="2" charset="-79"/>
              <a:buChar char="⦿"/>
              <a:defRPr sz="1800" kern="1200">
                <a:solidFill>
                  <a:srgbClr val="477DEB"/>
                </a:solidFill>
                <a:latin typeface="+mn-lt"/>
                <a:ea typeface="+mn-ea"/>
                <a:cs typeface="+mn-cs"/>
              </a:defRPr>
            </a:lvl2pPr>
            <a:lvl3pPr marL="1143000" indent="-228600" algn="l" defTabSz="914400" rtl="0" eaLnBrk="1" latinLnBrk="0" hangingPunct="1">
              <a:lnSpc>
                <a:spcPct val="150000"/>
              </a:lnSpc>
              <a:spcBef>
                <a:spcPts val="500"/>
              </a:spcBef>
              <a:buClr>
                <a:srgbClr val="88A85B"/>
              </a:buClr>
              <a:buSzPct val="130000"/>
              <a:buFont typeface="Apple Symbols" panose="02000000000000000000" pitchFamily="2" charset="-79"/>
              <a:buChar char="⦿"/>
              <a:defRPr sz="1600" kern="1200">
                <a:solidFill>
                  <a:srgbClr val="477DEB"/>
                </a:solidFill>
                <a:latin typeface="+mn-lt"/>
                <a:ea typeface="+mn-ea"/>
                <a:cs typeface="+mn-cs"/>
              </a:defRPr>
            </a:lvl3pPr>
            <a:lvl4pPr marL="1600200" indent="-228600" algn="l" defTabSz="914400" rtl="0" eaLnBrk="1" latinLnBrk="0" hangingPunct="1">
              <a:lnSpc>
                <a:spcPct val="150000"/>
              </a:lnSpc>
              <a:spcBef>
                <a:spcPts val="500"/>
              </a:spcBef>
              <a:buClr>
                <a:srgbClr val="88A85B"/>
              </a:buClr>
              <a:buSzPct val="130000"/>
              <a:buFont typeface="Apple Symbols" panose="02000000000000000000" pitchFamily="2" charset="-79"/>
              <a:buChar char="⦿"/>
              <a:defRPr sz="1600" kern="1200">
                <a:solidFill>
                  <a:srgbClr val="477DEB"/>
                </a:solidFill>
                <a:latin typeface="+mn-lt"/>
                <a:ea typeface="+mn-ea"/>
                <a:cs typeface="+mn-cs"/>
              </a:defRPr>
            </a:lvl4pPr>
            <a:lvl5pPr marL="2057400" indent="-228600" algn="l" defTabSz="914400" rtl="0" eaLnBrk="1" latinLnBrk="0" hangingPunct="1">
              <a:lnSpc>
                <a:spcPct val="150000"/>
              </a:lnSpc>
              <a:spcBef>
                <a:spcPts val="500"/>
              </a:spcBef>
              <a:buClr>
                <a:srgbClr val="88A85B"/>
              </a:buClr>
              <a:buSzPct val="130000"/>
              <a:buFont typeface="Apple Symbols" panose="02000000000000000000" pitchFamily="2" charset="-79"/>
              <a:buChar char="⦿"/>
              <a:defRPr sz="1600" kern="1200">
                <a:solidFill>
                  <a:srgbClr val="477DEB"/>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1600" dirty="0"/>
              <a:t>Node</a:t>
            </a:r>
            <a:r>
              <a:rPr lang="zh-CN" altLang="en-US" sz="1600" dirty="0"/>
              <a:t> 对象的方法</a:t>
            </a:r>
            <a:endParaRPr lang="en-US" altLang="zh-CN" sz="1600" dirty="0"/>
          </a:p>
          <a:p>
            <a:pPr lvl="1"/>
            <a:r>
              <a:rPr lang="en-US" altLang="zh-CN" sz="1400" dirty="0"/>
              <a:t>appendChild()</a:t>
            </a:r>
            <a:r>
              <a:rPr lang="zh-CN" altLang="en-US" sz="1400" dirty="0"/>
              <a:t>：</a:t>
            </a:r>
            <a:r>
              <a:rPr lang="zh-CN" altLang="en-US" sz="1400"/>
              <a:t>将指定的 </a:t>
            </a:r>
            <a:r>
              <a:rPr lang="en-US" altLang="zh-CN" sz="1400"/>
              <a:t>childNode </a:t>
            </a:r>
            <a:r>
              <a:rPr lang="zh-CN" altLang="en-US" sz="1400"/>
              <a:t>参数作为最后一个子节点添加到当前节点。</a:t>
            </a:r>
            <a:endParaRPr lang="en-US" altLang="zh-CN" sz="1400" dirty="0"/>
          </a:p>
          <a:p>
            <a:pPr lvl="1"/>
            <a:r>
              <a:rPr lang="en-US" altLang="zh-CN" sz="1400" dirty="0"/>
              <a:t>cloneNode()</a:t>
            </a:r>
            <a:r>
              <a:rPr lang="zh-CN" altLang="en-US" sz="1400" dirty="0"/>
              <a:t>：</a:t>
            </a:r>
            <a:r>
              <a:rPr lang="zh-CN" altLang="en-US" sz="1400"/>
              <a:t>克隆一个节点，并且可以选择是否克隆这个节点下的所有内容。默认情况下，节点下的内容会被克隆。</a:t>
            </a:r>
            <a:endParaRPr lang="en-US" altLang="zh-CN" sz="1400" dirty="0"/>
          </a:p>
          <a:p>
            <a:pPr lvl="1"/>
            <a:r>
              <a:rPr lang="en-US" altLang="zh-CN" sz="1400" dirty="0"/>
              <a:t>contains()</a:t>
            </a:r>
            <a:r>
              <a:rPr lang="zh-CN" altLang="en-US" sz="1400" dirty="0"/>
              <a:t>：</a:t>
            </a:r>
            <a:r>
              <a:rPr lang="zh-CN" altLang="en-US" sz="1400"/>
              <a:t>返回一个 </a:t>
            </a:r>
            <a:r>
              <a:rPr lang="en-US" altLang="zh-CN" sz="1400"/>
              <a:t> </a:t>
            </a:r>
            <a:r>
              <a:rPr lang="zh-CN" altLang="en-US" sz="1400"/>
              <a:t>布尔值，来表示传入的节点是否为该节点的后代节点。</a:t>
            </a:r>
            <a:endParaRPr lang="en-US" altLang="zh-CN" sz="1400" dirty="0"/>
          </a:p>
          <a:p>
            <a:pPr lvl="1"/>
            <a:r>
              <a:rPr lang="en-US" altLang="zh-CN" sz="1400" dirty="0"/>
              <a:t>hasChildNodes()</a:t>
            </a:r>
            <a:r>
              <a:rPr lang="zh-CN" altLang="en-US" sz="1400" dirty="0"/>
              <a:t>：</a:t>
            </a:r>
            <a:r>
              <a:rPr lang="zh-CN" altLang="en-US" sz="1400"/>
              <a:t>返回一个布尔值，来表示该元素是否包含有子节点。</a:t>
            </a:r>
            <a:endParaRPr lang="en-US" altLang="zh-CN" sz="1400" dirty="0"/>
          </a:p>
          <a:p>
            <a:pPr lvl="1"/>
            <a:r>
              <a:rPr lang="en-US" altLang="zh-CN" sz="1400" dirty="0"/>
              <a:t>insertBefore()</a:t>
            </a:r>
            <a:r>
              <a:rPr lang="zh-CN" altLang="en-US" sz="1400" dirty="0"/>
              <a:t>：</a:t>
            </a:r>
            <a:r>
              <a:rPr lang="zh-CN" altLang="en-US" sz="1400"/>
              <a:t>在当前节点下增加一个子节点，并使该子节点位于参考节点的前面。</a:t>
            </a:r>
            <a:endParaRPr lang="en-US" altLang="zh-CN" sz="1400" dirty="0"/>
          </a:p>
          <a:p>
            <a:pPr lvl="1"/>
            <a:r>
              <a:rPr lang="en-US" altLang="zh-CN" sz="1400" dirty="0"/>
              <a:t>removeChild()</a:t>
            </a:r>
            <a:r>
              <a:rPr lang="zh-CN" altLang="en-US" sz="1400" dirty="0"/>
              <a:t>：</a:t>
            </a:r>
            <a:r>
              <a:rPr lang="zh-CN" altLang="en-US" sz="1400"/>
              <a:t>移除当前节点的一个子节点。这个子节点必须存在于当前节点中。</a:t>
            </a:r>
            <a:endParaRPr lang="en-US" altLang="zh-CN" sz="1400" dirty="0"/>
          </a:p>
          <a:p>
            <a:pPr lvl="1"/>
            <a:r>
              <a:rPr lang="en-US" altLang="zh-CN" sz="1400" dirty="0"/>
              <a:t>replaceChild()</a:t>
            </a:r>
            <a:r>
              <a:rPr lang="zh-CN" altLang="en-US" sz="1400" dirty="0"/>
              <a:t>：</a:t>
            </a:r>
            <a:r>
              <a:rPr lang="zh-CN" altLang="en-US" sz="1400"/>
              <a:t>对选定的节点，替换一个子节点 为另外一个节点。</a:t>
            </a:r>
            <a:endParaRPr lang="en-US" altLang="zh-CN" sz="1400" dirty="0"/>
          </a:p>
          <a:p>
            <a:pPr lvl="1"/>
            <a:r>
              <a:rPr lang="en-US" altLang="zh-CN" sz="1400" dirty="0"/>
              <a:t>normalize()</a:t>
            </a:r>
            <a:r>
              <a:rPr lang="zh-CN" altLang="en-US" sz="1400" dirty="0"/>
              <a:t>：</a:t>
            </a:r>
            <a:r>
              <a:rPr lang="zh-CN" altLang="en-US" sz="1400"/>
              <a:t>对该元素下的所有文本子节点进行整理，合并相邻的文本节点并清除空文本节点。</a:t>
            </a:r>
            <a:endParaRPr lang="en-US" altLang="zh-CN" sz="1400" dirty="0"/>
          </a:p>
        </p:txBody>
      </p:sp>
    </p:spTree>
    <p:extLst>
      <p:ext uri="{BB962C8B-B14F-4D97-AF65-F5344CB8AC3E}">
        <p14:creationId xmlns:p14="http://schemas.microsoft.com/office/powerpoint/2010/main" val="41514006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19BC14-7F69-0A42-BDC5-2E9610DF30B2}"/>
              </a:ext>
            </a:extLst>
          </p:cNvPr>
          <p:cNvSpPr>
            <a:spLocks noGrp="1"/>
          </p:cNvSpPr>
          <p:nvPr>
            <p:ph type="ctrTitle"/>
          </p:nvPr>
        </p:nvSpPr>
        <p:spPr>
          <a:xfrm>
            <a:off x="9487711" y="448455"/>
            <a:ext cx="2471542" cy="385445"/>
          </a:xfrm>
        </p:spPr>
        <p:txBody>
          <a:bodyPr/>
          <a:lstStyle/>
          <a:p>
            <a:r>
              <a:rPr kumimoji="1" lang="en-US" altLang="zh-CN" dirty="0"/>
              <a:t>JavaScript</a:t>
            </a:r>
            <a:r>
              <a:rPr kumimoji="1" lang="zh-CN" altLang="en-US" dirty="0"/>
              <a:t>浏览器编程</a:t>
            </a:r>
          </a:p>
        </p:txBody>
      </p:sp>
      <p:sp>
        <p:nvSpPr>
          <p:cNvPr id="10" name="文本占位符 9">
            <a:extLst>
              <a:ext uri="{FF2B5EF4-FFF2-40B4-BE49-F238E27FC236}">
                <a16:creationId xmlns:a16="http://schemas.microsoft.com/office/drawing/2014/main" id="{B579052B-739C-F14E-9CAA-0B5ED8AF4E3B}"/>
              </a:ext>
            </a:extLst>
          </p:cNvPr>
          <p:cNvSpPr>
            <a:spLocks noGrp="1"/>
          </p:cNvSpPr>
          <p:nvPr>
            <p:ph type="body" sz="quarter" idx="10"/>
          </p:nvPr>
        </p:nvSpPr>
        <p:spPr/>
        <p:txBody>
          <a:bodyPr/>
          <a:lstStyle/>
          <a:p>
            <a:r>
              <a:rPr lang="en-US" altLang="zh-CN" dirty="0"/>
              <a:t>DOM</a:t>
            </a:r>
            <a:endParaRPr lang="zh-CN" altLang="en-US" dirty="0"/>
          </a:p>
        </p:txBody>
      </p:sp>
      <p:sp>
        <p:nvSpPr>
          <p:cNvPr id="11" name="文本占位符 10">
            <a:extLst>
              <a:ext uri="{FF2B5EF4-FFF2-40B4-BE49-F238E27FC236}">
                <a16:creationId xmlns:a16="http://schemas.microsoft.com/office/drawing/2014/main" id="{D89A058C-5EA5-7841-9B23-082A326A5F3F}"/>
              </a:ext>
            </a:extLst>
          </p:cNvPr>
          <p:cNvSpPr>
            <a:spLocks noGrp="1"/>
          </p:cNvSpPr>
          <p:nvPr>
            <p:ph type="body" sz="quarter" idx="11"/>
          </p:nvPr>
        </p:nvSpPr>
        <p:spPr>
          <a:xfrm>
            <a:off x="655638" y="904875"/>
            <a:ext cx="10510202" cy="538163"/>
          </a:xfrm>
        </p:spPr>
        <p:txBody>
          <a:bodyPr/>
          <a:lstStyle/>
          <a:p>
            <a:r>
              <a:rPr lang="zh-CN" altLang="en-US" sz="2800" dirty="0"/>
              <a:t>不同的节点类型用不同的对象表示（</a:t>
            </a:r>
            <a:r>
              <a:rPr lang="en-US" altLang="zh-CN" sz="2800" dirty="0"/>
              <a:t>Node</a:t>
            </a:r>
            <a:r>
              <a:rPr lang="zh-CN" altLang="en-US" sz="2800" dirty="0"/>
              <a:t>的子类）</a:t>
            </a:r>
          </a:p>
        </p:txBody>
      </p:sp>
      <p:sp>
        <p:nvSpPr>
          <p:cNvPr id="12" name="文本占位符 11">
            <a:extLst>
              <a:ext uri="{FF2B5EF4-FFF2-40B4-BE49-F238E27FC236}">
                <a16:creationId xmlns:a16="http://schemas.microsoft.com/office/drawing/2014/main" id="{EC2BE6E5-A0D2-0349-805C-49FA20BEF097}"/>
              </a:ext>
            </a:extLst>
          </p:cNvPr>
          <p:cNvSpPr>
            <a:spLocks noGrp="1"/>
          </p:cNvSpPr>
          <p:nvPr>
            <p:ph type="body" sz="quarter" idx="12"/>
          </p:nvPr>
        </p:nvSpPr>
        <p:spPr>
          <a:xfrm>
            <a:off x="637470" y="440406"/>
            <a:ext cx="464183" cy="344919"/>
          </a:xfrm>
        </p:spPr>
        <p:txBody>
          <a:bodyPr>
            <a:normAutofit fontScale="92500" lnSpcReduction="20000"/>
          </a:bodyPr>
          <a:lstStyle/>
          <a:p>
            <a:r>
              <a:rPr lang="en-US" altLang="zh-CN" dirty="0"/>
              <a:t>1</a:t>
            </a:r>
            <a:endParaRPr lang="zh-CN" altLang="en-US" dirty="0"/>
          </a:p>
        </p:txBody>
      </p:sp>
      <p:sp>
        <p:nvSpPr>
          <p:cNvPr id="9" name="内容占位符 7">
            <a:extLst>
              <a:ext uri="{FF2B5EF4-FFF2-40B4-BE49-F238E27FC236}">
                <a16:creationId xmlns:a16="http://schemas.microsoft.com/office/drawing/2014/main" id="{D0056C2C-503B-674A-871E-CEE92FB7864B}"/>
              </a:ext>
            </a:extLst>
          </p:cNvPr>
          <p:cNvSpPr txBox="1">
            <a:spLocks/>
          </p:cNvSpPr>
          <p:nvPr/>
        </p:nvSpPr>
        <p:spPr>
          <a:xfrm>
            <a:off x="589280" y="1619800"/>
            <a:ext cx="10607258" cy="4882987"/>
          </a:xfrm>
          <a:prstGeom prst="rect">
            <a:avLst/>
          </a:prstGeom>
        </p:spPr>
        <p:txBody>
          <a:bodyPr vert="horz" lIns="91440" tIns="45720" rIns="91440" bIns="45720" rtlCol="0">
            <a:normAutofit/>
          </a:bodyPr>
          <a:lstStyle>
            <a:lvl1pPr marL="228600" indent="-228600" algn="l" defTabSz="914400" rtl="0" eaLnBrk="1" latinLnBrk="0" hangingPunct="1">
              <a:lnSpc>
                <a:spcPct val="150000"/>
              </a:lnSpc>
              <a:spcBef>
                <a:spcPts val="1000"/>
              </a:spcBef>
              <a:buClr>
                <a:srgbClr val="88A85B"/>
              </a:buClr>
              <a:buSzPct val="130000"/>
              <a:buFont typeface="Apple Symbols" panose="02000000000000000000" pitchFamily="2" charset="-79"/>
              <a:buChar char="⦿"/>
              <a:defRPr sz="2000" kern="1200">
                <a:solidFill>
                  <a:srgbClr val="477DEB"/>
                </a:solidFill>
                <a:latin typeface="+mn-lt"/>
                <a:ea typeface="+mn-ea"/>
                <a:cs typeface="+mn-cs"/>
              </a:defRPr>
            </a:lvl1pPr>
            <a:lvl2pPr marL="685800" indent="-228600" algn="l" defTabSz="914400" rtl="0" eaLnBrk="1" latinLnBrk="0" hangingPunct="1">
              <a:lnSpc>
                <a:spcPct val="150000"/>
              </a:lnSpc>
              <a:spcBef>
                <a:spcPts val="500"/>
              </a:spcBef>
              <a:buClr>
                <a:srgbClr val="88A85B"/>
              </a:buClr>
              <a:buSzPct val="130000"/>
              <a:buFont typeface="Apple Symbols" panose="02000000000000000000" pitchFamily="2" charset="-79"/>
              <a:buChar char="⦿"/>
              <a:defRPr sz="1800" kern="1200">
                <a:solidFill>
                  <a:srgbClr val="477DEB"/>
                </a:solidFill>
                <a:latin typeface="+mn-lt"/>
                <a:ea typeface="+mn-ea"/>
                <a:cs typeface="+mn-cs"/>
              </a:defRPr>
            </a:lvl2pPr>
            <a:lvl3pPr marL="1143000" indent="-228600" algn="l" defTabSz="914400" rtl="0" eaLnBrk="1" latinLnBrk="0" hangingPunct="1">
              <a:lnSpc>
                <a:spcPct val="150000"/>
              </a:lnSpc>
              <a:spcBef>
                <a:spcPts val="500"/>
              </a:spcBef>
              <a:buClr>
                <a:srgbClr val="88A85B"/>
              </a:buClr>
              <a:buSzPct val="130000"/>
              <a:buFont typeface="Apple Symbols" panose="02000000000000000000" pitchFamily="2" charset="-79"/>
              <a:buChar char="⦿"/>
              <a:defRPr sz="1600" kern="1200">
                <a:solidFill>
                  <a:srgbClr val="477DEB"/>
                </a:solidFill>
                <a:latin typeface="+mn-lt"/>
                <a:ea typeface="+mn-ea"/>
                <a:cs typeface="+mn-cs"/>
              </a:defRPr>
            </a:lvl3pPr>
            <a:lvl4pPr marL="1600200" indent="-228600" algn="l" defTabSz="914400" rtl="0" eaLnBrk="1" latinLnBrk="0" hangingPunct="1">
              <a:lnSpc>
                <a:spcPct val="150000"/>
              </a:lnSpc>
              <a:spcBef>
                <a:spcPts val="500"/>
              </a:spcBef>
              <a:buClr>
                <a:srgbClr val="88A85B"/>
              </a:buClr>
              <a:buSzPct val="130000"/>
              <a:buFont typeface="Apple Symbols" panose="02000000000000000000" pitchFamily="2" charset="-79"/>
              <a:buChar char="⦿"/>
              <a:defRPr sz="1600" kern="1200">
                <a:solidFill>
                  <a:srgbClr val="477DEB"/>
                </a:solidFill>
                <a:latin typeface="+mn-lt"/>
                <a:ea typeface="+mn-ea"/>
                <a:cs typeface="+mn-cs"/>
              </a:defRPr>
            </a:lvl4pPr>
            <a:lvl5pPr marL="2057400" indent="-228600" algn="l" defTabSz="914400" rtl="0" eaLnBrk="1" latinLnBrk="0" hangingPunct="1">
              <a:lnSpc>
                <a:spcPct val="150000"/>
              </a:lnSpc>
              <a:spcBef>
                <a:spcPts val="500"/>
              </a:spcBef>
              <a:buClr>
                <a:srgbClr val="88A85B"/>
              </a:buClr>
              <a:buSzPct val="130000"/>
              <a:buFont typeface="Apple Symbols" panose="02000000000000000000" pitchFamily="2" charset="-79"/>
              <a:buChar char="⦿"/>
              <a:defRPr sz="1600" kern="1200">
                <a:solidFill>
                  <a:srgbClr val="477DEB"/>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1400"/>
              <a:t>Document</a:t>
            </a:r>
            <a:r>
              <a:rPr lang="zh-CN" altLang="en-US" sz="1400"/>
              <a:t>：表示</a:t>
            </a:r>
            <a:r>
              <a:rPr lang="zh-CN" altLang="en-US" sz="1400" dirty="0"/>
              <a:t>整个文档，根节点 </a:t>
            </a:r>
            <a:r>
              <a:rPr lang="en-US" altLang="zh-CN" sz="1400" dirty="0">
                <a:sym typeface="Wingdings" pitchFamily="2" charset="2"/>
              </a:rPr>
              <a:t> </a:t>
            </a:r>
            <a:r>
              <a:rPr lang="zh-CN" altLang="en-US" sz="1400" dirty="0"/>
              <a:t>所有节点的入口！</a:t>
            </a:r>
            <a:endParaRPr lang="en-US" altLang="zh-CN" sz="1400"/>
          </a:p>
          <a:p>
            <a:r>
              <a:rPr lang="en-US" altLang="zh-CN" sz="1400" dirty="0"/>
              <a:t>DocumentFragement</a:t>
            </a:r>
            <a:r>
              <a:rPr lang="zh-CN" altLang="en-US" sz="1400" dirty="0"/>
              <a:t>：文档片段</a:t>
            </a:r>
            <a:endParaRPr lang="en-US" altLang="zh-CN" sz="1400" dirty="0"/>
          </a:p>
          <a:p>
            <a:r>
              <a:rPr lang="en-US" altLang="zh-CN" sz="1400" dirty="0"/>
              <a:t>DocumentType</a:t>
            </a:r>
            <a:r>
              <a:rPr lang="zh-CN" altLang="en-US" sz="1400" dirty="0"/>
              <a:t>：</a:t>
            </a:r>
            <a:r>
              <a:rPr lang="en-US" altLang="zh-CN" sz="1400" dirty="0"/>
              <a:t>doctype</a:t>
            </a:r>
          </a:p>
          <a:p>
            <a:r>
              <a:rPr lang="en-US" altLang="zh-CN" sz="1400" dirty="0"/>
              <a:t>Element</a:t>
            </a:r>
            <a:r>
              <a:rPr lang="zh-CN" altLang="en-US" sz="1400" dirty="0"/>
              <a:t>：</a:t>
            </a:r>
            <a:r>
              <a:rPr lang="zh-CN" altLang="en-US" sz="1400" dirty="0">
                <a:sym typeface="Wingdings" pitchFamily="2" charset="2"/>
              </a:rPr>
              <a:t>文档中的每个 </a:t>
            </a:r>
            <a:r>
              <a:rPr lang="en-US" altLang="zh-CN" sz="1400" dirty="0">
                <a:sym typeface="Wingdings" pitchFamily="2" charset="2"/>
              </a:rPr>
              <a:t>HTML</a:t>
            </a:r>
            <a:r>
              <a:rPr lang="zh-CN" altLang="en-US" sz="1400" dirty="0">
                <a:sym typeface="Wingdings" pitchFamily="2" charset="2"/>
              </a:rPr>
              <a:t> 标记 </a:t>
            </a:r>
            <a:endParaRPr lang="en-US" altLang="zh-CN" sz="1400" dirty="0"/>
          </a:p>
          <a:p>
            <a:r>
              <a:rPr lang="en-US" altLang="zh-CN" sz="1400" dirty="0"/>
              <a:t>Text</a:t>
            </a:r>
            <a:r>
              <a:rPr lang="zh-CN" altLang="en-US" sz="1400" dirty="0"/>
              <a:t>：</a:t>
            </a:r>
            <a:r>
              <a:rPr lang="zh-CN" altLang="en-US" sz="1400" dirty="0">
                <a:sym typeface="Wingdings" pitchFamily="2" charset="2"/>
              </a:rPr>
              <a:t>文档中的每个文本</a:t>
            </a:r>
            <a:endParaRPr lang="en-US" altLang="zh-CN" sz="1400" dirty="0"/>
          </a:p>
          <a:p>
            <a:r>
              <a:rPr lang="en-US" altLang="zh-CN" sz="1400" dirty="0"/>
              <a:t>Attr</a:t>
            </a:r>
            <a:r>
              <a:rPr lang="zh-CN" altLang="en-US" sz="1400" dirty="0"/>
              <a:t>：属性</a:t>
            </a:r>
            <a:endParaRPr lang="en-US" altLang="zh-CN" sz="1400" dirty="0"/>
          </a:p>
          <a:p>
            <a:r>
              <a:rPr lang="en-US" altLang="zh-CN" sz="1400" dirty="0"/>
              <a:t>Comment</a:t>
            </a:r>
            <a:r>
              <a:rPr lang="zh-CN" altLang="en-US" sz="1400" dirty="0"/>
              <a:t>：注释</a:t>
            </a:r>
            <a:endParaRPr lang="en-US" altLang="zh-CN" sz="1400" dirty="0"/>
          </a:p>
          <a:p>
            <a:r>
              <a:rPr lang="zh-CN" altLang="en-US" sz="1400" dirty="0"/>
              <a:t>。。。</a:t>
            </a:r>
            <a:endParaRPr lang="en-US" altLang="zh-CN" sz="1400" dirty="0"/>
          </a:p>
        </p:txBody>
      </p:sp>
      <p:pic>
        <p:nvPicPr>
          <p:cNvPr id="7" name="图片 6">
            <a:extLst>
              <a:ext uri="{FF2B5EF4-FFF2-40B4-BE49-F238E27FC236}">
                <a16:creationId xmlns:a16="http://schemas.microsoft.com/office/drawing/2014/main" id="{6C9E9F3B-88D4-7D45-99B1-A39AB7626E0F}"/>
              </a:ext>
            </a:extLst>
          </p:cNvPr>
          <p:cNvPicPr>
            <a:picLocks noChangeAspect="1"/>
          </p:cNvPicPr>
          <p:nvPr/>
        </p:nvPicPr>
        <p:blipFill>
          <a:blip r:embed="rId3"/>
          <a:stretch>
            <a:fillRect/>
          </a:stretch>
        </p:blipFill>
        <p:spPr>
          <a:xfrm>
            <a:off x="6177279" y="1474874"/>
            <a:ext cx="5876695" cy="4783685"/>
          </a:xfrm>
          <a:prstGeom prst="rect">
            <a:avLst/>
          </a:prstGeom>
        </p:spPr>
      </p:pic>
    </p:spTree>
    <p:extLst>
      <p:ext uri="{BB962C8B-B14F-4D97-AF65-F5344CB8AC3E}">
        <p14:creationId xmlns:p14="http://schemas.microsoft.com/office/powerpoint/2010/main" val="8126049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19BC14-7F69-0A42-BDC5-2E9610DF30B2}"/>
              </a:ext>
            </a:extLst>
          </p:cNvPr>
          <p:cNvSpPr>
            <a:spLocks noGrp="1"/>
          </p:cNvSpPr>
          <p:nvPr>
            <p:ph type="ctrTitle"/>
          </p:nvPr>
        </p:nvSpPr>
        <p:spPr>
          <a:xfrm>
            <a:off x="9487711" y="448455"/>
            <a:ext cx="2471542" cy="385445"/>
          </a:xfrm>
        </p:spPr>
        <p:txBody>
          <a:bodyPr/>
          <a:lstStyle/>
          <a:p>
            <a:r>
              <a:rPr kumimoji="1" lang="en-US" altLang="zh-CN" dirty="0"/>
              <a:t>JavaScript</a:t>
            </a:r>
            <a:r>
              <a:rPr kumimoji="1" lang="zh-CN" altLang="en-US" dirty="0"/>
              <a:t>浏览器编程</a:t>
            </a:r>
          </a:p>
        </p:txBody>
      </p:sp>
      <p:sp>
        <p:nvSpPr>
          <p:cNvPr id="10" name="文本占位符 9">
            <a:extLst>
              <a:ext uri="{FF2B5EF4-FFF2-40B4-BE49-F238E27FC236}">
                <a16:creationId xmlns:a16="http://schemas.microsoft.com/office/drawing/2014/main" id="{B579052B-739C-F14E-9CAA-0B5ED8AF4E3B}"/>
              </a:ext>
            </a:extLst>
          </p:cNvPr>
          <p:cNvSpPr>
            <a:spLocks noGrp="1"/>
          </p:cNvSpPr>
          <p:nvPr>
            <p:ph type="body" sz="quarter" idx="10"/>
          </p:nvPr>
        </p:nvSpPr>
        <p:spPr/>
        <p:txBody>
          <a:bodyPr/>
          <a:lstStyle/>
          <a:p>
            <a:r>
              <a:rPr lang="en-US" altLang="zh-CN" dirty="0"/>
              <a:t>DOM</a:t>
            </a:r>
            <a:endParaRPr lang="zh-CN" altLang="en-US" dirty="0"/>
          </a:p>
        </p:txBody>
      </p:sp>
      <p:sp>
        <p:nvSpPr>
          <p:cNvPr id="11" name="文本占位符 10">
            <a:extLst>
              <a:ext uri="{FF2B5EF4-FFF2-40B4-BE49-F238E27FC236}">
                <a16:creationId xmlns:a16="http://schemas.microsoft.com/office/drawing/2014/main" id="{D89A058C-5EA5-7841-9B23-082A326A5F3F}"/>
              </a:ext>
            </a:extLst>
          </p:cNvPr>
          <p:cNvSpPr>
            <a:spLocks noGrp="1"/>
          </p:cNvSpPr>
          <p:nvPr>
            <p:ph type="body" sz="quarter" idx="11"/>
          </p:nvPr>
        </p:nvSpPr>
        <p:spPr/>
        <p:txBody>
          <a:bodyPr/>
          <a:lstStyle/>
          <a:p>
            <a:r>
              <a:rPr lang="zh-CN" altLang="en-US" dirty="0"/>
              <a:t>访问 </a:t>
            </a:r>
            <a:r>
              <a:rPr lang="en-US" altLang="zh-CN" dirty="0"/>
              <a:t>DOM</a:t>
            </a:r>
            <a:r>
              <a:rPr lang="zh-CN" altLang="en-US" dirty="0"/>
              <a:t> 的元素</a:t>
            </a:r>
          </a:p>
        </p:txBody>
      </p:sp>
      <p:sp>
        <p:nvSpPr>
          <p:cNvPr id="12" name="文本占位符 11">
            <a:extLst>
              <a:ext uri="{FF2B5EF4-FFF2-40B4-BE49-F238E27FC236}">
                <a16:creationId xmlns:a16="http://schemas.microsoft.com/office/drawing/2014/main" id="{EC2BE6E5-A0D2-0349-805C-49FA20BEF097}"/>
              </a:ext>
            </a:extLst>
          </p:cNvPr>
          <p:cNvSpPr>
            <a:spLocks noGrp="1"/>
          </p:cNvSpPr>
          <p:nvPr>
            <p:ph type="body" sz="quarter" idx="12"/>
          </p:nvPr>
        </p:nvSpPr>
        <p:spPr>
          <a:xfrm>
            <a:off x="637470" y="440406"/>
            <a:ext cx="464183" cy="344919"/>
          </a:xfrm>
        </p:spPr>
        <p:txBody>
          <a:bodyPr>
            <a:normAutofit fontScale="92500" lnSpcReduction="20000"/>
          </a:bodyPr>
          <a:lstStyle/>
          <a:p>
            <a:r>
              <a:rPr lang="en-US" altLang="zh-CN" dirty="0"/>
              <a:t>1</a:t>
            </a:r>
            <a:endParaRPr lang="zh-CN" altLang="en-US" dirty="0"/>
          </a:p>
        </p:txBody>
      </p:sp>
      <p:sp>
        <p:nvSpPr>
          <p:cNvPr id="18" name="内容占位符 7">
            <a:extLst>
              <a:ext uri="{FF2B5EF4-FFF2-40B4-BE49-F238E27FC236}">
                <a16:creationId xmlns:a16="http://schemas.microsoft.com/office/drawing/2014/main" id="{026FFBBC-8C36-4944-A521-F0CF42BB6ADA}"/>
              </a:ext>
            </a:extLst>
          </p:cNvPr>
          <p:cNvSpPr>
            <a:spLocks noGrp="1"/>
          </p:cNvSpPr>
          <p:nvPr>
            <p:ph sz="half" idx="1"/>
          </p:nvPr>
        </p:nvSpPr>
        <p:spPr>
          <a:xfrm>
            <a:off x="992850" y="1811110"/>
            <a:ext cx="10258810" cy="4882987"/>
          </a:xfrm>
        </p:spPr>
        <p:txBody>
          <a:bodyPr>
            <a:normAutofit/>
          </a:bodyPr>
          <a:lstStyle/>
          <a:p>
            <a:r>
              <a:rPr lang="zh-CN" altLang="en-US" dirty="0"/>
              <a:t> 非常规元素的访问</a:t>
            </a:r>
            <a:endParaRPr lang="en-US" altLang="zh-CN" dirty="0"/>
          </a:p>
          <a:p>
            <a:r>
              <a:rPr lang="zh-CN" altLang="en-US" dirty="0"/>
              <a:t> 常规元素的访问</a:t>
            </a:r>
            <a:endParaRPr lang="en-US" altLang="zh-CN" dirty="0"/>
          </a:p>
          <a:p>
            <a:pPr lvl="1"/>
            <a:r>
              <a:rPr lang="zh-CN" altLang="en-US" dirty="0"/>
              <a:t> 通过 </a:t>
            </a:r>
            <a:r>
              <a:rPr lang="en-US" altLang="zh-CN" dirty="0"/>
              <a:t>ID</a:t>
            </a:r>
            <a:r>
              <a:rPr lang="zh-CN" altLang="en-US" dirty="0"/>
              <a:t> 获取元素：</a:t>
            </a:r>
            <a:r>
              <a:rPr lang="en-US" altLang="zh-CN" dirty="0"/>
              <a:t>getElementById()</a:t>
            </a:r>
          </a:p>
          <a:p>
            <a:pPr lvl="1"/>
            <a:r>
              <a:rPr lang="zh-CN" altLang="en-US" dirty="0"/>
              <a:t> 通过标记名获取元素：</a:t>
            </a:r>
            <a:r>
              <a:rPr lang="en-US" altLang="zh-CN" dirty="0"/>
              <a:t>getElementsByTagName()</a:t>
            </a:r>
          </a:p>
          <a:p>
            <a:pPr lvl="1"/>
            <a:r>
              <a:rPr lang="zh-CN" altLang="en-US" dirty="0"/>
              <a:t> 通过类名获取元素：</a:t>
            </a:r>
            <a:r>
              <a:rPr lang="en-US" altLang="zh-CN" dirty="0"/>
              <a:t>getElementByClassName()</a:t>
            </a:r>
          </a:p>
          <a:p>
            <a:pPr lvl="1"/>
            <a:r>
              <a:rPr lang="zh-CN" altLang="en-US" dirty="0"/>
              <a:t> 通过查询选择器获取元素：</a:t>
            </a:r>
            <a:r>
              <a:rPr lang="en-US" altLang="zh-CN" dirty="0"/>
              <a:t>querySelect()</a:t>
            </a:r>
            <a:r>
              <a:rPr lang="zh-CN" altLang="en-US" dirty="0"/>
              <a:t>、</a:t>
            </a:r>
            <a:r>
              <a:rPr lang="en-US" altLang="zh-CN" dirty="0"/>
              <a:t>querySelectAll()</a:t>
            </a:r>
          </a:p>
        </p:txBody>
      </p:sp>
    </p:spTree>
    <p:extLst>
      <p:ext uri="{BB962C8B-B14F-4D97-AF65-F5344CB8AC3E}">
        <p14:creationId xmlns:p14="http://schemas.microsoft.com/office/powerpoint/2010/main" val="407599077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custom"/>
  <p:tag name="KSO_WM_TEMPLATE_INDEX" val="20187308"/>
</p:tagLst>
</file>

<file path=ppt/tags/tag2.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custom"/>
  <p:tag name="KSO_WM_TEMPLATE_INDEX" val="20187308"/>
</p:tagLst>
</file>

<file path=ppt/tags/tag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20187308"/>
  <p:tag name="KSO_WM_TEMPLATE_THUMBS_INDEX" val="1、2、3、6、8、10、11、12、15"/>
</p:tagLst>
</file>

<file path=ppt/tags/tag4.xml><?xml version="1.0" encoding="utf-8"?>
<p:tagLst xmlns:a="http://schemas.openxmlformats.org/drawingml/2006/main" xmlns:r="http://schemas.openxmlformats.org/officeDocument/2006/relationships" xmlns:p="http://schemas.openxmlformats.org/presentationml/2006/main">
  <p:tag name="KSO_WM_SLIDE_ID" val="custom20187308_1"/>
  <p:tag name="KSO_WM_SLIDE_TYPE" val="title"/>
  <p:tag name="KSO_WM_SLIDE_SUBTYPE" val="pureTxt"/>
  <p:tag name="KSO_WM_SLIDE_ITEM_CNT" val="2"/>
  <p:tag name="KSO_WM_SLIDE_INDEX" val="1"/>
  <p:tag name="KSO_WM_TAG_VERSION" val="1.0"/>
  <p:tag name="KSO_WM_BEAUTIFY_FLAG" val="#wm#"/>
  <p:tag name="KSO_WM_TEMPLATE_CATEGORY" val="custom"/>
  <p:tag name="KSO_WM_TEMPLATE_INDEX" val="20187308"/>
  <p:tag name="KSO_WM_SLIDE_LAYOUT" val="a_b"/>
  <p:tag name="KSO_WM_SLIDE_LAYOUT_CNT" val="1_1"/>
  <p:tag name="KSO_WM_TEMPLATE_THUMBS_INDEX" val="1、2、3、6、8、10、11、12、15"/>
</p:tagLst>
</file>

<file path=ppt/tags/tag5.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7308"/>
  <p:tag name="KSO_WM_TAG_VERSION" val="1.0"/>
  <p:tag name="KSO_WM_UNIT_TYPE" val="b"/>
  <p:tag name="KSO_WM_UNIT_INDEX" val="1"/>
  <p:tag name="KSO_WM_UNIT_ID" val="custom20187308_1*b*1"/>
  <p:tag name="KSO_WM_UNIT_LAYERLEVEL" val="1"/>
  <p:tag name="KSO_WM_UNIT_VALUE" val="156"/>
  <p:tag name="KSO_WM_UNIT_ISCONTENTSTITLE" val="0"/>
  <p:tag name="KSO_WM_UNIT_HIGHLIGHT" val="0"/>
  <p:tag name="KSO_WM_UNIT_COMPATIBLE" val="0"/>
  <p:tag name="KSO_WM_UNIT_CLEAR" val="0"/>
  <p:tag name="KSO_WM_BEAUTIFY_FLAG" val="#wm#"/>
  <p:tag name="KSO_WM_UNIT_PRESET_TEXT" val="Speaker name and title here"/>
</p:tagLst>
</file>

<file path=ppt/tags/tag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9.xml><?xml version="1.0" encoding="utf-8"?>
<p:tagLst xmlns:a="http://schemas.openxmlformats.org/drawingml/2006/main" xmlns:r="http://schemas.openxmlformats.org/officeDocument/2006/relationships" xmlns:p="http://schemas.openxmlformats.org/presentationml/2006/main">
  <p:tag name="KSO_WM_SLIDE_ID" val="custom20187308_1"/>
  <p:tag name="KSO_WM_SLIDE_TYPE" val="title"/>
  <p:tag name="KSO_WM_SLIDE_SUBTYPE" val="pureTxt"/>
  <p:tag name="KSO_WM_SLIDE_ITEM_CNT" val="2"/>
  <p:tag name="KSO_WM_SLIDE_INDEX" val="1"/>
  <p:tag name="KSO_WM_TAG_VERSION" val="1.0"/>
  <p:tag name="KSO_WM_BEAUTIFY_FLAG" val="#wm#"/>
  <p:tag name="KSO_WM_TEMPLATE_CATEGORY" val="custom"/>
  <p:tag name="KSO_WM_TEMPLATE_INDEX" val="20187308"/>
  <p:tag name="KSO_WM_SLIDE_LAYOUT" val="a_b"/>
  <p:tag name="KSO_WM_SLIDE_LAYOUT_CNT" val="1_1"/>
  <p:tag name="KSO_WM_TEMPLATE_THUMBS_INDEX" val="1、2、3、6、8、10、11、12、15"/>
</p:tagLst>
</file>

<file path=ppt/theme/theme1.xml><?xml version="1.0" encoding="utf-8"?>
<a:theme xmlns:a="http://schemas.openxmlformats.org/drawingml/2006/main" name="Office 主题​​">
  <a:themeElements>
    <a:clrScheme name="2019空白演示文档">
      <a:dk1>
        <a:srgbClr val="000000"/>
      </a:dk1>
      <a:lt1>
        <a:srgbClr val="FFFFFF"/>
      </a:lt1>
      <a:dk2>
        <a:srgbClr val="E6E4E4"/>
      </a:dk2>
      <a:lt2>
        <a:srgbClr val="FFFFFF"/>
      </a:lt2>
      <a:accent1>
        <a:srgbClr val="477DEA"/>
      </a:accent1>
      <a:accent2>
        <a:srgbClr val="9B9B9B"/>
      </a:accent2>
      <a:accent3>
        <a:srgbClr val="F3B745"/>
      </a:accent3>
      <a:accent4>
        <a:srgbClr val="477EE7"/>
      </a:accent4>
      <a:accent5>
        <a:srgbClr val="4BA151"/>
      </a:accent5>
      <a:accent6>
        <a:srgbClr val="E9403C"/>
      </a:accent6>
      <a:hlink>
        <a:srgbClr val="0563C1"/>
      </a:hlink>
      <a:folHlink>
        <a:srgbClr val="954D72"/>
      </a:folHlink>
    </a:clrScheme>
    <a:fontScheme name="2019空白演示文档">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52666</TotalTime>
  <Words>15635</Words>
  <Application>Microsoft Office PowerPoint</Application>
  <PresentationFormat>宽屏</PresentationFormat>
  <Paragraphs>1127</Paragraphs>
  <Slides>62</Slides>
  <Notes>62</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62</vt:i4>
      </vt:variant>
    </vt:vector>
  </HeadingPairs>
  <TitlesOfParts>
    <vt:vector size="72" baseType="lpstr">
      <vt:lpstr>Apple Symbols</vt:lpstr>
      <vt:lpstr>Courier</vt:lpstr>
      <vt:lpstr>Fira Code</vt:lpstr>
      <vt:lpstr>等线</vt:lpstr>
      <vt:lpstr>微软雅黑</vt:lpstr>
      <vt:lpstr>微软雅黑</vt:lpstr>
      <vt:lpstr>Arial</vt:lpstr>
      <vt:lpstr>Calibri</vt:lpstr>
      <vt:lpstr>Wingdings</vt:lpstr>
      <vt:lpstr>Office 主题​​</vt:lpstr>
      <vt:lpstr>PowerPoint 演示文稿</vt:lpstr>
      <vt:lpstr>PowerPoint 演示文稿</vt:lpstr>
      <vt:lpstr>JavaScript浏览器编程</vt:lpstr>
      <vt:lpstr>DOM</vt:lpstr>
      <vt:lpstr>JavaScript浏览器编程</vt:lpstr>
      <vt:lpstr>JavaScript浏览器编程</vt:lpstr>
      <vt:lpstr>JavaScript浏览器编程</vt:lpstr>
      <vt:lpstr>JavaScript浏览器编程</vt:lpstr>
      <vt:lpstr>JavaScript浏览器编程</vt:lpstr>
      <vt:lpstr>JavaScript浏览器编程</vt:lpstr>
      <vt:lpstr>JavaScript浏览器编程</vt:lpstr>
      <vt:lpstr>JavaScript浏览器编程</vt:lpstr>
      <vt:lpstr>JavaScript浏览器编程</vt:lpstr>
      <vt:lpstr>JavaScript浏览器编程</vt:lpstr>
      <vt:lpstr>JavaScript浏览器编程</vt:lpstr>
      <vt:lpstr>JavaScript浏览器编程</vt:lpstr>
      <vt:lpstr>JavaScript浏览器编程</vt:lpstr>
      <vt:lpstr>JavaScript浏览器编程</vt:lpstr>
      <vt:lpstr>JavaScript浏览器编程</vt:lpstr>
      <vt:lpstr>JavaScript浏览器编程</vt:lpstr>
      <vt:lpstr>JavaScript浏览器编程</vt:lpstr>
      <vt:lpstr>JavaScript浏览器编程</vt:lpstr>
      <vt:lpstr>JavaScript浏览器编程</vt:lpstr>
      <vt:lpstr>JavaScript浏览器编程</vt:lpstr>
      <vt:lpstr>JavaScript浏览器编程</vt:lpstr>
      <vt:lpstr>JavaScript浏览器编程</vt:lpstr>
      <vt:lpstr>JavaScript浏览器编程</vt:lpstr>
      <vt:lpstr>事件</vt:lpstr>
      <vt:lpstr>JavaScript浏览器编程</vt:lpstr>
      <vt:lpstr>JavaScript浏览器编程</vt:lpstr>
      <vt:lpstr>JavaScript浏览器编程</vt:lpstr>
      <vt:lpstr>JavaScript浏览器编程</vt:lpstr>
      <vt:lpstr>JavaScript浏览器编程</vt:lpstr>
      <vt:lpstr>JavaScript浏览器编程</vt:lpstr>
      <vt:lpstr>JavaScript浏览器编程</vt:lpstr>
      <vt:lpstr>JavaScript浏览器编程</vt:lpstr>
      <vt:lpstr>JavaScript浏览器编程</vt:lpstr>
      <vt:lpstr>JavaScript浏览器编程</vt:lpstr>
      <vt:lpstr>JavaScript浏览器编程</vt:lpstr>
      <vt:lpstr>JavaScript浏览器编程</vt:lpstr>
      <vt:lpstr>JavaScript浏览器编程</vt:lpstr>
      <vt:lpstr>JavaScript浏览器编程</vt:lpstr>
      <vt:lpstr>JavaScript浏览器编程</vt:lpstr>
      <vt:lpstr>JavaScript浏览器编程</vt:lpstr>
      <vt:lpstr>JavaScript浏览器编程</vt:lpstr>
      <vt:lpstr>JavaScript浏览器编程</vt:lpstr>
      <vt:lpstr>JavaScript浏览器编程</vt:lpstr>
      <vt:lpstr>JavaScript浏览器编程</vt:lpstr>
      <vt:lpstr>JavaScript浏览器编程</vt:lpstr>
      <vt:lpstr>JavaScript浏览器编程</vt:lpstr>
      <vt:lpstr>JavaScript浏览器编程</vt:lpstr>
      <vt:lpstr>JavaScript浏览器编程</vt:lpstr>
      <vt:lpstr>JavaScript浏览器编程</vt:lpstr>
      <vt:lpstr>JavaScript浏览器编程</vt:lpstr>
      <vt:lpstr>JavaScript浏览器编程</vt:lpstr>
      <vt:lpstr>JavaScript浏览器编程</vt:lpstr>
      <vt:lpstr>JavaScript浏览器编程</vt:lpstr>
      <vt:lpstr>JavaScript浏览器编程</vt:lpstr>
      <vt:lpstr>JavaScript浏览器编程</vt:lpstr>
      <vt:lpstr>JavaScript浏览器编程</vt:lpstr>
      <vt:lpstr>JavaScript浏览器编程</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kingsoft</dc:creator>
  <cp:lastModifiedBy>肖 继潮</cp:lastModifiedBy>
  <cp:revision>1077</cp:revision>
  <cp:lastPrinted>2020-10-29T09:34:18Z</cp:lastPrinted>
  <dcterms:created xsi:type="dcterms:W3CDTF">2017-08-03T09:01:00Z</dcterms:created>
  <dcterms:modified xsi:type="dcterms:W3CDTF">2020-11-16T09:07:28Z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2052-11.1.0.8415</vt:lpwstr>
  </property>
</Properties>
</file>